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6" r:id="rId1"/>
  </p:sldMasterIdLst>
  <p:notesMasterIdLst>
    <p:notesMasterId r:id="rId34"/>
  </p:notesMasterIdLst>
  <p:handoutMasterIdLst>
    <p:handoutMasterId r:id="rId35"/>
  </p:handoutMasterIdLst>
  <p:sldIdLst>
    <p:sldId id="1356" r:id="rId2"/>
    <p:sldId id="1310" r:id="rId3"/>
    <p:sldId id="1284" r:id="rId4"/>
    <p:sldId id="1279" r:id="rId5"/>
    <p:sldId id="1321" r:id="rId6"/>
    <p:sldId id="1369" r:id="rId7"/>
    <p:sldId id="1365" r:id="rId8"/>
    <p:sldId id="1367" r:id="rId9"/>
    <p:sldId id="1368" r:id="rId10"/>
    <p:sldId id="1366" r:id="rId11"/>
    <p:sldId id="1374" r:id="rId12"/>
    <p:sldId id="1371" r:id="rId13"/>
    <p:sldId id="1393" r:id="rId14"/>
    <p:sldId id="1385" r:id="rId15"/>
    <p:sldId id="1415" r:id="rId16"/>
    <p:sldId id="1416" r:id="rId17"/>
    <p:sldId id="1417" r:id="rId18"/>
    <p:sldId id="1418" r:id="rId19"/>
    <p:sldId id="1419" r:id="rId20"/>
    <p:sldId id="1420" r:id="rId21"/>
    <p:sldId id="1421" r:id="rId22"/>
    <p:sldId id="1378" r:id="rId23"/>
    <p:sldId id="1386" r:id="rId24"/>
    <p:sldId id="1398" r:id="rId25"/>
    <p:sldId id="1401" r:id="rId26"/>
    <p:sldId id="1402" r:id="rId27"/>
    <p:sldId id="1409" r:id="rId28"/>
    <p:sldId id="1410" r:id="rId29"/>
    <p:sldId id="1411" r:id="rId30"/>
    <p:sldId id="1412" r:id="rId31"/>
    <p:sldId id="1413" r:id="rId32"/>
    <p:sldId id="1414" r:id="rId33"/>
  </p:sldIdLst>
  <p:sldSz cx="9144000" cy="6858000" type="screen4x3"/>
  <p:notesSz cx="7102475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 45 Ligh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 45 Ligh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 45 Ligh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 45 Ligh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 45 Light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utiger 45 Light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utiger 45 Light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utiger 45 Light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utiger 45 Light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nleitung" id="{BEF56C8E-C0DB-4E81-9FDC-6244067DD739}">
          <p14:sldIdLst>
            <p14:sldId id="1356"/>
            <p14:sldId id="1310"/>
            <p14:sldId id="1284"/>
            <p14:sldId id="1279"/>
          </p14:sldIdLst>
        </p14:section>
        <p14:section name="MBE" id="{F787369E-7C9D-45F4-9BE1-E993731399A4}">
          <p14:sldIdLst>
            <p14:sldId id="1321"/>
            <p14:sldId id="1369"/>
            <p14:sldId id="1365"/>
            <p14:sldId id="1367"/>
            <p14:sldId id="1368"/>
            <p14:sldId id="1366"/>
            <p14:sldId id="1374"/>
          </p14:sldIdLst>
        </p14:section>
        <p14:section name="AS- und Feldebene" id="{A970283D-1E41-42A4-8D16-97D6099E2EDC}">
          <p14:sldIdLst>
            <p14:sldId id="1371"/>
            <p14:sldId id="1393"/>
            <p14:sldId id="1385"/>
            <p14:sldId id="1415"/>
            <p14:sldId id="1416"/>
            <p14:sldId id="1417"/>
            <p14:sldId id="1418"/>
            <p14:sldId id="1419"/>
            <p14:sldId id="1420"/>
            <p14:sldId id="1421"/>
            <p14:sldId id="1378"/>
            <p14:sldId id="1386"/>
            <p14:sldId id="1398"/>
            <p14:sldId id="1401"/>
            <p14:sldId id="1402"/>
            <p14:sldId id="1409"/>
            <p14:sldId id="1410"/>
            <p14:sldId id="1411"/>
            <p14:sldId id="1412"/>
            <p14:sldId id="1413"/>
            <p14:sldId id="1414"/>
          </p14:sldIdLst>
        </p14:section>
        <p14:section name="Ende" id="{13413044-E4D4-4E9C-B6A8-B11995412041}">
          <p14:sldIdLst/>
        </p14:section>
      </p14:sectionLst>
    </p:ext>
    <p:ext uri="{EFAFB233-063F-42B5-8137-9DF3F51BA10A}">
      <p15:sldGuideLst xmlns:p15="http://schemas.microsoft.com/office/powerpoint/2012/main">
        <p15:guide id="3" pos="5397" userDrawn="1">
          <p15:clr>
            <a:srgbClr val="A4A3A4"/>
          </p15:clr>
        </p15:guide>
        <p15:guide id="6" orient="horz" pos="709" userDrawn="1">
          <p15:clr>
            <a:srgbClr val="A4A3A4"/>
          </p15:clr>
        </p15:guide>
        <p15:guide id="7" orient="horz" pos="1797" userDrawn="1">
          <p15:clr>
            <a:srgbClr val="A4A3A4"/>
          </p15:clr>
        </p15:guide>
        <p15:guide id="8" orient="horz" pos="3475" userDrawn="1">
          <p15:clr>
            <a:srgbClr val="A4A3A4"/>
          </p15:clr>
        </p15:guide>
        <p15:guide id="9" pos="2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FF"/>
    <a:srgbClr val="33CCFF"/>
    <a:srgbClr val="FF5050"/>
    <a:srgbClr val="00CC00"/>
    <a:srgbClr val="33CC33"/>
    <a:srgbClr val="009900"/>
    <a:srgbClr val="4D4D4D"/>
    <a:srgbClr val="0000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875" autoAdjust="0"/>
  </p:normalViewPr>
  <p:slideViewPr>
    <p:cSldViewPr>
      <p:cViewPr>
        <p:scale>
          <a:sx n="100" d="100"/>
          <a:sy n="100" d="100"/>
        </p:scale>
        <p:origin x="72" y="72"/>
      </p:cViewPr>
      <p:guideLst>
        <p:guide pos="5397"/>
        <p:guide orient="horz" pos="709"/>
        <p:guide orient="horz" pos="1797"/>
        <p:guide orient="horz" pos="3475"/>
        <p:guide pos="2744"/>
      </p:guideLst>
    </p:cSldViewPr>
  </p:slideViewPr>
  <p:outlineViewPr>
    <p:cViewPr>
      <p:scale>
        <a:sx n="25" d="100"/>
        <a:sy n="25" d="100"/>
      </p:scale>
      <p:origin x="0" y="-1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94" y="-90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78163" cy="511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4837" tIns="47420" rIns="94837" bIns="47420" numCol="1" anchor="t" anchorCtr="0" compatLnSpc="1">
            <a:prstTxWarp prst="textNoShape">
              <a:avLst/>
            </a:prstTxWarp>
          </a:bodyPr>
          <a:lstStyle>
            <a:lvl1pPr defTabSz="94866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3"/>
            <a:ext cx="3078162" cy="511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4837" tIns="47420" rIns="94837" bIns="47420" numCol="1" anchor="t" anchorCtr="0" compatLnSpc="1">
            <a:prstTxWarp prst="textNoShape">
              <a:avLst/>
            </a:prstTxWarp>
          </a:bodyPr>
          <a:lstStyle>
            <a:lvl1pPr algn="r" defTabSz="94866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723442"/>
            <a:ext cx="3078163" cy="511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4837" tIns="47420" rIns="94837" bIns="47420" numCol="1" anchor="b" anchorCtr="0" compatLnSpc="1">
            <a:prstTxWarp prst="textNoShape">
              <a:avLst/>
            </a:prstTxWarp>
          </a:bodyPr>
          <a:lstStyle>
            <a:lvl1pPr defTabSz="94866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42"/>
            <a:ext cx="3078162" cy="511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4837" tIns="47420" rIns="94837" bIns="47420" numCol="1" anchor="b" anchorCtr="0" compatLnSpc="1">
            <a:prstTxWarp prst="textNoShape">
              <a:avLst/>
            </a:prstTxWarp>
          </a:bodyPr>
          <a:lstStyle>
            <a:lvl1pPr algn="r" defTabSz="94866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F8BF826-C701-4BDE-8E46-D9F0EFE8C3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518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78163" cy="511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4837" tIns="47420" rIns="94837" bIns="47420" numCol="1" anchor="t" anchorCtr="0" compatLnSpc="1">
            <a:prstTxWarp prst="textNoShape">
              <a:avLst/>
            </a:prstTxWarp>
          </a:bodyPr>
          <a:lstStyle>
            <a:lvl1pPr defTabSz="94866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3"/>
            <a:ext cx="3078162" cy="511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4837" tIns="47420" rIns="94837" bIns="47420" numCol="1" anchor="t" anchorCtr="0" compatLnSpc="1">
            <a:prstTxWarp prst="textNoShape">
              <a:avLst/>
            </a:prstTxWarp>
          </a:bodyPr>
          <a:lstStyle>
            <a:lvl1pPr algn="r" defTabSz="94866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21275" cy="384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917" y="4862514"/>
            <a:ext cx="5200650" cy="4603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4837" tIns="47420" rIns="94837" bIns="47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3442"/>
            <a:ext cx="3078163" cy="511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4837" tIns="47420" rIns="94837" bIns="47420" numCol="1" anchor="b" anchorCtr="0" compatLnSpc="1">
            <a:prstTxWarp prst="textNoShape">
              <a:avLst/>
            </a:prstTxWarp>
          </a:bodyPr>
          <a:lstStyle>
            <a:lvl1pPr defTabSz="94866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42"/>
            <a:ext cx="3078162" cy="511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4837" tIns="47420" rIns="94837" bIns="47420" numCol="1" anchor="b" anchorCtr="0" compatLnSpc="1">
            <a:prstTxWarp prst="textNoShape">
              <a:avLst/>
            </a:prstTxWarp>
          </a:bodyPr>
          <a:lstStyle>
            <a:lvl1pPr algn="r" defTabSz="94866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78E8A80-7078-46DD-8BD8-FEE14EA13D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035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85667"/>
            <a:fld id="{2EFF0248-574E-408D-B0F7-D39C8CF8A504}" type="slidenum">
              <a:rPr lang="de-DE" altLang="de-DE" sz="900">
                <a:solidFill>
                  <a:srgbClr val="000000"/>
                </a:solidFill>
                <a:latin typeface="Arial" charset="0"/>
                <a:cs typeface="Arial" charset="0"/>
              </a:rPr>
              <a:pPr defTabSz="685667"/>
              <a:t>1</a:t>
            </a:fld>
            <a:endParaRPr lang="de-DE" altLang="de-DE" sz="9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4027490" y="9720263"/>
            <a:ext cx="307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32" tIns="47616" rIns="95232" bIns="47616" anchor="b"/>
          <a:lstStyle/>
          <a:p>
            <a:pPr algn="r" defTabSz="980885"/>
            <a:fld id="{CA9CCC88-C7B4-4DAC-9241-97384EA2A931}" type="slidenum">
              <a:rPr lang="de-DE" altLang="de-DE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80885"/>
              <a:t>1</a:t>
            </a:fld>
            <a:endParaRPr lang="de-DE" altLang="de-DE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119688" cy="3838575"/>
          </a:xfrm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5" y="4856163"/>
            <a:ext cx="5683249" cy="4614862"/>
          </a:xfrm>
          <a:noFill/>
        </p:spPr>
        <p:txBody>
          <a:bodyPr lIns="95232" tIns="47616" rIns="95232" bIns="47616"/>
          <a:lstStyle/>
          <a:p>
            <a:pPr eaLnBrk="1" hangingPunct="1"/>
            <a:r>
              <a:rPr lang="de-DE" altLang="de-DE" dirty="0"/>
              <a:t>Schriftarten komplett ersetzt: </a:t>
            </a:r>
            <a:r>
              <a:rPr lang="de-DE" altLang="de-DE" dirty="0" err="1"/>
              <a:t>Frutiger</a:t>
            </a:r>
            <a:r>
              <a:rPr lang="de-DE" altLang="de-DE" dirty="0"/>
              <a:t> durch Arial (16.05.2006)</a:t>
            </a:r>
          </a:p>
        </p:txBody>
      </p:sp>
    </p:spTree>
    <p:extLst>
      <p:ext uri="{BB962C8B-B14F-4D97-AF65-F5344CB8AC3E}">
        <p14:creationId xmlns:p14="http://schemas.microsoft.com/office/powerpoint/2010/main" val="2197903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85584"/>
            <a:fld id="{2EFF0248-574E-408D-B0F7-D39C8CF8A504}" type="slidenum">
              <a:rPr lang="de-DE" altLang="de-DE" sz="800">
                <a:solidFill>
                  <a:srgbClr val="000000"/>
                </a:solidFill>
                <a:latin typeface="Arial" charset="0"/>
                <a:cs typeface="Arial" charset="0"/>
              </a:rPr>
              <a:pPr defTabSz="685584"/>
              <a:t>28</a:t>
            </a:fld>
            <a:endParaRPr lang="de-DE" altLang="de-DE" sz="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4027490" y="9720263"/>
            <a:ext cx="3073399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2" tIns="47610" rIns="95222" bIns="47610" anchor="b"/>
          <a:lstStyle/>
          <a:p>
            <a:pPr algn="r" defTabSz="980765"/>
            <a:fld id="{CA9CCC88-C7B4-4DAC-9241-97384EA2A931}" type="slidenum">
              <a:rPr lang="de-DE" altLang="de-DE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80765"/>
              <a:t>28</a:t>
            </a:fld>
            <a:endParaRPr lang="de-DE" altLang="de-DE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3588"/>
            <a:ext cx="5116512" cy="3836987"/>
          </a:xfrm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6" y="4856164"/>
            <a:ext cx="5683249" cy="4614862"/>
          </a:xfrm>
          <a:noFill/>
        </p:spPr>
        <p:txBody>
          <a:bodyPr lIns="95222" tIns="47610" rIns="95222" bIns="47610"/>
          <a:lstStyle/>
          <a:p>
            <a:pPr eaLnBrk="1" hangingPunct="1"/>
            <a:r>
              <a:rPr lang="de-DE" altLang="de-DE"/>
              <a:t>Schriftarten komplett ersetzt: Frutiger durch Arial (16.05.2006)</a:t>
            </a:r>
          </a:p>
        </p:txBody>
      </p:sp>
    </p:spTree>
    <p:extLst>
      <p:ext uri="{BB962C8B-B14F-4D97-AF65-F5344CB8AC3E}">
        <p14:creationId xmlns:p14="http://schemas.microsoft.com/office/powerpoint/2010/main" val="1055281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85667"/>
            <a:fld id="{2EFF0248-574E-408D-B0F7-D39C8CF8A504}" type="slidenum">
              <a:rPr lang="de-DE" altLang="de-DE" sz="900">
                <a:solidFill>
                  <a:srgbClr val="000000"/>
                </a:solidFill>
                <a:latin typeface="Arial" charset="0"/>
                <a:cs typeface="Arial" charset="0"/>
              </a:rPr>
              <a:pPr defTabSz="685667"/>
              <a:t>29</a:t>
            </a:fld>
            <a:endParaRPr lang="de-DE" altLang="de-DE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4027490" y="9720263"/>
            <a:ext cx="307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32" tIns="47616" rIns="95232" bIns="47616" anchor="b"/>
          <a:lstStyle/>
          <a:p>
            <a:pPr algn="r" defTabSz="980885"/>
            <a:fld id="{CA9CCC88-C7B4-4DAC-9241-97384EA2A931}" type="slidenum">
              <a:rPr lang="de-DE" altLang="de-DE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80885"/>
              <a:t>29</a:t>
            </a:fld>
            <a:endParaRPr lang="de-DE" altLang="de-DE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119688" cy="3838575"/>
          </a:xfrm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5" y="4856163"/>
            <a:ext cx="5683249" cy="4614862"/>
          </a:xfrm>
          <a:noFill/>
        </p:spPr>
        <p:txBody>
          <a:bodyPr lIns="95232" tIns="47616" rIns="95232" bIns="47616"/>
          <a:lstStyle/>
          <a:p>
            <a:pPr eaLnBrk="1" hangingPunct="1"/>
            <a:r>
              <a:rPr lang="de-DE" altLang="de-DE" dirty="0"/>
              <a:t>Schriftarten komplett ersetzt: </a:t>
            </a:r>
            <a:r>
              <a:rPr lang="de-DE" altLang="de-DE" dirty="0" err="1"/>
              <a:t>Frutiger</a:t>
            </a:r>
            <a:r>
              <a:rPr lang="de-DE" altLang="de-DE" dirty="0"/>
              <a:t> durch Arial (16.05.2006)</a:t>
            </a:r>
          </a:p>
        </p:txBody>
      </p:sp>
    </p:spTree>
    <p:extLst>
      <p:ext uri="{BB962C8B-B14F-4D97-AF65-F5344CB8AC3E}">
        <p14:creationId xmlns:p14="http://schemas.microsoft.com/office/powerpoint/2010/main" val="3756067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85667"/>
            <a:fld id="{2EFF0248-574E-408D-B0F7-D39C8CF8A504}" type="slidenum">
              <a:rPr lang="de-DE" altLang="de-DE" sz="900">
                <a:solidFill>
                  <a:srgbClr val="000000"/>
                </a:solidFill>
                <a:latin typeface="Arial" charset="0"/>
                <a:cs typeface="Arial" charset="0"/>
              </a:rPr>
              <a:pPr defTabSz="685667"/>
              <a:t>31</a:t>
            </a:fld>
            <a:endParaRPr lang="de-DE" altLang="de-DE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4027490" y="9720263"/>
            <a:ext cx="307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32" tIns="47616" rIns="95232" bIns="47616" anchor="b"/>
          <a:lstStyle/>
          <a:p>
            <a:pPr algn="r" defTabSz="980885"/>
            <a:fld id="{CA9CCC88-C7B4-4DAC-9241-97384EA2A931}" type="slidenum">
              <a:rPr lang="de-DE" altLang="de-DE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80885"/>
              <a:t>31</a:t>
            </a:fld>
            <a:endParaRPr lang="de-DE" altLang="de-DE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119688" cy="3838575"/>
          </a:xfrm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5" y="4856163"/>
            <a:ext cx="5683249" cy="4614862"/>
          </a:xfrm>
          <a:noFill/>
        </p:spPr>
        <p:txBody>
          <a:bodyPr lIns="95232" tIns="47616" rIns="95232" bIns="47616"/>
          <a:lstStyle/>
          <a:p>
            <a:pPr eaLnBrk="1" hangingPunct="1"/>
            <a:r>
              <a:rPr lang="de-DE" altLang="de-DE" dirty="0"/>
              <a:t>Schriftarten komplett ersetzt: </a:t>
            </a:r>
            <a:r>
              <a:rPr lang="de-DE" altLang="de-DE" dirty="0" err="1"/>
              <a:t>Frutiger</a:t>
            </a:r>
            <a:r>
              <a:rPr lang="de-DE" altLang="de-DE" dirty="0"/>
              <a:t> durch Arial (16.05.2006)</a:t>
            </a:r>
          </a:p>
        </p:txBody>
      </p:sp>
    </p:spTree>
    <p:extLst>
      <p:ext uri="{BB962C8B-B14F-4D97-AF65-F5344CB8AC3E}">
        <p14:creationId xmlns:p14="http://schemas.microsoft.com/office/powerpoint/2010/main" val="410103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489"/>
            <a:fld id="{55B58424-615F-4E50-AFD0-5182C5408D2B}" type="slidenum">
              <a:rPr lang="de-DE" altLang="de-DE" smtClean="0">
                <a:solidFill>
                  <a:srgbClr val="000000"/>
                </a:solidFill>
                <a:latin typeface="Arial" charset="0"/>
                <a:cs typeface="Arial" charset="0"/>
              </a:rPr>
              <a:pPr defTabSz="955489"/>
              <a:t>2</a:t>
            </a:fld>
            <a:endParaRPr lang="de-DE" alt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54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4" y="4862514"/>
            <a:ext cx="5680075" cy="460375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de-DE" alt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8A80-7078-46DD-8BD8-FEE14EA13DC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41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85667"/>
            <a:fld id="{2EFF0248-574E-408D-B0F7-D39C8CF8A504}" type="slidenum">
              <a:rPr lang="de-DE" altLang="de-DE" sz="900">
                <a:solidFill>
                  <a:srgbClr val="000000"/>
                </a:solidFill>
                <a:latin typeface="Arial" charset="0"/>
                <a:cs typeface="Arial" charset="0"/>
              </a:rPr>
              <a:pPr defTabSz="685667"/>
              <a:t>5</a:t>
            </a:fld>
            <a:endParaRPr lang="de-DE" altLang="de-DE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4027490" y="9720263"/>
            <a:ext cx="307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32" tIns="47616" rIns="95232" bIns="47616" anchor="b"/>
          <a:lstStyle/>
          <a:p>
            <a:pPr algn="r" defTabSz="980885"/>
            <a:fld id="{CA9CCC88-C7B4-4DAC-9241-97384EA2A931}" type="slidenum">
              <a:rPr lang="de-DE" altLang="de-DE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80885"/>
              <a:t>5</a:t>
            </a:fld>
            <a:endParaRPr lang="de-DE" altLang="de-DE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119688" cy="3838575"/>
          </a:xfrm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5" y="4856163"/>
            <a:ext cx="5683249" cy="4614862"/>
          </a:xfrm>
          <a:noFill/>
        </p:spPr>
        <p:txBody>
          <a:bodyPr lIns="95232" tIns="47616" rIns="95232" bIns="47616"/>
          <a:lstStyle/>
          <a:p>
            <a:pPr eaLnBrk="1" hangingPunct="1"/>
            <a:r>
              <a:rPr lang="de-DE" altLang="de-DE" dirty="0"/>
              <a:t>Schriftarten komplett ersetzt: </a:t>
            </a:r>
            <a:r>
              <a:rPr lang="de-DE" altLang="de-DE" dirty="0" err="1"/>
              <a:t>Frutiger</a:t>
            </a:r>
            <a:r>
              <a:rPr lang="de-DE" altLang="de-DE" dirty="0"/>
              <a:t> durch Arial (16.05.2006)</a:t>
            </a:r>
          </a:p>
        </p:txBody>
      </p:sp>
    </p:spTree>
    <p:extLst>
      <p:ext uri="{BB962C8B-B14F-4D97-AF65-F5344CB8AC3E}">
        <p14:creationId xmlns:p14="http://schemas.microsoft.com/office/powerpoint/2010/main" val="3451982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85667"/>
            <a:fld id="{2EFF0248-574E-408D-B0F7-D39C8CF8A504}" type="slidenum">
              <a:rPr lang="de-DE" altLang="de-DE" sz="900">
                <a:solidFill>
                  <a:srgbClr val="000000"/>
                </a:solidFill>
                <a:latin typeface="Arial" charset="0"/>
                <a:cs typeface="Arial" charset="0"/>
              </a:rPr>
              <a:pPr defTabSz="685667"/>
              <a:t>12</a:t>
            </a:fld>
            <a:endParaRPr lang="de-DE" altLang="de-DE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4027490" y="9720263"/>
            <a:ext cx="307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32" tIns="47616" rIns="95232" bIns="47616" anchor="b"/>
          <a:lstStyle/>
          <a:p>
            <a:pPr algn="r" defTabSz="980885"/>
            <a:fld id="{CA9CCC88-C7B4-4DAC-9241-97384EA2A931}" type="slidenum">
              <a:rPr lang="de-DE" altLang="de-DE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80885"/>
              <a:t>12</a:t>
            </a:fld>
            <a:endParaRPr lang="de-DE" altLang="de-DE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119688" cy="3838575"/>
          </a:xfrm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5" y="4856163"/>
            <a:ext cx="5683249" cy="4614862"/>
          </a:xfrm>
          <a:noFill/>
        </p:spPr>
        <p:txBody>
          <a:bodyPr lIns="95232" tIns="47616" rIns="95232" bIns="47616"/>
          <a:lstStyle/>
          <a:p>
            <a:pPr eaLnBrk="1" hangingPunct="1"/>
            <a:r>
              <a:rPr lang="de-DE" altLang="de-DE" dirty="0"/>
              <a:t>Schriftarten komplett ersetzt: </a:t>
            </a:r>
            <a:r>
              <a:rPr lang="de-DE" altLang="de-DE" dirty="0" err="1"/>
              <a:t>Frutiger</a:t>
            </a:r>
            <a:r>
              <a:rPr lang="de-DE" altLang="de-DE" dirty="0"/>
              <a:t> durch Arial (16.05.2006)</a:t>
            </a:r>
          </a:p>
        </p:txBody>
      </p:sp>
    </p:spTree>
    <p:extLst>
      <p:ext uri="{BB962C8B-B14F-4D97-AF65-F5344CB8AC3E}">
        <p14:creationId xmlns:p14="http://schemas.microsoft.com/office/powerpoint/2010/main" val="158491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8A80-7078-46DD-8BD8-FEE14EA13DC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71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E3A0-40D2-4565-9F6F-1E13D7FA904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408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85667"/>
            <a:fld id="{2EFF0248-574E-408D-B0F7-D39C8CF8A504}" type="slidenum">
              <a:rPr lang="de-DE" altLang="de-DE" sz="900">
                <a:solidFill>
                  <a:srgbClr val="000000"/>
                </a:solidFill>
                <a:latin typeface="Arial" charset="0"/>
                <a:cs typeface="Arial" charset="0"/>
              </a:rPr>
              <a:pPr defTabSz="685667"/>
              <a:t>26</a:t>
            </a:fld>
            <a:endParaRPr lang="de-DE" altLang="de-DE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4027490" y="9720263"/>
            <a:ext cx="307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32" tIns="47616" rIns="95232" bIns="47616" anchor="b"/>
          <a:lstStyle/>
          <a:p>
            <a:pPr algn="r" defTabSz="980885"/>
            <a:fld id="{CA9CCC88-C7B4-4DAC-9241-97384EA2A931}" type="slidenum">
              <a:rPr lang="de-DE" altLang="de-DE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80885"/>
              <a:t>26</a:t>
            </a:fld>
            <a:endParaRPr lang="de-DE" altLang="de-DE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119688" cy="3838575"/>
          </a:xfrm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5" y="4856163"/>
            <a:ext cx="5683249" cy="4614862"/>
          </a:xfrm>
          <a:noFill/>
        </p:spPr>
        <p:txBody>
          <a:bodyPr lIns="95232" tIns="47616" rIns="95232" bIns="47616"/>
          <a:lstStyle/>
          <a:p>
            <a:pPr eaLnBrk="1" hangingPunct="1"/>
            <a:r>
              <a:rPr lang="de-DE" altLang="de-DE" dirty="0"/>
              <a:t>Schriftarten komplett ersetzt: </a:t>
            </a:r>
            <a:r>
              <a:rPr lang="de-DE" altLang="de-DE" dirty="0" err="1"/>
              <a:t>Frutiger</a:t>
            </a:r>
            <a:r>
              <a:rPr lang="de-DE" altLang="de-DE" dirty="0"/>
              <a:t> durch Arial (16.05.2006)</a:t>
            </a:r>
          </a:p>
        </p:txBody>
      </p:sp>
    </p:spTree>
    <p:extLst>
      <p:ext uri="{BB962C8B-B14F-4D97-AF65-F5344CB8AC3E}">
        <p14:creationId xmlns:p14="http://schemas.microsoft.com/office/powerpoint/2010/main" val="3662705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685584"/>
            <a:fld id="{2EFF0248-574E-408D-B0F7-D39C8CF8A504}" type="slidenum">
              <a:rPr lang="de-DE" altLang="de-DE" sz="800">
                <a:solidFill>
                  <a:srgbClr val="000000"/>
                </a:solidFill>
                <a:latin typeface="Arial" charset="0"/>
                <a:cs typeface="Arial" charset="0"/>
              </a:rPr>
              <a:pPr defTabSz="685584"/>
              <a:t>27</a:t>
            </a:fld>
            <a:endParaRPr lang="de-DE" altLang="de-DE" sz="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4027490" y="9720263"/>
            <a:ext cx="3073399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2" tIns="47610" rIns="95222" bIns="47610" anchor="b"/>
          <a:lstStyle/>
          <a:p>
            <a:pPr algn="r" defTabSz="980765"/>
            <a:fld id="{CA9CCC88-C7B4-4DAC-9241-97384EA2A931}" type="slidenum">
              <a:rPr lang="de-DE" altLang="de-DE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80765"/>
              <a:t>27</a:t>
            </a:fld>
            <a:endParaRPr lang="de-DE" altLang="de-DE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3588"/>
            <a:ext cx="5116512" cy="3836987"/>
          </a:xfrm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6" y="4856164"/>
            <a:ext cx="5683249" cy="4614862"/>
          </a:xfrm>
          <a:noFill/>
        </p:spPr>
        <p:txBody>
          <a:bodyPr lIns="95222" tIns="47610" rIns="95222" bIns="47610"/>
          <a:lstStyle/>
          <a:p>
            <a:pPr eaLnBrk="1" hangingPunct="1"/>
            <a:r>
              <a:rPr lang="de-DE" altLang="de-DE" dirty="0"/>
              <a:t>Schriftarten komplett ersetzt: </a:t>
            </a:r>
            <a:r>
              <a:rPr lang="de-DE" altLang="de-DE" dirty="0" err="1"/>
              <a:t>Frutiger</a:t>
            </a:r>
            <a:r>
              <a:rPr lang="de-DE" altLang="de-DE" dirty="0"/>
              <a:t> durch Arial (16.05.2006)</a:t>
            </a:r>
          </a:p>
        </p:txBody>
      </p:sp>
    </p:spTree>
    <p:extLst>
      <p:ext uri="{BB962C8B-B14F-4D97-AF65-F5344CB8AC3E}">
        <p14:creationId xmlns:p14="http://schemas.microsoft.com/office/powerpoint/2010/main" val="4179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3894138" y="220186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>
            <a:off x="7391400" y="0"/>
            <a:ext cx="1752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de-DE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7350126" y="571502"/>
            <a:ext cx="50006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6" name="Picture 11" descr="siganet ohne Tex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5949952"/>
            <a:ext cx="16271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-7937" y="6557963"/>
            <a:ext cx="990601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>
              <a:defRPr/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27.01.2017</a:t>
            </a:r>
          </a:p>
        </p:txBody>
      </p:sp>
      <p:sp>
        <p:nvSpPr>
          <p:cNvPr id="8" name="Rectangle 31"/>
          <p:cNvSpPr>
            <a:spLocks noChangeArrowheads="1"/>
          </p:cNvSpPr>
          <p:nvPr userDrawn="1"/>
        </p:nvSpPr>
        <p:spPr bwMode="auto">
          <a:xfrm>
            <a:off x="0" y="64420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>
              <a:defRPr/>
            </a:pPr>
            <a:r>
              <a:rPr lang="de-DE" sz="800" b="1">
                <a:solidFill>
                  <a:srgbClr val="000000"/>
                </a:solidFill>
                <a:latin typeface="Arial" charset="0"/>
              </a:rPr>
              <a:t>Folie </a:t>
            </a:r>
            <a:fld id="{86BCCA26-3A76-4D97-B347-2F0BA657C6A7}" type="slidenum">
              <a:rPr lang="de-DE" sz="800" b="1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‹Nr.›</a:t>
            </a:fld>
            <a:endParaRPr lang="de-DE" sz="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0822"/>
            <a:ext cx="5318422" cy="361329"/>
          </a:xfrm>
          <a:prstGeom prst="rect">
            <a:avLst/>
          </a:prstGeom>
        </p:spPr>
        <p:txBody>
          <a:bodyPr/>
          <a:lstStyle>
            <a:lvl1pPr algn="l">
              <a:defRPr sz="1800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0630398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6" y="400052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2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1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7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07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7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4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27./28. Okt. 2015</a:t>
            </a:r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1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34643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6" y="400052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2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1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7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31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7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4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27./28. Okt. 2015</a:t>
            </a:r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1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2673983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6" y="400052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2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1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7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55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7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4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27./28. Okt. 2015</a:t>
            </a:r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1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2211999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6" y="400052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2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1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7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9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7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4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27./28. Okt. 2015</a:t>
            </a:r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1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165914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6" y="400052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2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1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7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03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7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4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27./28. Okt. 2015</a:t>
            </a:r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1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4207829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6" y="400052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2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1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7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27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7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4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27./28. Okt. 2015</a:t>
            </a:r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1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3104170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6" y="400052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2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1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7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51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7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4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27./28. Okt. 2015</a:t>
            </a:r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1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3453773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6" y="400052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2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1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7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75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7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4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27./28. Okt. 2015</a:t>
            </a:r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1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3791532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6" y="400052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2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1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7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27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7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4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27./28. Okt. 2015</a:t>
            </a:r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1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2927760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5" y="400050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0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6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83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/>
              <a:t>27./28. Okt. 2015</a:t>
            </a:r>
            <a:endParaRPr lang="de-DE" dirty="0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426683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3894138" y="220186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>
            <a:off x="7391400" y="0"/>
            <a:ext cx="1752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de-DE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7350126" y="571502"/>
            <a:ext cx="50006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FFFFFF"/>
              </a:solidFill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7235825" y="6192838"/>
          <a:ext cx="151288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75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6192838"/>
                        <a:ext cx="1512888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-7937" y="6557963"/>
            <a:ext cx="990601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>
              <a:defRPr/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27.01.2017</a:t>
            </a:r>
          </a:p>
        </p:txBody>
      </p:sp>
      <p:sp>
        <p:nvSpPr>
          <p:cNvPr id="8" name="Rectangle 31"/>
          <p:cNvSpPr>
            <a:spLocks noChangeArrowheads="1"/>
          </p:cNvSpPr>
          <p:nvPr userDrawn="1"/>
        </p:nvSpPr>
        <p:spPr bwMode="auto">
          <a:xfrm>
            <a:off x="0" y="64420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>
              <a:defRPr/>
            </a:pPr>
            <a:r>
              <a:rPr lang="de-DE" sz="800" b="1">
                <a:solidFill>
                  <a:srgbClr val="000000"/>
                </a:solidFill>
                <a:latin typeface="Arial" charset="0"/>
              </a:rPr>
              <a:t>Folie </a:t>
            </a:r>
            <a:fld id="{1DB03960-93A1-456E-8B66-537EE77FE069}" type="slidenum">
              <a:rPr lang="de-DE" sz="800" b="1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‹Nr.›</a:t>
            </a:fld>
            <a:endParaRPr lang="de-DE" sz="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 userDrawn="1"/>
        </p:nvSpPr>
        <p:spPr bwMode="auto">
          <a:xfrm>
            <a:off x="-7937" y="6557963"/>
            <a:ext cx="990601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>
              <a:defRPr/>
            </a:pPr>
            <a:endParaRPr lang="de-DE" sz="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31"/>
          <p:cNvSpPr>
            <a:spLocks noChangeArrowheads="1"/>
          </p:cNvSpPr>
          <p:nvPr userDrawn="1"/>
        </p:nvSpPr>
        <p:spPr bwMode="auto">
          <a:xfrm>
            <a:off x="0" y="64420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>
              <a:defRPr/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Folie </a:t>
            </a:r>
            <a:fld id="{34BA64F7-8FFF-46CB-B433-31859E6D4A0E}" type="slidenum">
              <a:rPr lang="de-DE" sz="800" b="1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‹Nr.›</a:t>
            </a:fld>
            <a:endParaRPr lang="de-DE" sz="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6745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5" y="400050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0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6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06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/>
              <a:t>27./28. Okt. 2015</a:t>
            </a:r>
            <a:endParaRPr lang="de-DE" dirty="0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2599987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894138" y="2201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5" name="Rectangle 30"/>
          <p:cNvSpPr>
            <a:spLocks noChangeArrowheads="1"/>
          </p:cNvSpPr>
          <p:nvPr userDrawn="1"/>
        </p:nvSpPr>
        <p:spPr bwMode="auto">
          <a:xfrm>
            <a:off x="-7938" y="6557963"/>
            <a:ext cx="990601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>
              <a:defRPr/>
            </a:pPr>
            <a:r>
              <a:rPr lang="de-DE" sz="800" b="1" dirty="0">
                <a:latin typeface="Arial" charset="0"/>
              </a:rPr>
              <a:t>13.10.2016</a:t>
            </a:r>
          </a:p>
        </p:txBody>
      </p:sp>
      <p:sp>
        <p:nvSpPr>
          <p:cNvPr id="6" name="Rectangle 35"/>
          <p:cNvSpPr>
            <a:spLocks noChangeArrowheads="1"/>
          </p:cNvSpPr>
          <p:nvPr userDrawn="1"/>
        </p:nvSpPr>
        <p:spPr bwMode="auto">
          <a:xfrm>
            <a:off x="7391400" y="0"/>
            <a:ext cx="1752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de-DE" sz="2800" b="1">
              <a:latin typeface="Arial" charset="0"/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64420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>
              <a:defRPr/>
            </a:pPr>
            <a:r>
              <a:rPr lang="de-DE" sz="800" b="1" dirty="0">
                <a:latin typeface="Arial" charset="0"/>
              </a:rPr>
              <a:t>Folie </a:t>
            </a:r>
            <a:fld id="{58A71B67-C5AB-44DE-A11C-B4BD8D33EEF8}" type="slidenum">
              <a:rPr lang="de-DE" sz="800" b="1">
                <a:latin typeface="Arial" charset="0"/>
              </a:rPr>
              <a:pPr>
                <a:defRPr/>
              </a:pPr>
              <a:t>‹Nr.›</a:t>
            </a:fld>
            <a:endParaRPr lang="de-DE" sz="800" b="1" dirty="0">
              <a:latin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7350125" y="571500"/>
            <a:ext cx="50006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3038" y="188913"/>
          <a:ext cx="1008062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63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188913"/>
                        <a:ext cx="1008062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119063" y="390525"/>
            <a:ext cx="13573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900" b="1" dirty="0"/>
              <a:t>www.siganet.de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7573968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830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5" y="400050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0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6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9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/>
              <a:t>27./28. Okt. 2015</a:t>
            </a:r>
            <a:endParaRPr lang="de-DE" dirty="0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3792046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5" y="400050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0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6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6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/>
              <a:t>27./28. Okt. 2015</a:t>
            </a:r>
            <a:endParaRPr lang="de-DE" dirty="0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4103415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5" y="400050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0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6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9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/>
              <a:t>27./28. Okt. 2015</a:t>
            </a:r>
            <a:endParaRPr lang="de-DE" dirty="0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737118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5" y="400050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0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6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73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/>
              <a:t>27./28. Okt. 2015</a:t>
            </a:r>
            <a:endParaRPr lang="de-DE" dirty="0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330415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5" y="400050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0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6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97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/>
              <a:t>27./28. Okt. 2015</a:t>
            </a:r>
            <a:endParaRPr lang="de-DE" dirty="0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4047300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5" y="400050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0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6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1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/>
              <a:t>27./28. Okt. 2015</a:t>
            </a:r>
            <a:endParaRPr lang="de-DE" dirty="0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1714672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5" y="400050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0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6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5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/>
              <a:t>27./28. Okt. 2015</a:t>
            </a:r>
            <a:endParaRPr lang="de-DE" dirty="0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216923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3894138" y="220186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3" name="Rectangle 35"/>
          <p:cNvSpPr>
            <a:spLocks noChangeArrowheads="1"/>
          </p:cNvSpPr>
          <p:nvPr userDrawn="1"/>
        </p:nvSpPr>
        <p:spPr bwMode="auto">
          <a:xfrm>
            <a:off x="7391400" y="0"/>
            <a:ext cx="1752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de-DE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7350126" y="571502"/>
            <a:ext cx="50006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FFFFFF"/>
              </a:solidFill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7235825" y="6192838"/>
          <a:ext cx="151288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23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6192838"/>
                        <a:ext cx="1512888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0"/>
          <p:cNvSpPr>
            <a:spLocks noChangeArrowheads="1"/>
          </p:cNvSpPr>
          <p:nvPr userDrawn="1"/>
        </p:nvSpPr>
        <p:spPr bwMode="auto">
          <a:xfrm>
            <a:off x="-7937" y="6557963"/>
            <a:ext cx="990601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>
              <a:defRPr/>
            </a:pPr>
            <a:r>
              <a:rPr lang="de-DE" sz="800" b="1" dirty="0">
                <a:solidFill>
                  <a:srgbClr val="000000"/>
                </a:solidFill>
                <a:latin typeface="Arial" charset="0"/>
              </a:rPr>
              <a:t>27.01.2017</a:t>
            </a:r>
          </a:p>
        </p:txBody>
      </p:sp>
      <p:sp>
        <p:nvSpPr>
          <p:cNvPr id="7" name="Rectangle 31"/>
          <p:cNvSpPr>
            <a:spLocks noChangeArrowheads="1"/>
          </p:cNvSpPr>
          <p:nvPr userDrawn="1"/>
        </p:nvSpPr>
        <p:spPr bwMode="auto">
          <a:xfrm>
            <a:off x="0" y="64420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>
              <a:defRPr/>
            </a:pPr>
            <a:r>
              <a:rPr lang="de-DE" sz="800" b="1">
                <a:solidFill>
                  <a:srgbClr val="000000"/>
                </a:solidFill>
                <a:latin typeface="Arial" charset="0"/>
              </a:rPr>
              <a:t>Folie </a:t>
            </a:r>
            <a:fld id="{27C2D601-F7BC-4D2E-8B15-7A1C794916D4}" type="slidenum">
              <a:rPr lang="de-DE" sz="800" b="1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‹Nr.›</a:t>
            </a:fld>
            <a:endParaRPr lang="de-DE" sz="8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81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5" y="400050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0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6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69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/>
              <a:t>27./28. Okt. 2015</a:t>
            </a:r>
            <a:endParaRPr lang="de-DE" dirty="0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3954421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5" y="400050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0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6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92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/>
              <a:t>27./28. Okt. 2015</a:t>
            </a:r>
            <a:endParaRPr lang="de-DE" dirty="0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3912082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5" y="400050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0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6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6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/>
              <a:t>27./28. Okt. 2015</a:t>
            </a:r>
            <a:endParaRPr lang="de-DE" dirty="0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666740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5" y="400050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0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6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0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/>
              <a:t>27./28. Okt. 2015</a:t>
            </a:r>
            <a:endParaRPr lang="de-DE" dirty="0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427640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4"/>
          <p:cNvSpPr/>
          <p:nvPr userDrawn="1"/>
        </p:nvSpPr>
        <p:spPr bwMode="auto">
          <a:xfrm>
            <a:off x="5832476" y="5768977"/>
            <a:ext cx="1439863" cy="5762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73125" eaLnBrk="0" hangingPunct="0">
              <a:defRPr/>
            </a:pPr>
            <a:endParaRPr lang="de-DE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4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0" y="288000"/>
            <a:ext cx="8118000" cy="396000"/>
          </a:xfrm>
          <a:prstGeom prst="rect">
            <a:avLst/>
          </a:prstGeom>
          <a:noFill/>
        </p:spPr>
        <p:txBody>
          <a:bodyPr wrap="none" lIns="252000" tIns="0" bIns="0" anchor="ctr" anchorCtr="0">
            <a:noAutofit/>
          </a:bodyPr>
          <a:lstStyle>
            <a:lvl1pPr>
              <a:def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47 CondensedLight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666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024002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A95FFBB-68A6-4DEF-A934-16EF8A2B768A}" type="datetimeFigureOut">
              <a:rPr lang="de-DE" smtClean="0">
                <a:solidFill>
                  <a:srgbClr val="000000"/>
                </a:solidFill>
              </a:rPr>
              <a:pPr>
                <a:defRPr/>
              </a:pPr>
              <a:t>23.11.2020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F3CAF0-8C8D-4F6F-82C5-37C4A8FA705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22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6" y="400052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2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1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7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35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7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4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27./28. Okt. 2015</a:t>
            </a:r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1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218399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6" y="400052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2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1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7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59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7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4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27./28. Okt. 2015</a:t>
            </a:r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1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120385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7076" y="400052"/>
            <a:ext cx="3175" cy="3175"/>
            <a:chOff x="458" y="252"/>
            <a:chExt cx="2" cy="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99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008E9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C6C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F07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58" y="252"/>
              <a:ext cx="2" cy="2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2400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8600" y="43434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400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914400" y="342902"/>
            <a:ext cx="6324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00" b="1">
                <a:latin typeface="Isonorm3098 LW20" pitchFamily="2" charset="0"/>
              </a:rPr>
              <a:t>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1" y="1979613"/>
            <a:ext cx="7672388" cy="35909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 userDrawn="1"/>
        </p:nvGraphicFramePr>
        <p:xfrm>
          <a:off x="7956377" y="260648"/>
          <a:ext cx="940468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83" r:id="rId3" imgW="6782388" imgH="1585097" progId="">
                  <p:embed/>
                </p:oleObj>
              </mc:Choice>
              <mc:Fallback>
                <p:oleObj r:id="rId3" imgW="6782388" imgH="15850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7" y="260648"/>
                        <a:ext cx="940468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38808"/>
            <a:ext cx="7697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4" y="6524625"/>
            <a:ext cx="801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983AE29-F327-4EA6-91AC-1A396DE806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524625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27./28. Okt. 2015</a:t>
            </a:r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1" y="6524625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Referent: Holger Wallmeier, </a:t>
            </a:r>
            <a:r>
              <a:rPr lang="de-DE" dirty="0" err="1"/>
              <a:t>siganet</a:t>
            </a:r>
            <a:r>
              <a:rPr lang="de-DE" dirty="0"/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303892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3894138" y="220186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7350126" y="571502"/>
            <a:ext cx="50006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7" name="Rectangle 31"/>
          <p:cNvSpPr>
            <a:spLocks noChangeArrowheads="1"/>
          </p:cNvSpPr>
          <p:nvPr userDrawn="1"/>
        </p:nvSpPr>
        <p:spPr bwMode="auto">
          <a:xfrm>
            <a:off x="8244408" y="6237312"/>
            <a:ext cx="432048" cy="25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>
              <a:defRPr/>
            </a:pPr>
            <a:fld id="{5056E385-0148-4F17-BEAD-FCF17B3DBF9A}" type="slidenum">
              <a:rPr lang="de-DE" sz="800" b="1" smtClean="0">
                <a:solidFill>
                  <a:srgbClr val="4D4D4D"/>
                </a:solidFill>
                <a:latin typeface="Arial" charset="0"/>
              </a:rPr>
              <a:pPr>
                <a:defRPr/>
              </a:pPr>
              <a:t>‹Nr.›</a:t>
            </a:fld>
            <a:endParaRPr lang="de-DE" sz="800" b="1" dirty="0">
              <a:solidFill>
                <a:srgbClr val="4D4D4D"/>
              </a:solidFill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68" y="671211"/>
            <a:ext cx="1356733" cy="3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5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1" r:id="rId3"/>
    <p:sldLayoutId id="2147484373" r:id="rId4"/>
    <p:sldLayoutId id="2147484374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82" r:id="rId12"/>
    <p:sldLayoutId id="2147484383" r:id="rId13"/>
    <p:sldLayoutId id="2147484384" r:id="rId14"/>
    <p:sldLayoutId id="2147484385" r:id="rId15"/>
    <p:sldLayoutId id="2147484386" r:id="rId16"/>
    <p:sldLayoutId id="2147484387" r:id="rId17"/>
    <p:sldLayoutId id="2147484388" r:id="rId18"/>
    <p:sldLayoutId id="2147484394" r:id="rId19"/>
    <p:sldLayoutId id="2147484395" r:id="rId20"/>
    <p:sldLayoutId id="2147484396" r:id="rId21"/>
    <p:sldLayoutId id="2147484397" r:id="rId22"/>
    <p:sldLayoutId id="2147484398" r:id="rId23"/>
    <p:sldLayoutId id="2147484399" r:id="rId24"/>
    <p:sldLayoutId id="2147484400" r:id="rId25"/>
    <p:sldLayoutId id="2147484401" r:id="rId26"/>
    <p:sldLayoutId id="2147484402" r:id="rId27"/>
    <p:sldLayoutId id="2147484403" r:id="rId28"/>
    <p:sldLayoutId id="2147484404" r:id="rId29"/>
    <p:sldLayoutId id="2147484405" r:id="rId30"/>
    <p:sldLayoutId id="2147484406" r:id="rId31"/>
    <p:sldLayoutId id="2147484407" r:id="rId32"/>
    <p:sldLayoutId id="2147484408" r:id="rId3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216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4" orient="horz" pos="436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jpg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2.jpeg"/><Relationship Id="rId5" Type="http://schemas.openxmlformats.org/officeDocument/2006/relationships/image" Target="../media/image41.gif"/><Relationship Id="rId10" Type="http://schemas.openxmlformats.org/officeDocument/2006/relationships/image" Target="../media/image28.png"/><Relationship Id="rId4" Type="http://schemas.openxmlformats.org/officeDocument/2006/relationships/image" Target="../media/image40.png"/><Relationship Id="rId9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2.jpeg"/><Relationship Id="rId5" Type="http://schemas.openxmlformats.org/officeDocument/2006/relationships/image" Target="../media/image41.gif"/><Relationship Id="rId10" Type="http://schemas.openxmlformats.org/officeDocument/2006/relationships/image" Target="../media/image28.png"/><Relationship Id="rId4" Type="http://schemas.openxmlformats.org/officeDocument/2006/relationships/image" Target="../media/image40.png"/><Relationship Id="rId9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2.jpeg"/><Relationship Id="rId5" Type="http://schemas.openxmlformats.org/officeDocument/2006/relationships/image" Target="../media/image41.gif"/><Relationship Id="rId10" Type="http://schemas.openxmlformats.org/officeDocument/2006/relationships/image" Target="../media/image28.png"/><Relationship Id="rId4" Type="http://schemas.openxmlformats.org/officeDocument/2006/relationships/image" Target="../media/image40.png"/><Relationship Id="rId9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g"/><Relationship Id="rId9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8.png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oleObject" Target="../embeddings/oleObject3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766" y="0"/>
            <a:ext cx="9144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39938" name="Picture 3" descr="le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5" y="2432052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feld 3"/>
          <p:cNvSpPr txBox="1">
            <a:spLocks noChangeArrowheads="1"/>
          </p:cNvSpPr>
          <p:nvPr/>
        </p:nvSpPr>
        <p:spPr bwMode="auto">
          <a:xfrm>
            <a:off x="749327" y="2639776"/>
            <a:ext cx="7963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3333CC"/>
              </a:buClr>
              <a:tabLst>
                <a:tab pos="534988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Full Interoperability between Security and Comfort Applications</a:t>
            </a:r>
            <a:endParaRPr lang="de-DE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34" y="668050"/>
            <a:ext cx="1372517" cy="318287"/>
          </a:xfrm>
          <a:prstGeom prst="rect">
            <a:avLst/>
          </a:prstGeom>
        </p:spPr>
      </p:pic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749326" y="5648884"/>
            <a:ext cx="7963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3333CC"/>
              </a:buClr>
              <a:tabLst>
                <a:tab pos="534988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BIM VIRTUAL WORLD 2020 – 24 &amp; 25 Nov 2020</a:t>
            </a:r>
            <a:endParaRPr lang="de-DE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216161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4903" y="2212553"/>
            <a:ext cx="8429625" cy="4168775"/>
            <a:chOff x="1888" y="2115"/>
            <a:chExt cx="7438" cy="395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88" y="2115"/>
              <a:ext cx="7438" cy="3953"/>
              <a:chOff x="1888" y="2115"/>
              <a:chExt cx="7438" cy="3953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888" y="2115"/>
                <a:ext cx="7438" cy="3938"/>
                <a:chOff x="1888" y="2115"/>
                <a:chExt cx="7438" cy="3938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888" y="2115"/>
                  <a:ext cx="4014" cy="3417"/>
                  <a:chOff x="1888" y="2115"/>
                  <a:chExt cx="4014" cy="3417"/>
                </a:xfrm>
              </p:grpSpPr>
              <p:sp>
                <p:nvSpPr>
                  <p:cNvPr id="28672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896" y="2632"/>
                    <a:ext cx="1830" cy="7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Management-</a:t>
                    </a: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Level</a:t>
                    </a:r>
                  </a:p>
                  <a:p>
                    <a:pPr>
                      <a:spcAft>
                        <a:spcPts val="1000"/>
                      </a:spcAft>
                    </a:pPr>
                    <a:endParaRPr lang="en-US" sz="1100" b="1" dirty="0">
                      <a:solidFill>
                        <a:srgbClr val="000000"/>
                      </a:solidFill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endParaRPr lang="en-US" sz="1100" b="1" dirty="0">
                      <a:solidFill>
                        <a:srgbClr val="000000"/>
                      </a:solidFill>
                    </a:endParaRPr>
                  </a:p>
                  <a:p>
                    <a:endParaRPr lang="de-DE" dirty="0"/>
                  </a:p>
                </p:txBody>
              </p:sp>
              <p:sp>
                <p:nvSpPr>
                  <p:cNvPr id="28672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912" y="3784"/>
                    <a:ext cx="1833" cy="7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Subsystems / </a:t>
                    </a: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 err="1">
                        <a:solidFill>
                          <a:srgbClr val="000000"/>
                        </a:solidFill>
                      </a:rPr>
                      <a:t>AutomationLevel</a:t>
                    </a:r>
                    <a:endParaRPr lang="en-US" sz="11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673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5104"/>
                    <a:ext cx="1585" cy="4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Devices  / Field Level</a:t>
                    </a:r>
                    <a:endParaRPr lang="de-DE" dirty="0"/>
                  </a:p>
                </p:txBody>
              </p:sp>
              <p:grpSp>
                <p:nvGrpSpPr>
                  <p:cNvPr id="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4280" y="2115"/>
                    <a:ext cx="560" cy="705"/>
                    <a:chOff x="2915" y="1392"/>
                    <a:chExt cx="495" cy="426"/>
                  </a:xfrm>
                </p:grpSpPr>
                <p:sp>
                  <p:nvSpPr>
                    <p:cNvPr id="286732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915" y="1392"/>
                      <a:ext cx="495" cy="426"/>
                    </a:xfrm>
                    <a:custGeom>
                      <a:avLst/>
                      <a:gdLst>
                        <a:gd name="T0" fmla="*/ 86 w 495"/>
                        <a:gd name="T1" fmla="*/ 0 h 426"/>
                        <a:gd name="T2" fmla="*/ 86 w 495"/>
                        <a:gd name="T3" fmla="*/ 247 h 426"/>
                        <a:gd name="T4" fmla="*/ 164 w 495"/>
                        <a:gd name="T5" fmla="*/ 247 h 426"/>
                        <a:gd name="T6" fmla="*/ 176 w 495"/>
                        <a:gd name="T7" fmla="*/ 254 h 426"/>
                        <a:gd name="T8" fmla="*/ 178 w 495"/>
                        <a:gd name="T9" fmla="*/ 251 h 426"/>
                        <a:gd name="T10" fmla="*/ 144 w 495"/>
                        <a:gd name="T11" fmla="*/ 251 h 426"/>
                        <a:gd name="T12" fmla="*/ 144 w 495"/>
                        <a:gd name="T13" fmla="*/ 265 h 426"/>
                        <a:gd name="T14" fmla="*/ 16 w 495"/>
                        <a:gd name="T15" fmla="*/ 265 h 426"/>
                        <a:gd name="T16" fmla="*/ 16 w 495"/>
                        <a:gd name="T17" fmla="*/ 350 h 426"/>
                        <a:gd name="T18" fmla="*/ 22 w 495"/>
                        <a:gd name="T19" fmla="*/ 350 h 426"/>
                        <a:gd name="T20" fmla="*/ 0 w 495"/>
                        <a:gd name="T21" fmla="*/ 406 h 426"/>
                        <a:gd name="T22" fmla="*/ 4 w 495"/>
                        <a:gd name="T23" fmla="*/ 425 h 426"/>
                        <a:gd name="T24" fmla="*/ 489 w 495"/>
                        <a:gd name="T25" fmla="*/ 425 h 426"/>
                        <a:gd name="T26" fmla="*/ 494 w 495"/>
                        <a:gd name="T27" fmla="*/ 406 h 426"/>
                        <a:gd name="T28" fmla="*/ 470 w 495"/>
                        <a:gd name="T29" fmla="*/ 352 h 426"/>
                        <a:gd name="T30" fmla="*/ 477 w 495"/>
                        <a:gd name="T31" fmla="*/ 352 h 426"/>
                        <a:gd name="T32" fmla="*/ 477 w 495"/>
                        <a:gd name="T33" fmla="*/ 265 h 426"/>
                        <a:gd name="T34" fmla="*/ 350 w 495"/>
                        <a:gd name="T35" fmla="*/ 265 h 426"/>
                        <a:gd name="T36" fmla="*/ 350 w 495"/>
                        <a:gd name="T37" fmla="*/ 254 h 426"/>
                        <a:gd name="T38" fmla="*/ 317 w 495"/>
                        <a:gd name="T39" fmla="*/ 254 h 426"/>
                        <a:gd name="T40" fmla="*/ 329 w 495"/>
                        <a:gd name="T41" fmla="*/ 247 h 426"/>
                        <a:gd name="T42" fmla="*/ 406 w 495"/>
                        <a:gd name="T43" fmla="*/ 247 h 426"/>
                        <a:gd name="T44" fmla="*/ 406 w 495"/>
                        <a:gd name="T45" fmla="*/ 0 h 426"/>
                        <a:gd name="T46" fmla="*/ 86 w 495"/>
                        <a:gd name="T47" fmla="*/ 0 h 42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95"/>
                        <a:gd name="T73" fmla="*/ 0 h 426"/>
                        <a:gd name="T74" fmla="*/ 495 w 495"/>
                        <a:gd name="T75" fmla="*/ 426 h 42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95" h="426">
                          <a:moveTo>
                            <a:pt x="86" y="0"/>
                          </a:moveTo>
                          <a:lnTo>
                            <a:pt x="86" y="247"/>
                          </a:lnTo>
                          <a:lnTo>
                            <a:pt x="164" y="247"/>
                          </a:lnTo>
                          <a:lnTo>
                            <a:pt x="176" y="254"/>
                          </a:lnTo>
                          <a:lnTo>
                            <a:pt x="178" y="251"/>
                          </a:lnTo>
                          <a:lnTo>
                            <a:pt x="144" y="251"/>
                          </a:lnTo>
                          <a:lnTo>
                            <a:pt x="144" y="265"/>
                          </a:lnTo>
                          <a:lnTo>
                            <a:pt x="16" y="265"/>
                          </a:lnTo>
                          <a:lnTo>
                            <a:pt x="16" y="350"/>
                          </a:lnTo>
                          <a:lnTo>
                            <a:pt x="22" y="350"/>
                          </a:lnTo>
                          <a:lnTo>
                            <a:pt x="0" y="406"/>
                          </a:lnTo>
                          <a:lnTo>
                            <a:pt x="4" y="425"/>
                          </a:lnTo>
                          <a:lnTo>
                            <a:pt x="489" y="425"/>
                          </a:lnTo>
                          <a:lnTo>
                            <a:pt x="494" y="406"/>
                          </a:lnTo>
                          <a:lnTo>
                            <a:pt x="470" y="352"/>
                          </a:lnTo>
                          <a:lnTo>
                            <a:pt x="477" y="352"/>
                          </a:lnTo>
                          <a:lnTo>
                            <a:pt x="477" y="265"/>
                          </a:lnTo>
                          <a:lnTo>
                            <a:pt x="350" y="265"/>
                          </a:lnTo>
                          <a:lnTo>
                            <a:pt x="350" y="254"/>
                          </a:lnTo>
                          <a:lnTo>
                            <a:pt x="317" y="254"/>
                          </a:lnTo>
                          <a:lnTo>
                            <a:pt x="329" y="247"/>
                          </a:lnTo>
                          <a:lnTo>
                            <a:pt x="406" y="247"/>
                          </a:lnTo>
                          <a:lnTo>
                            <a:pt x="406" y="0"/>
                          </a:lnTo>
                          <a:lnTo>
                            <a:pt x="8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3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925" y="1800"/>
                      <a:ext cx="480" cy="18"/>
                    </a:xfrm>
                    <a:custGeom>
                      <a:avLst/>
                      <a:gdLst>
                        <a:gd name="T0" fmla="*/ 0 w 480"/>
                        <a:gd name="T1" fmla="*/ 0 h 18"/>
                        <a:gd name="T2" fmla="*/ 479 w 480"/>
                        <a:gd name="T3" fmla="*/ 0 h 18"/>
                        <a:gd name="T4" fmla="*/ 475 w 480"/>
                        <a:gd name="T5" fmla="*/ 17 h 18"/>
                        <a:gd name="T6" fmla="*/ 4 w 480"/>
                        <a:gd name="T7" fmla="*/ 17 h 18"/>
                        <a:gd name="T8" fmla="*/ 0 w 480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18"/>
                        <a:gd name="T17" fmla="*/ 480 w 48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18">
                          <a:moveTo>
                            <a:pt x="0" y="0"/>
                          </a:moveTo>
                          <a:lnTo>
                            <a:pt x="479" y="0"/>
                          </a:lnTo>
                          <a:lnTo>
                            <a:pt x="475" y="17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2925" y="1737"/>
                      <a:ext cx="480" cy="64"/>
                    </a:xfrm>
                    <a:custGeom>
                      <a:avLst/>
                      <a:gdLst>
                        <a:gd name="T0" fmla="*/ 24 w 480"/>
                        <a:gd name="T1" fmla="*/ 0 h 64"/>
                        <a:gd name="T2" fmla="*/ 451 w 480"/>
                        <a:gd name="T3" fmla="*/ 0 h 64"/>
                        <a:gd name="T4" fmla="*/ 479 w 480"/>
                        <a:gd name="T5" fmla="*/ 63 h 64"/>
                        <a:gd name="T6" fmla="*/ 0 w 480"/>
                        <a:gd name="T7" fmla="*/ 63 h 64"/>
                        <a:gd name="T8" fmla="*/ 24 w 480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64"/>
                        <a:gd name="T17" fmla="*/ 480 w 480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64">
                          <a:moveTo>
                            <a:pt x="24" y="0"/>
                          </a:moveTo>
                          <a:lnTo>
                            <a:pt x="451" y="0"/>
                          </a:lnTo>
                          <a:lnTo>
                            <a:pt x="479" y="63"/>
                          </a:lnTo>
                          <a:lnTo>
                            <a:pt x="0" y="63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957" y="1745"/>
                      <a:ext cx="415" cy="53"/>
                    </a:xfrm>
                    <a:custGeom>
                      <a:avLst/>
                      <a:gdLst>
                        <a:gd name="T0" fmla="*/ 13 w 415"/>
                        <a:gd name="T1" fmla="*/ 0 h 53"/>
                        <a:gd name="T2" fmla="*/ 394 w 415"/>
                        <a:gd name="T3" fmla="*/ 0 h 53"/>
                        <a:gd name="T4" fmla="*/ 414 w 415"/>
                        <a:gd name="T5" fmla="*/ 52 h 53"/>
                        <a:gd name="T6" fmla="*/ 0 w 415"/>
                        <a:gd name="T7" fmla="*/ 52 h 53"/>
                        <a:gd name="T8" fmla="*/ 13 w 415"/>
                        <a:gd name="T9" fmla="*/ 0 h 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5"/>
                        <a:gd name="T16" fmla="*/ 0 h 53"/>
                        <a:gd name="T17" fmla="*/ 415 w 415"/>
                        <a:gd name="T18" fmla="*/ 53 h 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5" h="53">
                          <a:moveTo>
                            <a:pt x="13" y="0"/>
                          </a:moveTo>
                          <a:lnTo>
                            <a:pt x="394" y="0"/>
                          </a:lnTo>
                          <a:lnTo>
                            <a:pt x="414" y="52"/>
                          </a:lnTo>
                          <a:lnTo>
                            <a:pt x="0" y="52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6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962" y="1745"/>
                      <a:ext cx="406" cy="48"/>
                    </a:xfrm>
                    <a:custGeom>
                      <a:avLst/>
                      <a:gdLst>
                        <a:gd name="T0" fmla="*/ 14 w 406"/>
                        <a:gd name="T1" fmla="*/ 0 h 48"/>
                        <a:gd name="T2" fmla="*/ 390 w 406"/>
                        <a:gd name="T3" fmla="*/ 0 h 48"/>
                        <a:gd name="T4" fmla="*/ 405 w 406"/>
                        <a:gd name="T5" fmla="*/ 47 h 48"/>
                        <a:gd name="T6" fmla="*/ 0 w 406"/>
                        <a:gd name="T7" fmla="*/ 47 h 48"/>
                        <a:gd name="T8" fmla="*/ 11 w 406"/>
                        <a:gd name="T9" fmla="*/ 0 h 48"/>
                        <a:gd name="T10" fmla="*/ 14 w 406"/>
                        <a:gd name="T11" fmla="*/ 0 h 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6"/>
                        <a:gd name="T19" fmla="*/ 0 h 48"/>
                        <a:gd name="T20" fmla="*/ 406 w 406"/>
                        <a:gd name="T21" fmla="*/ 48 h 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6" h="48">
                          <a:moveTo>
                            <a:pt x="14" y="0"/>
                          </a:moveTo>
                          <a:lnTo>
                            <a:pt x="390" y="0"/>
                          </a:lnTo>
                          <a:lnTo>
                            <a:pt x="405" y="47"/>
                          </a:lnTo>
                          <a:lnTo>
                            <a:pt x="0" y="47"/>
                          </a:lnTo>
                          <a:lnTo>
                            <a:pt x="11" y="0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7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980" y="1745"/>
                      <a:ext cx="22" cy="19"/>
                    </a:xfrm>
                    <a:custGeom>
                      <a:avLst/>
                      <a:gdLst>
                        <a:gd name="T0" fmla="*/ 21 w 22"/>
                        <a:gd name="T1" fmla="*/ 18 h 19"/>
                        <a:gd name="T2" fmla="*/ 21 w 22"/>
                        <a:gd name="T3" fmla="*/ 0 h 19"/>
                        <a:gd name="T4" fmla="*/ 0 w 22"/>
                        <a:gd name="T5" fmla="*/ 0 h 19"/>
                        <a:gd name="T6" fmla="*/ 0 w 22"/>
                        <a:gd name="T7" fmla="*/ 18 h 19"/>
                        <a:gd name="T8" fmla="*/ 21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1" y="18"/>
                          </a:moveTo>
                          <a:lnTo>
                            <a:pt x="2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2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978" y="1745"/>
                      <a:ext cx="21" cy="19"/>
                    </a:xfrm>
                    <a:custGeom>
                      <a:avLst/>
                      <a:gdLst>
                        <a:gd name="T0" fmla="*/ 19 w 21"/>
                        <a:gd name="T1" fmla="*/ 18 h 19"/>
                        <a:gd name="T2" fmla="*/ 20 w 21"/>
                        <a:gd name="T3" fmla="*/ 0 h 19"/>
                        <a:gd name="T4" fmla="*/ 1 w 21"/>
                        <a:gd name="T5" fmla="*/ 0 h 19"/>
                        <a:gd name="T6" fmla="*/ 0 w 21"/>
                        <a:gd name="T7" fmla="*/ 18 h 19"/>
                        <a:gd name="T8" fmla="*/ 19 w 2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19" y="18"/>
                          </a:moveTo>
                          <a:lnTo>
                            <a:pt x="20" y="0"/>
                          </a:lnTo>
                          <a:lnTo>
                            <a:pt x="1" y="0"/>
                          </a:lnTo>
                          <a:lnTo>
                            <a:pt x="0" y="18"/>
                          </a:lnTo>
                          <a:lnTo>
                            <a:pt x="19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17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014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091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90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2970" y="1754"/>
                      <a:ext cx="258" cy="32"/>
                    </a:xfrm>
                    <a:custGeom>
                      <a:avLst/>
                      <a:gdLst>
                        <a:gd name="T0" fmla="*/ 6 w 258"/>
                        <a:gd name="T1" fmla="*/ 0 h 32"/>
                        <a:gd name="T2" fmla="*/ 257 w 258"/>
                        <a:gd name="T3" fmla="*/ 0 h 32"/>
                        <a:gd name="T4" fmla="*/ 257 w 258"/>
                        <a:gd name="T5" fmla="*/ 31 h 32"/>
                        <a:gd name="T6" fmla="*/ 0 w 258"/>
                        <a:gd name="T7" fmla="*/ 31 h 32"/>
                        <a:gd name="T8" fmla="*/ 6 w 258"/>
                        <a:gd name="T9" fmla="*/ 1 h 32"/>
                        <a:gd name="T10" fmla="*/ 6 w 258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8"/>
                        <a:gd name="T19" fmla="*/ 0 h 32"/>
                        <a:gd name="T20" fmla="*/ 258 w 258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8" h="32">
                          <a:moveTo>
                            <a:pt x="6" y="0"/>
                          </a:moveTo>
                          <a:lnTo>
                            <a:pt x="257" y="0"/>
                          </a:lnTo>
                          <a:lnTo>
                            <a:pt x="257" y="31"/>
                          </a:lnTo>
                          <a:lnTo>
                            <a:pt x="0" y="31"/>
                          </a:lnTo>
                          <a:lnTo>
                            <a:pt x="6" y="1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4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2972" y="1764"/>
                      <a:ext cx="253" cy="19"/>
                    </a:xfrm>
                    <a:custGeom>
                      <a:avLst/>
                      <a:gdLst>
                        <a:gd name="T0" fmla="*/ 1 w 253"/>
                        <a:gd name="T1" fmla="*/ 0 h 19"/>
                        <a:gd name="T2" fmla="*/ 252 w 253"/>
                        <a:gd name="T3" fmla="*/ 0 h 19"/>
                        <a:gd name="T4" fmla="*/ 252 w 253"/>
                        <a:gd name="T5" fmla="*/ 18 h 19"/>
                        <a:gd name="T6" fmla="*/ 0 w 253"/>
                        <a:gd name="T7" fmla="*/ 18 h 19"/>
                        <a:gd name="T8" fmla="*/ 1 w 253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3"/>
                        <a:gd name="T16" fmla="*/ 0 h 19"/>
                        <a:gd name="T17" fmla="*/ 253 w 25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3" h="19">
                          <a:moveTo>
                            <a:pt x="1" y="0"/>
                          </a:moveTo>
                          <a:lnTo>
                            <a:pt x="252" y="0"/>
                          </a:lnTo>
                          <a:lnTo>
                            <a:pt x="252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5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975" y="1754"/>
                      <a:ext cx="249" cy="20"/>
                    </a:xfrm>
                    <a:custGeom>
                      <a:avLst/>
                      <a:gdLst>
                        <a:gd name="T0" fmla="*/ 0 w 249"/>
                        <a:gd name="T1" fmla="*/ 0 h 20"/>
                        <a:gd name="T2" fmla="*/ 248 w 249"/>
                        <a:gd name="T3" fmla="*/ 0 h 20"/>
                        <a:gd name="T4" fmla="*/ 248 w 249"/>
                        <a:gd name="T5" fmla="*/ 19 h 20"/>
                        <a:gd name="T6" fmla="*/ 0 w 249"/>
                        <a:gd name="T7" fmla="*/ 19 h 20"/>
                        <a:gd name="T8" fmla="*/ 0 w 249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9"/>
                        <a:gd name="T16" fmla="*/ 0 h 20"/>
                        <a:gd name="T17" fmla="*/ 249 w 249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9" h="20">
                          <a:moveTo>
                            <a:pt x="0" y="0"/>
                          </a:moveTo>
                          <a:lnTo>
                            <a:pt x="248" y="0"/>
                          </a:lnTo>
                          <a:lnTo>
                            <a:pt x="248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970" y="1770"/>
                      <a:ext cx="22" cy="18"/>
                    </a:xfrm>
                    <a:custGeom>
                      <a:avLst/>
                      <a:gdLst>
                        <a:gd name="T0" fmla="*/ 1 w 22"/>
                        <a:gd name="T1" fmla="*/ 0 h 18"/>
                        <a:gd name="T2" fmla="*/ 21 w 22"/>
                        <a:gd name="T3" fmla="*/ 0 h 18"/>
                        <a:gd name="T4" fmla="*/ 19 w 22"/>
                        <a:gd name="T5" fmla="*/ 17 h 18"/>
                        <a:gd name="T6" fmla="*/ 0 w 22"/>
                        <a:gd name="T7" fmla="*/ 17 h 18"/>
                        <a:gd name="T8" fmla="*/ 1 w 22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8"/>
                        <a:gd name="T17" fmla="*/ 22 w 2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8">
                          <a:moveTo>
                            <a:pt x="1" y="0"/>
                          </a:moveTo>
                          <a:lnTo>
                            <a:pt x="21" y="0"/>
                          </a:lnTo>
                          <a:lnTo>
                            <a:pt x="19" y="17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968" y="1777"/>
                      <a:ext cx="24" cy="19"/>
                    </a:xfrm>
                    <a:custGeom>
                      <a:avLst/>
                      <a:gdLst>
                        <a:gd name="T0" fmla="*/ 23 w 24"/>
                        <a:gd name="T1" fmla="*/ 0 h 19"/>
                        <a:gd name="T2" fmla="*/ 23 w 24"/>
                        <a:gd name="T3" fmla="*/ 18 h 19"/>
                        <a:gd name="T4" fmla="*/ 0 w 24"/>
                        <a:gd name="T5" fmla="*/ 18 h 19"/>
                        <a:gd name="T6" fmla="*/ 1 w 24"/>
                        <a:gd name="T7" fmla="*/ 0 h 19"/>
                        <a:gd name="T8" fmla="*/ 23 w 2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"/>
                        <a:gd name="T16" fmla="*/ 0 h 19"/>
                        <a:gd name="T17" fmla="*/ 24 w 2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" h="19">
                          <a:moveTo>
                            <a:pt x="23" y="0"/>
                          </a:moveTo>
                          <a:lnTo>
                            <a:pt x="23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8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992" y="1770"/>
                      <a:ext cx="211" cy="18"/>
                    </a:xfrm>
                    <a:custGeom>
                      <a:avLst/>
                      <a:gdLst>
                        <a:gd name="T0" fmla="*/ 0 w 211"/>
                        <a:gd name="T1" fmla="*/ 0 h 18"/>
                        <a:gd name="T2" fmla="*/ 0 w 211"/>
                        <a:gd name="T3" fmla="*/ 17 h 18"/>
                        <a:gd name="T4" fmla="*/ 209 w 211"/>
                        <a:gd name="T5" fmla="*/ 17 h 18"/>
                        <a:gd name="T6" fmla="*/ 210 w 211"/>
                        <a:gd name="T7" fmla="*/ 0 h 18"/>
                        <a:gd name="T8" fmla="*/ 1 w 211"/>
                        <a:gd name="T9" fmla="*/ 0 h 18"/>
                        <a:gd name="T10" fmla="*/ 0 w 211"/>
                        <a:gd name="T11" fmla="*/ 0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1"/>
                        <a:gd name="T19" fmla="*/ 0 h 18"/>
                        <a:gd name="T20" fmla="*/ 211 w 211"/>
                        <a:gd name="T21" fmla="*/ 18 h 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1" h="18">
                          <a:moveTo>
                            <a:pt x="0" y="0"/>
                          </a:moveTo>
                          <a:lnTo>
                            <a:pt x="0" y="17"/>
                          </a:lnTo>
                          <a:lnTo>
                            <a:pt x="209" y="17"/>
                          </a:lnTo>
                          <a:lnTo>
                            <a:pt x="210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9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994" y="1777"/>
                      <a:ext cx="206" cy="19"/>
                    </a:xfrm>
                    <a:custGeom>
                      <a:avLst/>
                      <a:gdLst>
                        <a:gd name="T0" fmla="*/ 0 w 206"/>
                        <a:gd name="T1" fmla="*/ 0 h 19"/>
                        <a:gd name="T2" fmla="*/ 0 w 206"/>
                        <a:gd name="T3" fmla="*/ 18 h 19"/>
                        <a:gd name="T4" fmla="*/ 205 w 206"/>
                        <a:gd name="T5" fmla="*/ 18 h 19"/>
                        <a:gd name="T6" fmla="*/ 205 w 206"/>
                        <a:gd name="T7" fmla="*/ 0 h 19"/>
                        <a:gd name="T8" fmla="*/ 4 w 206"/>
                        <a:gd name="T9" fmla="*/ 0 h 19"/>
                        <a:gd name="T10" fmla="*/ 0 w 20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6"/>
                        <a:gd name="T19" fmla="*/ 0 h 19"/>
                        <a:gd name="T20" fmla="*/ 206 w 20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6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205" y="18"/>
                          </a:lnTo>
                          <a:lnTo>
                            <a:pt x="205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0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968" y="1785"/>
                      <a:ext cx="21" cy="19"/>
                    </a:xfrm>
                    <a:custGeom>
                      <a:avLst/>
                      <a:gdLst>
                        <a:gd name="T0" fmla="*/ 0 w 21"/>
                        <a:gd name="T1" fmla="*/ 0 h 19"/>
                        <a:gd name="T2" fmla="*/ 20 w 21"/>
                        <a:gd name="T3" fmla="*/ 0 h 19"/>
                        <a:gd name="T4" fmla="*/ 20 w 21"/>
                        <a:gd name="T5" fmla="*/ 18 h 19"/>
                        <a:gd name="T6" fmla="*/ 0 w 21"/>
                        <a:gd name="T7" fmla="*/ 18 h 19"/>
                        <a:gd name="T8" fmla="*/ 0 w 2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0" y="0"/>
                          </a:moveTo>
                          <a:lnTo>
                            <a:pt x="20" y="0"/>
                          </a:lnTo>
                          <a:lnTo>
                            <a:pt x="2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1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967" y="1783"/>
                      <a:ext cx="21" cy="19"/>
                    </a:xfrm>
                    <a:custGeom>
                      <a:avLst/>
                      <a:gdLst>
                        <a:gd name="T0" fmla="*/ 0 w 21"/>
                        <a:gd name="T1" fmla="*/ 0 h 19"/>
                        <a:gd name="T2" fmla="*/ 20 w 21"/>
                        <a:gd name="T3" fmla="*/ 0 h 19"/>
                        <a:gd name="T4" fmla="*/ 20 w 21"/>
                        <a:gd name="T5" fmla="*/ 18 h 19"/>
                        <a:gd name="T6" fmla="*/ 0 w 21"/>
                        <a:gd name="T7" fmla="*/ 18 h 19"/>
                        <a:gd name="T8" fmla="*/ 0 w 2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0" y="0"/>
                          </a:moveTo>
                          <a:lnTo>
                            <a:pt x="20" y="0"/>
                          </a:lnTo>
                          <a:lnTo>
                            <a:pt x="2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2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001" y="1785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4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4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3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999" y="1783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6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6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4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242" y="1745"/>
                      <a:ext cx="42" cy="19"/>
                    </a:xfrm>
                    <a:custGeom>
                      <a:avLst/>
                      <a:gdLst>
                        <a:gd name="T0" fmla="*/ 41 w 42"/>
                        <a:gd name="T1" fmla="*/ 13 h 19"/>
                        <a:gd name="T2" fmla="*/ 41 w 42"/>
                        <a:gd name="T3" fmla="*/ 0 h 19"/>
                        <a:gd name="T4" fmla="*/ 0 w 42"/>
                        <a:gd name="T5" fmla="*/ 0 h 19"/>
                        <a:gd name="T6" fmla="*/ 0 w 42"/>
                        <a:gd name="T7" fmla="*/ 18 h 19"/>
                        <a:gd name="T8" fmla="*/ 41 w 42"/>
                        <a:gd name="T9" fmla="*/ 18 h 19"/>
                        <a:gd name="T10" fmla="*/ 41 w 42"/>
                        <a:gd name="T11" fmla="*/ 13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2"/>
                        <a:gd name="T19" fmla="*/ 0 h 19"/>
                        <a:gd name="T20" fmla="*/ 42 w 42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2" h="19">
                          <a:moveTo>
                            <a:pt x="41" y="13"/>
                          </a:moveTo>
                          <a:lnTo>
                            <a:pt x="4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1" y="18"/>
                          </a:lnTo>
                          <a:lnTo>
                            <a:pt x="41" y="13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5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241" y="1745"/>
                      <a:ext cx="43" cy="19"/>
                    </a:xfrm>
                    <a:custGeom>
                      <a:avLst/>
                      <a:gdLst>
                        <a:gd name="T0" fmla="*/ 42 w 43"/>
                        <a:gd name="T1" fmla="*/ 18 h 19"/>
                        <a:gd name="T2" fmla="*/ 40 w 43"/>
                        <a:gd name="T3" fmla="*/ 0 h 19"/>
                        <a:gd name="T4" fmla="*/ 0 w 43"/>
                        <a:gd name="T5" fmla="*/ 0 h 19"/>
                        <a:gd name="T6" fmla="*/ 0 w 43"/>
                        <a:gd name="T7" fmla="*/ 18 h 19"/>
                        <a:gd name="T8" fmla="*/ 42 w 43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3"/>
                        <a:gd name="T16" fmla="*/ 0 h 19"/>
                        <a:gd name="T17" fmla="*/ 43 w 4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3" h="19">
                          <a:moveTo>
                            <a:pt x="42" y="18"/>
                          </a:moveTo>
                          <a:lnTo>
                            <a:pt x="40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6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241" y="1754"/>
                      <a:ext cx="50" cy="20"/>
                    </a:xfrm>
                    <a:custGeom>
                      <a:avLst/>
                      <a:gdLst>
                        <a:gd name="T0" fmla="*/ 0 w 50"/>
                        <a:gd name="T1" fmla="*/ 0 h 20"/>
                        <a:gd name="T2" fmla="*/ 45 w 50"/>
                        <a:gd name="T3" fmla="*/ 0 h 20"/>
                        <a:gd name="T4" fmla="*/ 49 w 50"/>
                        <a:gd name="T5" fmla="*/ 19 h 20"/>
                        <a:gd name="T6" fmla="*/ 0 w 50"/>
                        <a:gd name="T7" fmla="*/ 19 h 20"/>
                        <a:gd name="T8" fmla="*/ 0 w 50"/>
                        <a:gd name="T9" fmla="*/ 4 h 20"/>
                        <a:gd name="T10" fmla="*/ 0 w 50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20"/>
                        <a:gd name="T20" fmla="*/ 50 w 50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20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9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7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241" y="1754"/>
                      <a:ext cx="43" cy="20"/>
                    </a:xfrm>
                    <a:custGeom>
                      <a:avLst/>
                      <a:gdLst>
                        <a:gd name="T0" fmla="*/ 0 w 43"/>
                        <a:gd name="T1" fmla="*/ 0 h 20"/>
                        <a:gd name="T2" fmla="*/ 42 w 43"/>
                        <a:gd name="T3" fmla="*/ 0 h 20"/>
                        <a:gd name="T4" fmla="*/ 42 w 43"/>
                        <a:gd name="T5" fmla="*/ 19 h 20"/>
                        <a:gd name="T6" fmla="*/ 0 w 43"/>
                        <a:gd name="T7" fmla="*/ 19 h 20"/>
                        <a:gd name="T8" fmla="*/ 0 w 43"/>
                        <a:gd name="T9" fmla="*/ 4 h 20"/>
                        <a:gd name="T10" fmla="*/ 0 w 43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3"/>
                        <a:gd name="T19" fmla="*/ 0 h 20"/>
                        <a:gd name="T20" fmla="*/ 43 w 43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3" h="20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8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3241" y="1764"/>
                      <a:ext cx="48" cy="19"/>
                    </a:xfrm>
                    <a:custGeom>
                      <a:avLst/>
                      <a:gdLst>
                        <a:gd name="T0" fmla="*/ 0 w 48"/>
                        <a:gd name="T1" fmla="*/ 0 h 19"/>
                        <a:gd name="T2" fmla="*/ 45 w 48"/>
                        <a:gd name="T3" fmla="*/ 0 h 19"/>
                        <a:gd name="T4" fmla="*/ 47 w 48"/>
                        <a:gd name="T5" fmla="*/ 18 h 19"/>
                        <a:gd name="T6" fmla="*/ 0 w 48"/>
                        <a:gd name="T7" fmla="*/ 18 h 19"/>
                        <a:gd name="T8" fmla="*/ 0 w 48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9"/>
                        <a:gd name="T17" fmla="*/ 48 w 48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9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7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9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3261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2 h 19"/>
                        <a:gd name="T10" fmla="*/ 0 w 20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"/>
                        <a:gd name="T19" fmla="*/ 0 h 19"/>
                        <a:gd name="T20" fmla="*/ 20 w 20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0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259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9"/>
                        <a:gd name="T17" fmla="*/ 20 w 2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1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3242" y="178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0 h 19"/>
                        <a:gd name="T2" fmla="*/ 50 w 51"/>
                        <a:gd name="T3" fmla="*/ 0 h 19"/>
                        <a:gd name="T4" fmla="*/ 50 w 51"/>
                        <a:gd name="T5" fmla="*/ 18 h 19"/>
                        <a:gd name="T6" fmla="*/ 0 w 51"/>
                        <a:gd name="T7" fmla="*/ 18 h 19"/>
                        <a:gd name="T8" fmla="*/ 0 w 5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2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3241" y="1783"/>
                      <a:ext cx="50" cy="19"/>
                    </a:xfrm>
                    <a:custGeom>
                      <a:avLst/>
                      <a:gdLst>
                        <a:gd name="T0" fmla="*/ 0 w 50"/>
                        <a:gd name="T1" fmla="*/ 0 h 19"/>
                        <a:gd name="T2" fmla="*/ 49 w 50"/>
                        <a:gd name="T3" fmla="*/ 0 h 19"/>
                        <a:gd name="T4" fmla="*/ 49 w 50"/>
                        <a:gd name="T5" fmla="*/ 18 h 19"/>
                        <a:gd name="T6" fmla="*/ 0 w 50"/>
                        <a:gd name="T7" fmla="*/ 18 h 19"/>
                        <a:gd name="T8" fmla="*/ 0 w 5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9"/>
                        <a:gd name="T17" fmla="*/ 50 w 5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9">
                          <a:moveTo>
                            <a:pt x="0" y="0"/>
                          </a:moveTo>
                          <a:lnTo>
                            <a:pt x="49" y="0"/>
                          </a:lnTo>
                          <a:lnTo>
                            <a:pt x="4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3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299" y="174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18 h 19"/>
                        <a:gd name="T2" fmla="*/ 0 w 51"/>
                        <a:gd name="T3" fmla="*/ 0 h 19"/>
                        <a:gd name="T4" fmla="*/ 45 w 51"/>
                        <a:gd name="T5" fmla="*/ 0 h 19"/>
                        <a:gd name="T6" fmla="*/ 50 w 51"/>
                        <a:gd name="T7" fmla="*/ 18 h 19"/>
                        <a:gd name="T8" fmla="*/ 0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4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296" y="1745"/>
                      <a:ext cx="50" cy="19"/>
                    </a:xfrm>
                    <a:custGeom>
                      <a:avLst/>
                      <a:gdLst>
                        <a:gd name="T0" fmla="*/ 1 w 50"/>
                        <a:gd name="T1" fmla="*/ 18 h 19"/>
                        <a:gd name="T2" fmla="*/ 0 w 50"/>
                        <a:gd name="T3" fmla="*/ 0 h 19"/>
                        <a:gd name="T4" fmla="*/ 45 w 50"/>
                        <a:gd name="T5" fmla="*/ 0 h 19"/>
                        <a:gd name="T6" fmla="*/ 49 w 50"/>
                        <a:gd name="T7" fmla="*/ 18 h 19"/>
                        <a:gd name="T8" fmla="*/ 1 w 50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9"/>
                        <a:gd name="T17" fmla="*/ 50 w 5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9">
                          <a:moveTo>
                            <a:pt x="1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49" y="18"/>
                          </a:lnTo>
                          <a:lnTo>
                            <a:pt x="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5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299" y="1754"/>
                      <a:ext cx="64" cy="37"/>
                    </a:xfrm>
                    <a:custGeom>
                      <a:avLst/>
                      <a:gdLst>
                        <a:gd name="T0" fmla="*/ 0 w 64"/>
                        <a:gd name="T1" fmla="*/ 0 h 37"/>
                        <a:gd name="T2" fmla="*/ 48 w 64"/>
                        <a:gd name="T3" fmla="*/ 0 h 37"/>
                        <a:gd name="T4" fmla="*/ 63 w 64"/>
                        <a:gd name="T5" fmla="*/ 36 h 37"/>
                        <a:gd name="T6" fmla="*/ 9 w 64"/>
                        <a:gd name="T7" fmla="*/ 36 h 37"/>
                        <a:gd name="T8" fmla="*/ 1 w 64"/>
                        <a:gd name="T9" fmla="*/ 1 h 37"/>
                        <a:gd name="T10" fmla="*/ 0 w 64"/>
                        <a:gd name="T11" fmla="*/ 0 h 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4"/>
                        <a:gd name="T19" fmla="*/ 0 h 37"/>
                        <a:gd name="T20" fmla="*/ 64 w 64"/>
                        <a:gd name="T21" fmla="*/ 37 h 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4" h="37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63" y="36"/>
                          </a:lnTo>
                          <a:lnTo>
                            <a:pt x="9" y="36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6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3298" y="1754"/>
                      <a:ext cx="53" cy="20"/>
                    </a:xfrm>
                    <a:custGeom>
                      <a:avLst/>
                      <a:gdLst>
                        <a:gd name="T0" fmla="*/ 0 w 53"/>
                        <a:gd name="T1" fmla="*/ 0 h 20"/>
                        <a:gd name="T2" fmla="*/ 47 w 53"/>
                        <a:gd name="T3" fmla="*/ 0 h 20"/>
                        <a:gd name="T4" fmla="*/ 52 w 53"/>
                        <a:gd name="T5" fmla="*/ 19 h 20"/>
                        <a:gd name="T6" fmla="*/ 1 w 53"/>
                        <a:gd name="T7" fmla="*/ 19 h 20"/>
                        <a:gd name="T8" fmla="*/ 0 w 53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20"/>
                        <a:gd name="T17" fmla="*/ 53 w 53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20">
                          <a:moveTo>
                            <a:pt x="0" y="0"/>
                          </a:moveTo>
                          <a:lnTo>
                            <a:pt x="47" y="0"/>
                          </a:lnTo>
                          <a:lnTo>
                            <a:pt x="52" y="19"/>
                          </a:lnTo>
                          <a:lnTo>
                            <a:pt x="1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299" y="1764"/>
                      <a:ext cx="54" cy="19"/>
                    </a:xfrm>
                    <a:custGeom>
                      <a:avLst/>
                      <a:gdLst>
                        <a:gd name="T0" fmla="*/ 0 w 54"/>
                        <a:gd name="T1" fmla="*/ 0 h 19"/>
                        <a:gd name="T2" fmla="*/ 51 w 54"/>
                        <a:gd name="T3" fmla="*/ 0 h 19"/>
                        <a:gd name="T4" fmla="*/ 53 w 54"/>
                        <a:gd name="T5" fmla="*/ 18 h 19"/>
                        <a:gd name="T6" fmla="*/ 0 w 54"/>
                        <a:gd name="T7" fmla="*/ 18 h 19"/>
                        <a:gd name="T8" fmla="*/ 0 w 5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19"/>
                        <a:gd name="T17" fmla="*/ 54 w 5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19">
                          <a:moveTo>
                            <a:pt x="0" y="0"/>
                          </a:moveTo>
                          <a:lnTo>
                            <a:pt x="51" y="0"/>
                          </a:lnTo>
                          <a:lnTo>
                            <a:pt x="53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8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302" y="1770"/>
                      <a:ext cx="53" cy="18"/>
                    </a:xfrm>
                    <a:custGeom>
                      <a:avLst/>
                      <a:gdLst>
                        <a:gd name="T0" fmla="*/ 0 w 53"/>
                        <a:gd name="T1" fmla="*/ 0 h 18"/>
                        <a:gd name="T2" fmla="*/ 50 w 53"/>
                        <a:gd name="T3" fmla="*/ 0 h 18"/>
                        <a:gd name="T4" fmla="*/ 52 w 53"/>
                        <a:gd name="T5" fmla="*/ 17 h 18"/>
                        <a:gd name="T6" fmla="*/ 0 w 53"/>
                        <a:gd name="T7" fmla="*/ 17 h 18"/>
                        <a:gd name="T8" fmla="*/ 0 w 53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8"/>
                        <a:gd name="T17" fmla="*/ 53 w 53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8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2" y="17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9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303" y="1777"/>
                      <a:ext cx="55" cy="19"/>
                    </a:xfrm>
                    <a:custGeom>
                      <a:avLst/>
                      <a:gdLst>
                        <a:gd name="T0" fmla="*/ 52 w 55"/>
                        <a:gd name="T1" fmla="*/ 0 h 19"/>
                        <a:gd name="T2" fmla="*/ 54 w 55"/>
                        <a:gd name="T3" fmla="*/ 18 h 19"/>
                        <a:gd name="T4" fmla="*/ 1 w 55"/>
                        <a:gd name="T5" fmla="*/ 18 h 19"/>
                        <a:gd name="T6" fmla="*/ 0 w 55"/>
                        <a:gd name="T7" fmla="*/ 0 h 19"/>
                        <a:gd name="T8" fmla="*/ 52 w 5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2" y="0"/>
                          </a:moveTo>
                          <a:lnTo>
                            <a:pt x="54" y="18"/>
                          </a:lnTo>
                          <a:lnTo>
                            <a:pt x="1" y="18"/>
                          </a:lnTo>
                          <a:lnTo>
                            <a:pt x="0" y="0"/>
                          </a:lnTo>
                          <a:lnTo>
                            <a:pt x="52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0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304" y="1783"/>
                      <a:ext cx="56" cy="19"/>
                    </a:xfrm>
                    <a:custGeom>
                      <a:avLst/>
                      <a:gdLst>
                        <a:gd name="T0" fmla="*/ 0 w 56"/>
                        <a:gd name="T1" fmla="*/ 0 h 19"/>
                        <a:gd name="T2" fmla="*/ 54 w 56"/>
                        <a:gd name="T3" fmla="*/ 0 h 19"/>
                        <a:gd name="T4" fmla="*/ 55 w 56"/>
                        <a:gd name="T5" fmla="*/ 18 h 19"/>
                        <a:gd name="T6" fmla="*/ 1 w 56"/>
                        <a:gd name="T7" fmla="*/ 18 h 19"/>
                        <a:gd name="T8" fmla="*/ 1 w 56"/>
                        <a:gd name="T9" fmla="*/ 0 h 19"/>
                        <a:gd name="T10" fmla="*/ 0 w 5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"/>
                        <a:gd name="T19" fmla="*/ 0 h 19"/>
                        <a:gd name="T20" fmla="*/ 56 w 5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" h="19">
                          <a:moveTo>
                            <a:pt x="0" y="0"/>
                          </a:moveTo>
                          <a:lnTo>
                            <a:pt x="54" y="0"/>
                          </a:lnTo>
                          <a:lnTo>
                            <a:pt x="55" y="18"/>
                          </a:lnTo>
                          <a:lnTo>
                            <a:pt x="1" y="18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1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3" y="1669"/>
                      <a:ext cx="434" cy="6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2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5" y="1676"/>
                      <a:ext cx="411" cy="4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3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9" y="1681"/>
                      <a:ext cx="405" cy="3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4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10"/>
                      <a:ext cx="112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5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16"/>
                      <a:ext cx="11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6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21"/>
                      <a:ext cx="112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7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7" y="1686"/>
                      <a:ext cx="13" cy="10"/>
                    </a:xfrm>
                    <a:prstGeom prst="ellipse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8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1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9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9" y="1683"/>
                      <a:ext cx="120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1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9" y="1705"/>
                      <a:ext cx="120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2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8" y="1685"/>
                      <a:ext cx="10" cy="1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3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8" y="1692"/>
                      <a:ext cx="10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4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8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5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6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3120" y="1681"/>
                      <a:ext cx="21" cy="21"/>
                    </a:xfrm>
                    <a:custGeom>
                      <a:avLst/>
                      <a:gdLst>
                        <a:gd name="T0" fmla="*/ 0 w 21"/>
                        <a:gd name="T1" fmla="*/ 20 h 21"/>
                        <a:gd name="T2" fmla="*/ 20 w 21"/>
                        <a:gd name="T3" fmla="*/ 20 h 21"/>
                        <a:gd name="T4" fmla="*/ 8 w 21"/>
                        <a:gd name="T5" fmla="*/ 20 h 21"/>
                        <a:gd name="T6" fmla="*/ 8 w 21"/>
                        <a:gd name="T7" fmla="*/ 7 h 21"/>
                        <a:gd name="T8" fmla="*/ 20 w 21"/>
                        <a:gd name="T9" fmla="*/ 3 h 21"/>
                        <a:gd name="T10" fmla="*/ 8 w 21"/>
                        <a:gd name="T11" fmla="*/ 0 h 21"/>
                        <a:gd name="T12" fmla="*/ 0 w 21"/>
                        <a:gd name="T13" fmla="*/ 0 h 21"/>
                        <a:gd name="T14" fmla="*/ 0 w 21"/>
                        <a:gd name="T15" fmla="*/ 20 h 2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"/>
                        <a:gd name="T25" fmla="*/ 0 h 21"/>
                        <a:gd name="T26" fmla="*/ 21 w 21"/>
                        <a:gd name="T27" fmla="*/ 21 h 2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" h="21">
                          <a:moveTo>
                            <a:pt x="0" y="20"/>
                          </a:moveTo>
                          <a:lnTo>
                            <a:pt x="20" y="20"/>
                          </a:lnTo>
                          <a:lnTo>
                            <a:pt x="8" y="20"/>
                          </a:lnTo>
                          <a:lnTo>
                            <a:pt x="8" y="7"/>
                          </a:lnTo>
                          <a:lnTo>
                            <a:pt x="20" y="3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7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4" y="1715"/>
                      <a:ext cx="7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8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3141" y="1713"/>
                      <a:ext cx="83" cy="20"/>
                    </a:xfrm>
                    <a:custGeom>
                      <a:avLst/>
                      <a:gdLst>
                        <a:gd name="T0" fmla="*/ 0 w 83"/>
                        <a:gd name="T1" fmla="*/ 0 h 20"/>
                        <a:gd name="T2" fmla="*/ 9 w 83"/>
                        <a:gd name="T3" fmla="*/ 0 h 20"/>
                        <a:gd name="T4" fmla="*/ 10 w 83"/>
                        <a:gd name="T5" fmla="*/ 9 h 20"/>
                        <a:gd name="T6" fmla="*/ 68 w 83"/>
                        <a:gd name="T7" fmla="*/ 9 h 20"/>
                        <a:gd name="T8" fmla="*/ 71 w 83"/>
                        <a:gd name="T9" fmla="*/ 0 h 20"/>
                        <a:gd name="T10" fmla="*/ 82 w 83"/>
                        <a:gd name="T11" fmla="*/ 0 h 20"/>
                        <a:gd name="T12" fmla="*/ 77 w 83"/>
                        <a:gd name="T13" fmla="*/ 19 h 20"/>
                        <a:gd name="T14" fmla="*/ 6 w 83"/>
                        <a:gd name="T15" fmla="*/ 19 h 20"/>
                        <a:gd name="T16" fmla="*/ 0 w 83"/>
                        <a:gd name="T17" fmla="*/ 9 h 20"/>
                        <a:gd name="T18" fmla="*/ 0 w 83"/>
                        <a:gd name="T19" fmla="*/ 0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3"/>
                        <a:gd name="T31" fmla="*/ 0 h 20"/>
                        <a:gd name="T32" fmla="*/ 83 w 83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3" h="20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10" y="9"/>
                          </a:lnTo>
                          <a:lnTo>
                            <a:pt x="68" y="9"/>
                          </a:lnTo>
                          <a:lnTo>
                            <a:pt x="71" y="0"/>
                          </a:lnTo>
                          <a:lnTo>
                            <a:pt x="82" y="0"/>
                          </a:lnTo>
                          <a:lnTo>
                            <a:pt x="77" y="19"/>
                          </a:lnTo>
                          <a:lnTo>
                            <a:pt x="6" y="1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9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5" y="1696"/>
                      <a:ext cx="106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0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691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1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0" y="1694"/>
                      <a:ext cx="25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2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1" y="1656"/>
                      <a:ext cx="178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3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3" y="1403"/>
                      <a:ext cx="293" cy="22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4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6" y="1425"/>
                      <a:ext cx="227" cy="16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5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32"/>
                      <a:ext cx="206" cy="1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6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1645"/>
                      <a:ext cx="1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7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3079" y="1633"/>
                      <a:ext cx="167" cy="19"/>
                    </a:xfrm>
                    <a:custGeom>
                      <a:avLst/>
                      <a:gdLst>
                        <a:gd name="T0" fmla="*/ 23 w 167"/>
                        <a:gd name="T1" fmla="*/ 18 h 19"/>
                        <a:gd name="T2" fmla="*/ 146 w 167"/>
                        <a:gd name="T3" fmla="*/ 18 h 19"/>
                        <a:gd name="T4" fmla="*/ 166 w 167"/>
                        <a:gd name="T5" fmla="*/ 0 h 19"/>
                        <a:gd name="T6" fmla="*/ 0 w 167"/>
                        <a:gd name="T7" fmla="*/ 0 h 19"/>
                        <a:gd name="T8" fmla="*/ 23 w 167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7"/>
                        <a:gd name="T16" fmla="*/ 0 h 19"/>
                        <a:gd name="T17" fmla="*/ 167 w 16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7" h="19">
                          <a:moveTo>
                            <a:pt x="23" y="18"/>
                          </a:moveTo>
                          <a:lnTo>
                            <a:pt x="146" y="18"/>
                          </a:lnTo>
                          <a:lnTo>
                            <a:pt x="166" y="0"/>
                          </a:lnTo>
                          <a:lnTo>
                            <a:pt x="0" y="0"/>
                          </a:lnTo>
                          <a:lnTo>
                            <a:pt x="23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8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6" y="1613"/>
                      <a:ext cx="27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9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5" y="1613"/>
                      <a:ext cx="1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0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8" y="1615"/>
                      <a:ext cx="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1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5" y="1611"/>
                      <a:ext cx="34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2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6" y="1613"/>
                      <a:ext cx="3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3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0" y="1620"/>
                      <a:ext cx="26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5340" y="2115"/>
                    <a:ext cx="562" cy="705"/>
                    <a:chOff x="3849" y="1392"/>
                    <a:chExt cx="496" cy="426"/>
                  </a:xfrm>
                </p:grpSpPr>
                <p:sp>
                  <p:nvSpPr>
                    <p:cNvPr id="286805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3849" y="1392"/>
                      <a:ext cx="496" cy="426"/>
                    </a:xfrm>
                    <a:custGeom>
                      <a:avLst/>
                      <a:gdLst>
                        <a:gd name="T0" fmla="*/ 86 w 496"/>
                        <a:gd name="T1" fmla="*/ 0 h 426"/>
                        <a:gd name="T2" fmla="*/ 86 w 496"/>
                        <a:gd name="T3" fmla="*/ 247 h 426"/>
                        <a:gd name="T4" fmla="*/ 164 w 496"/>
                        <a:gd name="T5" fmla="*/ 247 h 426"/>
                        <a:gd name="T6" fmla="*/ 176 w 496"/>
                        <a:gd name="T7" fmla="*/ 254 h 426"/>
                        <a:gd name="T8" fmla="*/ 178 w 496"/>
                        <a:gd name="T9" fmla="*/ 251 h 426"/>
                        <a:gd name="T10" fmla="*/ 144 w 496"/>
                        <a:gd name="T11" fmla="*/ 251 h 426"/>
                        <a:gd name="T12" fmla="*/ 144 w 496"/>
                        <a:gd name="T13" fmla="*/ 265 h 426"/>
                        <a:gd name="T14" fmla="*/ 16 w 496"/>
                        <a:gd name="T15" fmla="*/ 265 h 426"/>
                        <a:gd name="T16" fmla="*/ 16 w 496"/>
                        <a:gd name="T17" fmla="*/ 350 h 426"/>
                        <a:gd name="T18" fmla="*/ 22 w 496"/>
                        <a:gd name="T19" fmla="*/ 350 h 426"/>
                        <a:gd name="T20" fmla="*/ 0 w 496"/>
                        <a:gd name="T21" fmla="*/ 406 h 426"/>
                        <a:gd name="T22" fmla="*/ 4 w 496"/>
                        <a:gd name="T23" fmla="*/ 425 h 426"/>
                        <a:gd name="T24" fmla="*/ 490 w 496"/>
                        <a:gd name="T25" fmla="*/ 425 h 426"/>
                        <a:gd name="T26" fmla="*/ 495 w 496"/>
                        <a:gd name="T27" fmla="*/ 406 h 426"/>
                        <a:gd name="T28" fmla="*/ 471 w 496"/>
                        <a:gd name="T29" fmla="*/ 352 h 426"/>
                        <a:gd name="T30" fmla="*/ 478 w 496"/>
                        <a:gd name="T31" fmla="*/ 352 h 426"/>
                        <a:gd name="T32" fmla="*/ 478 w 496"/>
                        <a:gd name="T33" fmla="*/ 265 h 426"/>
                        <a:gd name="T34" fmla="*/ 351 w 496"/>
                        <a:gd name="T35" fmla="*/ 265 h 426"/>
                        <a:gd name="T36" fmla="*/ 351 w 496"/>
                        <a:gd name="T37" fmla="*/ 254 h 426"/>
                        <a:gd name="T38" fmla="*/ 318 w 496"/>
                        <a:gd name="T39" fmla="*/ 254 h 426"/>
                        <a:gd name="T40" fmla="*/ 329 w 496"/>
                        <a:gd name="T41" fmla="*/ 247 h 426"/>
                        <a:gd name="T42" fmla="*/ 407 w 496"/>
                        <a:gd name="T43" fmla="*/ 247 h 426"/>
                        <a:gd name="T44" fmla="*/ 407 w 496"/>
                        <a:gd name="T45" fmla="*/ 0 h 426"/>
                        <a:gd name="T46" fmla="*/ 86 w 496"/>
                        <a:gd name="T47" fmla="*/ 0 h 42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96"/>
                        <a:gd name="T73" fmla="*/ 0 h 426"/>
                        <a:gd name="T74" fmla="*/ 496 w 496"/>
                        <a:gd name="T75" fmla="*/ 426 h 42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96" h="426">
                          <a:moveTo>
                            <a:pt x="86" y="0"/>
                          </a:moveTo>
                          <a:lnTo>
                            <a:pt x="86" y="247"/>
                          </a:lnTo>
                          <a:lnTo>
                            <a:pt x="164" y="247"/>
                          </a:lnTo>
                          <a:lnTo>
                            <a:pt x="176" y="254"/>
                          </a:lnTo>
                          <a:lnTo>
                            <a:pt x="178" y="251"/>
                          </a:lnTo>
                          <a:lnTo>
                            <a:pt x="144" y="251"/>
                          </a:lnTo>
                          <a:lnTo>
                            <a:pt x="144" y="265"/>
                          </a:lnTo>
                          <a:lnTo>
                            <a:pt x="16" y="265"/>
                          </a:lnTo>
                          <a:lnTo>
                            <a:pt x="16" y="350"/>
                          </a:lnTo>
                          <a:lnTo>
                            <a:pt x="22" y="350"/>
                          </a:lnTo>
                          <a:lnTo>
                            <a:pt x="0" y="406"/>
                          </a:lnTo>
                          <a:lnTo>
                            <a:pt x="4" y="425"/>
                          </a:lnTo>
                          <a:lnTo>
                            <a:pt x="490" y="425"/>
                          </a:lnTo>
                          <a:lnTo>
                            <a:pt x="495" y="406"/>
                          </a:lnTo>
                          <a:lnTo>
                            <a:pt x="471" y="352"/>
                          </a:lnTo>
                          <a:lnTo>
                            <a:pt x="478" y="352"/>
                          </a:lnTo>
                          <a:lnTo>
                            <a:pt x="478" y="265"/>
                          </a:lnTo>
                          <a:lnTo>
                            <a:pt x="351" y="265"/>
                          </a:lnTo>
                          <a:lnTo>
                            <a:pt x="351" y="254"/>
                          </a:lnTo>
                          <a:lnTo>
                            <a:pt x="318" y="254"/>
                          </a:lnTo>
                          <a:lnTo>
                            <a:pt x="329" y="247"/>
                          </a:lnTo>
                          <a:lnTo>
                            <a:pt x="407" y="247"/>
                          </a:lnTo>
                          <a:lnTo>
                            <a:pt x="407" y="0"/>
                          </a:lnTo>
                          <a:lnTo>
                            <a:pt x="8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6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3859" y="1800"/>
                      <a:ext cx="480" cy="18"/>
                    </a:xfrm>
                    <a:custGeom>
                      <a:avLst/>
                      <a:gdLst>
                        <a:gd name="T0" fmla="*/ 0 w 480"/>
                        <a:gd name="T1" fmla="*/ 0 h 18"/>
                        <a:gd name="T2" fmla="*/ 479 w 480"/>
                        <a:gd name="T3" fmla="*/ 0 h 18"/>
                        <a:gd name="T4" fmla="*/ 475 w 480"/>
                        <a:gd name="T5" fmla="*/ 17 h 18"/>
                        <a:gd name="T6" fmla="*/ 4 w 480"/>
                        <a:gd name="T7" fmla="*/ 17 h 18"/>
                        <a:gd name="T8" fmla="*/ 0 w 480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18"/>
                        <a:gd name="T17" fmla="*/ 480 w 48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18">
                          <a:moveTo>
                            <a:pt x="0" y="0"/>
                          </a:moveTo>
                          <a:lnTo>
                            <a:pt x="479" y="0"/>
                          </a:lnTo>
                          <a:lnTo>
                            <a:pt x="475" y="17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7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859" y="1737"/>
                      <a:ext cx="480" cy="64"/>
                    </a:xfrm>
                    <a:custGeom>
                      <a:avLst/>
                      <a:gdLst>
                        <a:gd name="T0" fmla="*/ 24 w 480"/>
                        <a:gd name="T1" fmla="*/ 0 h 64"/>
                        <a:gd name="T2" fmla="*/ 451 w 480"/>
                        <a:gd name="T3" fmla="*/ 0 h 64"/>
                        <a:gd name="T4" fmla="*/ 479 w 480"/>
                        <a:gd name="T5" fmla="*/ 63 h 64"/>
                        <a:gd name="T6" fmla="*/ 0 w 480"/>
                        <a:gd name="T7" fmla="*/ 63 h 64"/>
                        <a:gd name="T8" fmla="*/ 24 w 480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64"/>
                        <a:gd name="T17" fmla="*/ 480 w 480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64">
                          <a:moveTo>
                            <a:pt x="24" y="0"/>
                          </a:moveTo>
                          <a:lnTo>
                            <a:pt x="451" y="0"/>
                          </a:lnTo>
                          <a:lnTo>
                            <a:pt x="479" y="63"/>
                          </a:lnTo>
                          <a:lnTo>
                            <a:pt x="0" y="63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8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891" y="1745"/>
                      <a:ext cx="415" cy="53"/>
                    </a:xfrm>
                    <a:custGeom>
                      <a:avLst/>
                      <a:gdLst>
                        <a:gd name="T0" fmla="*/ 13 w 415"/>
                        <a:gd name="T1" fmla="*/ 0 h 53"/>
                        <a:gd name="T2" fmla="*/ 394 w 415"/>
                        <a:gd name="T3" fmla="*/ 0 h 53"/>
                        <a:gd name="T4" fmla="*/ 414 w 415"/>
                        <a:gd name="T5" fmla="*/ 52 h 53"/>
                        <a:gd name="T6" fmla="*/ 0 w 415"/>
                        <a:gd name="T7" fmla="*/ 52 h 53"/>
                        <a:gd name="T8" fmla="*/ 13 w 415"/>
                        <a:gd name="T9" fmla="*/ 0 h 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5"/>
                        <a:gd name="T16" fmla="*/ 0 h 53"/>
                        <a:gd name="T17" fmla="*/ 415 w 415"/>
                        <a:gd name="T18" fmla="*/ 53 h 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5" h="53">
                          <a:moveTo>
                            <a:pt x="13" y="0"/>
                          </a:moveTo>
                          <a:lnTo>
                            <a:pt x="394" y="0"/>
                          </a:lnTo>
                          <a:lnTo>
                            <a:pt x="414" y="52"/>
                          </a:lnTo>
                          <a:lnTo>
                            <a:pt x="0" y="52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9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3896" y="1745"/>
                      <a:ext cx="405" cy="48"/>
                    </a:xfrm>
                    <a:custGeom>
                      <a:avLst/>
                      <a:gdLst>
                        <a:gd name="T0" fmla="*/ 13 w 405"/>
                        <a:gd name="T1" fmla="*/ 0 h 48"/>
                        <a:gd name="T2" fmla="*/ 389 w 405"/>
                        <a:gd name="T3" fmla="*/ 0 h 48"/>
                        <a:gd name="T4" fmla="*/ 404 w 405"/>
                        <a:gd name="T5" fmla="*/ 47 h 48"/>
                        <a:gd name="T6" fmla="*/ 0 w 405"/>
                        <a:gd name="T7" fmla="*/ 47 h 48"/>
                        <a:gd name="T8" fmla="*/ 11 w 405"/>
                        <a:gd name="T9" fmla="*/ 0 h 48"/>
                        <a:gd name="T10" fmla="*/ 13 w 405"/>
                        <a:gd name="T11" fmla="*/ 0 h 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5"/>
                        <a:gd name="T19" fmla="*/ 0 h 48"/>
                        <a:gd name="T20" fmla="*/ 405 w 405"/>
                        <a:gd name="T21" fmla="*/ 48 h 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5" h="48">
                          <a:moveTo>
                            <a:pt x="13" y="0"/>
                          </a:moveTo>
                          <a:lnTo>
                            <a:pt x="389" y="0"/>
                          </a:lnTo>
                          <a:lnTo>
                            <a:pt x="404" y="47"/>
                          </a:lnTo>
                          <a:lnTo>
                            <a:pt x="0" y="47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0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914" y="1745"/>
                      <a:ext cx="22" cy="19"/>
                    </a:xfrm>
                    <a:custGeom>
                      <a:avLst/>
                      <a:gdLst>
                        <a:gd name="T0" fmla="*/ 21 w 22"/>
                        <a:gd name="T1" fmla="*/ 18 h 19"/>
                        <a:gd name="T2" fmla="*/ 21 w 22"/>
                        <a:gd name="T3" fmla="*/ 0 h 19"/>
                        <a:gd name="T4" fmla="*/ 0 w 22"/>
                        <a:gd name="T5" fmla="*/ 0 h 19"/>
                        <a:gd name="T6" fmla="*/ 0 w 22"/>
                        <a:gd name="T7" fmla="*/ 18 h 19"/>
                        <a:gd name="T8" fmla="*/ 21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1" y="18"/>
                          </a:moveTo>
                          <a:lnTo>
                            <a:pt x="2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2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1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912" y="1745"/>
                      <a:ext cx="22" cy="19"/>
                    </a:xfrm>
                    <a:custGeom>
                      <a:avLst/>
                      <a:gdLst>
                        <a:gd name="T0" fmla="*/ 20 w 22"/>
                        <a:gd name="T1" fmla="*/ 18 h 19"/>
                        <a:gd name="T2" fmla="*/ 21 w 22"/>
                        <a:gd name="T3" fmla="*/ 0 h 19"/>
                        <a:gd name="T4" fmla="*/ 1 w 22"/>
                        <a:gd name="T5" fmla="*/ 0 h 19"/>
                        <a:gd name="T6" fmla="*/ 0 w 22"/>
                        <a:gd name="T7" fmla="*/ 18 h 19"/>
                        <a:gd name="T8" fmla="*/ 20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0" y="18"/>
                          </a:moveTo>
                          <a:lnTo>
                            <a:pt x="21" y="0"/>
                          </a:lnTo>
                          <a:lnTo>
                            <a:pt x="1" y="0"/>
                          </a:lnTo>
                          <a:lnTo>
                            <a:pt x="0" y="18"/>
                          </a:lnTo>
                          <a:lnTo>
                            <a:pt x="2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2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950" y="1745"/>
                      <a:ext cx="57" cy="19"/>
                    </a:xfrm>
                    <a:custGeom>
                      <a:avLst/>
                      <a:gdLst>
                        <a:gd name="T0" fmla="*/ 56 w 57"/>
                        <a:gd name="T1" fmla="*/ 18 h 19"/>
                        <a:gd name="T2" fmla="*/ 56 w 57"/>
                        <a:gd name="T3" fmla="*/ 0 h 19"/>
                        <a:gd name="T4" fmla="*/ 0 w 57"/>
                        <a:gd name="T5" fmla="*/ 0 h 19"/>
                        <a:gd name="T6" fmla="*/ 0 w 57"/>
                        <a:gd name="T7" fmla="*/ 18 h 19"/>
                        <a:gd name="T8" fmla="*/ 56 w 57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"/>
                        <a:gd name="T16" fmla="*/ 0 h 19"/>
                        <a:gd name="T17" fmla="*/ 57 w 5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" h="19">
                          <a:moveTo>
                            <a:pt x="56" y="18"/>
                          </a:moveTo>
                          <a:lnTo>
                            <a:pt x="56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6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3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948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4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027" y="1745"/>
                      <a:ext cx="53" cy="19"/>
                    </a:xfrm>
                    <a:custGeom>
                      <a:avLst/>
                      <a:gdLst>
                        <a:gd name="T0" fmla="*/ 52 w 53"/>
                        <a:gd name="T1" fmla="*/ 18 h 19"/>
                        <a:gd name="T2" fmla="*/ 52 w 53"/>
                        <a:gd name="T3" fmla="*/ 0 h 19"/>
                        <a:gd name="T4" fmla="*/ 0 w 53"/>
                        <a:gd name="T5" fmla="*/ 0 h 19"/>
                        <a:gd name="T6" fmla="*/ 0 w 53"/>
                        <a:gd name="T7" fmla="*/ 18 h 19"/>
                        <a:gd name="T8" fmla="*/ 52 w 53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9"/>
                        <a:gd name="T17" fmla="*/ 53 w 5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9">
                          <a:moveTo>
                            <a:pt x="52" y="18"/>
                          </a:moveTo>
                          <a:lnTo>
                            <a:pt x="52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5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4025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6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905" y="1754"/>
                      <a:ext cx="257" cy="32"/>
                    </a:xfrm>
                    <a:custGeom>
                      <a:avLst/>
                      <a:gdLst>
                        <a:gd name="T0" fmla="*/ 6 w 257"/>
                        <a:gd name="T1" fmla="*/ 0 h 32"/>
                        <a:gd name="T2" fmla="*/ 256 w 257"/>
                        <a:gd name="T3" fmla="*/ 0 h 32"/>
                        <a:gd name="T4" fmla="*/ 256 w 257"/>
                        <a:gd name="T5" fmla="*/ 31 h 32"/>
                        <a:gd name="T6" fmla="*/ 0 w 257"/>
                        <a:gd name="T7" fmla="*/ 31 h 32"/>
                        <a:gd name="T8" fmla="*/ 6 w 257"/>
                        <a:gd name="T9" fmla="*/ 1 h 32"/>
                        <a:gd name="T10" fmla="*/ 6 w 257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7"/>
                        <a:gd name="T19" fmla="*/ 0 h 32"/>
                        <a:gd name="T20" fmla="*/ 257 w 257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7" h="32">
                          <a:moveTo>
                            <a:pt x="6" y="0"/>
                          </a:moveTo>
                          <a:lnTo>
                            <a:pt x="256" y="0"/>
                          </a:lnTo>
                          <a:lnTo>
                            <a:pt x="256" y="31"/>
                          </a:lnTo>
                          <a:lnTo>
                            <a:pt x="0" y="31"/>
                          </a:lnTo>
                          <a:lnTo>
                            <a:pt x="6" y="1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7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908" y="1764"/>
                      <a:ext cx="252" cy="19"/>
                    </a:xfrm>
                    <a:custGeom>
                      <a:avLst/>
                      <a:gdLst>
                        <a:gd name="T0" fmla="*/ 1 w 252"/>
                        <a:gd name="T1" fmla="*/ 0 h 19"/>
                        <a:gd name="T2" fmla="*/ 251 w 252"/>
                        <a:gd name="T3" fmla="*/ 0 h 19"/>
                        <a:gd name="T4" fmla="*/ 251 w 252"/>
                        <a:gd name="T5" fmla="*/ 18 h 19"/>
                        <a:gd name="T6" fmla="*/ 0 w 252"/>
                        <a:gd name="T7" fmla="*/ 18 h 19"/>
                        <a:gd name="T8" fmla="*/ 1 w 25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2"/>
                        <a:gd name="T16" fmla="*/ 0 h 19"/>
                        <a:gd name="T17" fmla="*/ 252 w 25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2" h="19">
                          <a:moveTo>
                            <a:pt x="1" y="0"/>
                          </a:moveTo>
                          <a:lnTo>
                            <a:pt x="251" y="0"/>
                          </a:lnTo>
                          <a:lnTo>
                            <a:pt x="251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8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3909" y="1754"/>
                      <a:ext cx="250" cy="20"/>
                    </a:xfrm>
                    <a:custGeom>
                      <a:avLst/>
                      <a:gdLst>
                        <a:gd name="T0" fmla="*/ 0 w 250"/>
                        <a:gd name="T1" fmla="*/ 0 h 20"/>
                        <a:gd name="T2" fmla="*/ 249 w 250"/>
                        <a:gd name="T3" fmla="*/ 0 h 20"/>
                        <a:gd name="T4" fmla="*/ 249 w 250"/>
                        <a:gd name="T5" fmla="*/ 19 h 20"/>
                        <a:gd name="T6" fmla="*/ 0 w 250"/>
                        <a:gd name="T7" fmla="*/ 19 h 20"/>
                        <a:gd name="T8" fmla="*/ 0 w 250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0"/>
                        <a:gd name="T16" fmla="*/ 0 h 20"/>
                        <a:gd name="T17" fmla="*/ 250 w 250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0" h="20">
                          <a:moveTo>
                            <a:pt x="0" y="0"/>
                          </a:moveTo>
                          <a:lnTo>
                            <a:pt x="249" y="0"/>
                          </a:lnTo>
                          <a:lnTo>
                            <a:pt x="249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9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3905" y="1770"/>
                      <a:ext cx="22" cy="18"/>
                    </a:xfrm>
                    <a:custGeom>
                      <a:avLst/>
                      <a:gdLst>
                        <a:gd name="T0" fmla="*/ 1 w 22"/>
                        <a:gd name="T1" fmla="*/ 0 h 18"/>
                        <a:gd name="T2" fmla="*/ 21 w 22"/>
                        <a:gd name="T3" fmla="*/ 0 h 18"/>
                        <a:gd name="T4" fmla="*/ 19 w 22"/>
                        <a:gd name="T5" fmla="*/ 17 h 18"/>
                        <a:gd name="T6" fmla="*/ 0 w 22"/>
                        <a:gd name="T7" fmla="*/ 17 h 18"/>
                        <a:gd name="T8" fmla="*/ 1 w 22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8"/>
                        <a:gd name="T17" fmla="*/ 22 w 2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8">
                          <a:moveTo>
                            <a:pt x="1" y="0"/>
                          </a:moveTo>
                          <a:lnTo>
                            <a:pt x="21" y="0"/>
                          </a:lnTo>
                          <a:lnTo>
                            <a:pt x="19" y="17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0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3902" y="1777"/>
                      <a:ext cx="25" cy="19"/>
                    </a:xfrm>
                    <a:custGeom>
                      <a:avLst/>
                      <a:gdLst>
                        <a:gd name="T0" fmla="*/ 24 w 25"/>
                        <a:gd name="T1" fmla="*/ 0 h 19"/>
                        <a:gd name="T2" fmla="*/ 24 w 25"/>
                        <a:gd name="T3" fmla="*/ 18 h 19"/>
                        <a:gd name="T4" fmla="*/ 0 w 25"/>
                        <a:gd name="T5" fmla="*/ 18 h 19"/>
                        <a:gd name="T6" fmla="*/ 1 w 25"/>
                        <a:gd name="T7" fmla="*/ 0 h 19"/>
                        <a:gd name="T8" fmla="*/ 24 w 2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19"/>
                        <a:gd name="T17" fmla="*/ 25 w 2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19">
                          <a:moveTo>
                            <a:pt x="24" y="0"/>
                          </a:moveTo>
                          <a:lnTo>
                            <a:pt x="24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1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3927" y="1770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0 w 210"/>
                        <a:gd name="T3" fmla="*/ 17 h 18"/>
                        <a:gd name="T4" fmla="*/ 208 w 210"/>
                        <a:gd name="T5" fmla="*/ 17 h 18"/>
                        <a:gd name="T6" fmla="*/ 209 w 210"/>
                        <a:gd name="T7" fmla="*/ 0 h 18"/>
                        <a:gd name="T8" fmla="*/ 1 w 210"/>
                        <a:gd name="T9" fmla="*/ 0 h 18"/>
                        <a:gd name="T10" fmla="*/ 0 w 210"/>
                        <a:gd name="T11" fmla="*/ 0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0"/>
                        <a:gd name="T19" fmla="*/ 0 h 18"/>
                        <a:gd name="T20" fmla="*/ 210 w 210"/>
                        <a:gd name="T21" fmla="*/ 18 h 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0" y="17"/>
                          </a:lnTo>
                          <a:lnTo>
                            <a:pt x="208" y="17"/>
                          </a:lnTo>
                          <a:lnTo>
                            <a:pt x="209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2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929" y="1777"/>
                      <a:ext cx="206" cy="19"/>
                    </a:xfrm>
                    <a:custGeom>
                      <a:avLst/>
                      <a:gdLst>
                        <a:gd name="T0" fmla="*/ 0 w 206"/>
                        <a:gd name="T1" fmla="*/ 0 h 19"/>
                        <a:gd name="T2" fmla="*/ 0 w 206"/>
                        <a:gd name="T3" fmla="*/ 18 h 19"/>
                        <a:gd name="T4" fmla="*/ 205 w 206"/>
                        <a:gd name="T5" fmla="*/ 18 h 19"/>
                        <a:gd name="T6" fmla="*/ 205 w 206"/>
                        <a:gd name="T7" fmla="*/ 0 h 19"/>
                        <a:gd name="T8" fmla="*/ 4 w 206"/>
                        <a:gd name="T9" fmla="*/ 0 h 19"/>
                        <a:gd name="T10" fmla="*/ 0 w 20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6"/>
                        <a:gd name="T19" fmla="*/ 0 h 19"/>
                        <a:gd name="T20" fmla="*/ 206 w 20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6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205" y="18"/>
                          </a:lnTo>
                          <a:lnTo>
                            <a:pt x="205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3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902" y="1785"/>
                      <a:ext cx="22" cy="19"/>
                    </a:xfrm>
                    <a:custGeom>
                      <a:avLst/>
                      <a:gdLst>
                        <a:gd name="T0" fmla="*/ 0 w 22"/>
                        <a:gd name="T1" fmla="*/ 0 h 19"/>
                        <a:gd name="T2" fmla="*/ 21 w 22"/>
                        <a:gd name="T3" fmla="*/ 0 h 19"/>
                        <a:gd name="T4" fmla="*/ 21 w 22"/>
                        <a:gd name="T5" fmla="*/ 18 h 19"/>
                        <a:gd name="T6" fmla="*/ 0 w 22"/>
                        <a:gd name="T7" fmla="*/ 18 h 19"/>
                        <a:gd name="T8" fmla="*/ 0 w 2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0" y="0"/>
                          </a:moveTo>
                          <a:lnTo>
                            <a:pt x="21" y="0"/>
                          </a:lnTo>
                          <a:lnTo>
                            <a:pt x="21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4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901" y="1783"/>
                      <a:ext cx="22" cy="19"/>
                    </a:xfrm>
                    <a:custGeom>
                      <a:avLst/>
                      <a:gdLst>
                        <a:gd name="T0" fmla="*/ 0 w 22"/>
                        <a:gd name="T1" fmla="*/ 0 h 19"/>
                        <a:gd name="T2" fmla="*/ 21 w 22"/>
                        <a:gd name="T3" fmla="*/ 0 h 19"/>
                        <a:gd name="T4" fmla="*/ 21 w 22"/>
                        <a:gd name="T5" fmla="*/ 18 h 19"/>
                        <a:gd name="T6" fmla="*/ 0 w 22"/>
                        <a:gd name="T7" fmla="*/ 18 h 19"/>
                        <a:gd name="T8" fmla="*/ 0 w 2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0" y="0"/>
                          </a:moveTo>
                          <a:lnTo>
                            <a:pt x="21" y="0"/>
                          </a:lnTo>
                          <a:lnTo>
                            <a:pt x="21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5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936" y="1785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4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4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6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934" y="1783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6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6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7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176" y="1745"/>
                      <a:ext cx="44" cy="19"/>
                    </a:xfrm>
                    <a:custGeom>
                      <a:avLst/>
                      <a:gdLst>
                        <a:gd name="T0" fmla="*/ 43 w 44"/>
                        <a:gd name="T1" fmla="*/ 13 h 19"/>
                        <a:gd name="T2" fmla="*/ 43 w 44"/>
                        <a:gd name="T3" fmla="*/ 0 h 19"/>
                        <a:gd name="T4" fmla="*/ 0 w 44"/>
                        <a:gd name="T5" fmla="*/ 0 h 19"/>
                        <a:gd name="T6" fmla="*/ 0 w 44"/>
                        <a:gd name="T7" fmla="*/ 18 h 19"/>
                        <a:gd name="T8" fmla="*/ 43 w 44"/>
                        <a:gd name="T9" fmla="*/ 18 h 19"/>
                        <a:gd name="T10" fmla="*/ 43 w 44"/>
                        <a:gd name="T11" fmla="*/ 13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4"/>
                        <a:gd name="T19" fmla="*/ 0 h 19"/>
                        <a:gd name="T20" fmla="*/ 44 w 44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4" h="19">
                          <a:moveTo>
                            <a:pt x="43" y="13"/>
                          </a:moveTo>
                          <a:lnTo>
                            <a:pt x="43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3" y="18"/>
                          </a:lnTo>
                          <a:lnTo>
                            <a:pt x="43" y="13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8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176" y="1745"/>
                      <a:ext cx="44" cy="19"/>
                    </a:xfrm>
                    <a:custGeom>
                      <a:avLst/>
                      <a:gdLst>
                        <a:gd name="T0" fmla="*/ 43 w 44"/>
                        <a:gd name="T1" fmla="*/ 18 h 19"/>
                        <a:gd name="T2" fmla="*/ 41 w 44"/>
                        <a:gd name="T3" fmla="*/ 0 h 19"/>
                        <a:gd name="T4" fmla="*/ 0 w 44"/>
                        <a:gd name="T5" fmla="*/ 0 h 19"/>
                        <a:gd name="T6" fmla="*/ 0 w 44"/>
                        <a:gd name="T7" fmla="*/ 18 h 19"/>
                        <a:gd name="T8" fmla="*/ 43 w 44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19"/>
                        <a:gd name="T17" fmla="*/ 44 w 4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19">
                          <a:moveTo>
                            <a:pt x="43" y="18"/>
                          </a:moveTo>
                          <a:lnTo>
                            <a:pt x="4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3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9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4176" y="1754"/>
                      <a:ext cx="49" cy="20"/>
                    </a:xfrm>
                    <a:custGeom>
                      <a:avLst/>
                      <a:gdLst>
                        <a:gd name="T0" fmla="*/ 0 w 49"/>
                        <a:gd name="T1" fmla="*/ 0 h 20"/>
                        <a:gd name="T2" fmla="*/ 44 w 49"/>
                        <a:gd name="T3" fmla="*/ 0 h 20"/>
                        <a:gd name="T4" fmla="*/ 48 w 49"/>
                        <a:gd name="T5" fmla="*/ 19 h 20"/>
                        <a:gd name="T6" fmla="*/ 0 w 49"/>
                        <a:gd name="T7" fmla="*/ 19 h 20"/>
                        <a:gd name="T8" fmla="*/ 0 w 49"/>
                        <a:gd name="T9" fmla="*/ 4 h 20"/>
                        <a:gd name="T10" fmla="*/ 0 w 49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"/>
                        <a:gd name="T19" fmla="*/ 0 h 20"/>
                        <a:gd name="T20" fmla="*/ 49 w 49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" h="20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8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0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4176" y="1754"/>
                      <a:ext cx="44" cy="20"/>
                    </a:xfrm>
                    <a:custGeom>
                      <a:avLst/>
                      <a:gdLst>
                        <a:gd name="T0" fmla="*/ 0 w 44"/>
                        <a:gd name="T1" fmla="*/ 0 h 20"/>
                        <a:gd name="T2" fmla="*/ 43 w 44"/>
                        <a:gd name="T3" fmla="*/ 0 h 20"/>
                        <a:gd name="T4" fmla="*/ 43 w 44"/>
                        <a:gd name="T5" fmla="*/ 19 h 20"/>
                        <a:gd name="T6" fmla="*/ 0 w 44"/>
                        <a:gd name="T7" fmla="*/ 19 h 20"/>
                        <a:gd name="T8" fmla="*/ 0 w 44"/>
                        <a:gd name="T9" fmla="*/ 4 h 20"/>
                        <a:gd name="T10" fmla="*/ 0 w 44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4"/>
                        <a:gd name="T19" fmla="*/ 0 h 20"/>
                        <a:gd name="T20" fmla="*/ 44 w 44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4" h="20">
                          <a:moveTo>
                            <a:pt x="0" y="0"/>
                          </a:moveTo>
                          <a:lnTo>
                            <a:pt x="43" y="0"/>
                          </a:lnTo>
                          <a:lnTo>
                            <a:pt x="43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1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176" y="1764"/>
                      <a:ext cx="48" cy="19"/>
                    </a:xfrm>
                    <a:custGeom>
                      <a:avLst/>
                      <a:gdLst>
                        <a:gd name="T0" fmla="*/ 0 w 48"/>
                        <a:gd name="T1" fmla="*/ 0 h 19"/>
                        <a:gd name="T2" fmla="*/ 45 w 48"/>
                        <a:gd name="T3" fmla="*/ 0 h 19"/>
                        <a:gd name="T4" fmla="*/ 47 w 48"/>
                        <a:gd name="T5" fmla="*/ 18 h 19"/>
                        <a:gd name="T6" fmla="*/ 0 w 48"/>
                        <a:gd name="T7" fmla="*/ 18 h 19"/>
                        <a:gd name="T8" fmla="*/ 0 w 48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9"/>
                        <a:gd name="T17" fmla="*/ 48 w 48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9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7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2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4196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2 h 19"/>
                        <a:gd name="T10" fmla="*/ 0 w 20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"/>
                        <a:gd name="T19" fmla="*/ 0 h 19"/>
                        <a:gd name="T20" fmla="*/ 20 w 20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3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4193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9"/>
                        <a:gd name="T17" fmla="*/ 20 w 2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4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176" y="178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0 h 19"/>
                        <a:gd name="T2" fmla="*/ 50 w 51"/>
                        <a:gd name="T3" fmla="*/ 0 h 19"/>
                        <a:gd name="T4" fmla="*/ 50 w 51"/>
                        <a:gd name="T5" fmla="*/ 18 h 19"/>
                        <a:gd name="T6" fmla="*/ 0 w 51"/>
                        <a:gd name="T7" fmla="*/ 18 h 19"/>
                        <a:gd name="T8" fmla="*/ 0 w 5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5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4176" y="1783"/>
                      <a:ext cx="49" cy="19"/>
                    </a:xfrm>
                    <a:custGeom>
                      <a:avLst/>
                      <a:gdLst>
                        <a:gd name="T0" fmla="*/ 0 w 49"/>
                        <a:gd name="T1" fmla="*/ 0 h 19"/>
                        <a:gd name="T2" fmla="*/ 48 w 49"/>
                        <a:gd name="T3" fmla="*/ 0 h 19"/>
                        <a:gd name="T4" fmla="*/ 48 w 49"/>
                        <a:gd name="T5" fmla="*/ 18 h 19"/>
                        <a:gd name="T6" fmla="*/ 0 w 49"/>
                        <a:gd name="T7" fmla="*/ 18 h 19"/>
                        <a:gd name="T8" fmla="*/ 0 w 49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9"/>
                        <a:gd name="T16" fmla="*/ 0 h 19"/>
                        <a:gd name="T17" fmla="*/ 49 w 49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9" h="19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4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6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4234" y="174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18 h 19"/>
                        <a:gd name="T2" fmla="*/ 0 w 51"/>
                        <a:gd name="T3" fmla="*/ 0 h 19"/>
                        <a:gd name="T4" fmla="*/ 45 w 51"/>
                        <a:gd name="T5" fmla="*/ 0 h 19"/>
                        <a:gd name="T6" fmla="*/ 50 w 51"/>
                        <a:gd name="T7" fmla="*/ 18 h 19"/>
                        <a:gd name="T8" fmla="*/ 0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7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4229" y="1745"/>
                      <a:ext cx="51" cy="19"/>
                    </a:xfrm>
                    <a:custGeom>
                      <a:avLst/>
                      <a:gdLst>
                        <a:gd name="T0" fmla="*/ 1 w 51"/>
                        <a:gd name="T1" fmla="*/ 18 h 19"/>
                        <a:gd name="T2" fmla="*/ 0 w 51"/>
                        <a:gd name="T3" fmla="*/ 0 h 19"/>
                        <a:gd name="T4" fmla="*/ 46 w 51"/>
                        <a:gd name="T5" fmla="*/ 0 h 19"/>
                        <a:gd name="T6" fmla="*/ 50 w 51"/>
                        <a:gd name="T7" fmla="*/ 18 h 19"/>
                        <a:gd name="T8" fmla="*/ 1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1" y="18"/>
                          </a:moveTo>
                          <a:lnTo>
                            <a:pt x="0" y="0"/>
                          </a:lnTo>
                          <a:lnTo>
                            <a:pt x="46" y="0"/>
                          </a:lnTo>
                          <a:lnTo>
                            <a:pt x="50" y="18"/>
                          </a:lnTo>
                          <a:lnTo>
                            <a:pt x="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8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4234" y="1754"/>
                      <a:ext cx="64" cy="37"/>
                    </a:xfrm>
                    <a:custGeom>
                      <a:avLst/>
                      <a:gdLst>
                        <a:gd name="T0" fmla="*/ 0 w 64"/>
                        <a:gd name="T1" fmla="*/ 0 h 37"/>
                        <a:gd name="T2" fmla="*/ 48 w 64"/>
                        <a:gd name="T3" fmla="*/ 0 h 37"/>
                        <a:gd name="T4" fmla="*/ 63 w 64"/>
                        <a:gd name="T5" fmla="*/ 36 h 37"/>
                        <a:gd name="T6" fmla="*/ 9 w 64"/>
                        <a:gd name="T7" fmla="*/ 36 h 37"/>
                        <a:gd name="T8" fmla="*/ 1 w 64"/>
                        <a:gd name="T9" fmla="*/ 1 h 37"/>
                        <a:gd name="T10" fmla="*/ 0 w 64"/>
                        <a:gd name="T11" fmla="*/ 0 h 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4"/>
                        <a:gd name="T19" fmla="*/ 0 h 37"/>
                        <a:gd name="T20" fmla="*/ 64 w 64"/>
                        <a:gd name="T21" fmla="*/ 37 h 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4" h="37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63" y="36"/>
                          </a:lnTo>
                          <a:lnTo>
                            <a:pt x="9" y="36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9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4233" y="1754"/>
                      <a:ext cx="53" cy="20"/>
                    </a:xfrm>
                    <a:custGeom>
                      <a:avLst/>
                      <a:gdLst>
                        <a:gd name="T0" fmla="*/ 0 w 53"/>
                        <a:gd name="T1" fmla="*/ 0 h 20"/>
                        <a:gd name="T2" fmla="*/ 47 w 53"/>
                        <a:gd name="T3" fmla="*/ 0 h 20"/>
                        <a:gd name="T4" fmla="*/ 52 w 53"/>
                        <a:gd name="T5" fmla="*/ 19 h 20"/>
                        <a:gd name="T6" fmla="*/ 1 w 53"/>
                        <a:gd name="T7" fmla="*/ 19 h 20"/>
                        <a:gd name="T8" fmla="*/ 0 w 53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20"/>
                        <a:gd name="T17" fmla="*/ 53 w 53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20">
                          <a:moveTo>
                            <a:pt x="0" y="0"/>
                          </a:moveTo>
                          <a:lnTo>
                            <a:pt x="47" y="0"/>
                          </a:lnTo>
                          <a:lnTo>
                            <a:pt x="52" y="19"/>
                          </a:lnTo>
                          <a:lnTo>
                            <a:pt x="1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0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4234" y="1764"/>
                      <a:ext cx="54" cy="19"/>
                    </a:xfrm>
                    <a:custGeom>
                      <a:avLst/>
                      <a:gdLst>
                        <a:gd name="T0" fmla="*/ 0 w 54"/>
                        <a:gd name="T1" fmla="*/ 0 h 19"/>
                        <a:gd name="T2" fmla="*/ 51 w 54"/>
                        <a:gd name="T3" fmla="*/ 0 h 19"/>
                        <a:gd name="T4" fmla="*/ 53 w 54"/>
                        <a:gd name="T5" fmla="*/ 18 h 19"/>
                        <a:gd name="T6" fmla="*/ 0 w 54"/>
                        <a:gd name="T7" fmla="*/ 18 h 19"/>
                        <a:gd name="T8" fmla="*/ 0 w 5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19"/>
                        <a:gd name="T17" fmla="*/ 54 w 5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19">
                          <a:moveTo>
                            <a:pt x="0" y="0"/>
                          </a:moveTo>
                          <a:lnTo>
                            <a:pt x="51" y="0"/>
                          </a:lnTo>
                          <a:lnTo>
                            <a:pt x="53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1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4236" y="1770"/>
                      <a:ext cx="53" cy="18"/>
                    </a:xfrm>
                    <a:custGeom>
                      <a:avLst/>
                      <a:gdLst>
                        <a:gd name="T0" fmla="*/ 0 w 53"/>
                        <a:gd name="T1" fmla="*/ 0 h 18"/>
                        <a:gd name="T2" fmla="*/ 50 w 53"/>
                        <a:gd name="T3" fmla="*/ 0 h 18"/>
                        <a:gd name="T4" fmla="*/ 52 w 53"/>
                        <a:gd name="T5" fmla="*/ 17 h 18"/>
                        <a:gd name="T6" fmla="*/ 0 w 53"/>
                        <a:gd name="T7" fmla="*/ 17 h 18"/>
                        <a:gd name="T8" fmla="*/ 0 w 53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8"/>
                        <a:gd name="T17" fmla="*/ 53 w 53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8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2" y="17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2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4237" y="1777"/>
                      <a:ext cx="55" cy="19"/>
                    </a:xfrm>
                    <a:custGeom>
                      <a:avLst/>
                      <a:gdLst>
                        <a:gd name="T0" fmla="*/ 52 w 55"/>
                        <a:gd name="T1" fmla="*/ 0 h 19"/>
                        <a:gd name="T2" fmla="*/ 54 w 55"/>
                        <a:gd name="T3" fmla="*/ 18 h 19"/>
                        <a:gd name="T4" fmla="*/ 1 w 55"/>
                        <a:gd name="T5" fmla="*/ 18 h 19"/>
                        <a:gd name="T6" fmla="*/ 0 w 55"/>
                        <a:gd name="T7" fmla="*/ 0 h 19"/>
                        <a:gd name="T8" fmla="*/ 52 w 5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2" y="0"/>
                          </a:moveTo>
                          <a:lnTo>
                            <a:pt x="54" y="18"/>
                          </a:lnTo>
                          <a:lnTo>
                            <a:pt x="1" y="18"/>
                          </a:lnTo>
                          <a:lnTo>
                            <a:pt x="0" y="0"/>
                          </a:lnTo>
                          <a:lnTo>
                            <a:pt x="52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3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4238" y="1783"/>
                      <a:ext cx="56" cy="19"/>
                    </a:xfrm>
                    <a:custGeom>
                      <a:avLst/>
                      <a:gdLst>
                        <a:gd name="T0" fmla="*/ 0 w 56"/>
                        <a:gd name="T1" fmla="*/ 0 h 19"/>
                        <a:gd name="T2" fmla="*/ 54 w 56"/>
                        <a:gd name="T3" fmla="*/ 0 h 19"/>
                        <a:gd name="T4" fmla="*/ 55 w 56"/>
                        <a:gd name="T5" fmla="*/ 18 h 19"/>
                        <a:gd name="T6" fmla="*/ 1 w 56"/>
                        <a:gd name="T7" fmla="*/ 18 h 19"/>
                        <a:gd name="T8" fmla="*/ 1 w 56"/>
                        <a:gd name="T9" fmla="*/ 0 h 19"/>
                        <a:gd name="T10" fmla="*/ 0 w 5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"/>
                        <a:gd name="T19" fmla="*/ 0 h 19"/>
                        <a:gd name="T20" fmla="*/ 56 w 5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" h="19">
                          <a:moveTo>
                            <a:pt x="0" y="0"/>
                          </a:moveTo>
                          <a:lnTo>
                            <a:pt x="54" y="0"/>
                          </a:lnTo>
                          <a:lnTo>
                            <a:pt x="55" y="18"/>
                          </a:lnTo>
                          <a:lnTo>
                            <a:pt x="1" y="18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4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1669"/>
                      <a:ext cx="433" cy="6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5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9" y="1676"/>
                      <a:ext cx="412" cy="4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6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3" y="1681"/>
                      <a:ext cx="405" cy="3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10"/>
                      <a:ext cx="114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8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16"/>
                      <a:ext cx="114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9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21"/>
                      <a:ext cx="114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0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2" y="1686"/>
                      <a:ext cx="12" cy="10"/>
                    </a:xfrm>
                    <a:prstGeom prst="ellipse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1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6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2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5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3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6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4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5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5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1" y="1685"/>
                      <a:ext cx="12" cy="1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6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1" y="1692"/>
                      <a:ext cx="1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7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3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8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1694"/>
                      <a:ext cx="38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9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4054" y="1681"/>
                      <a:ext cx="21" cy="21"/>
                    </a:xfrm>
                    <a:custGeom>
                      <a:avLst/>
                      <a:gdLst>
                        <a:gd name="T0" fmla="*/ 0 w 21"/>
                        <a:gd name="T1" fmla="*/ 20 h 21"/>
                        <a:gd name="T2" fmla="*/ 20 w 21"/>
                        <a:gd name="T3" fmla="*/ 20 h 21"/>
                        <a:gd name="T4" fmla="*/ 8 w 21"/>
                        <a:gd name="T5" fmla="*/ 20 h 21"/>
                        <a:gd name="T6" fmla="*/ 8 w 21"/>
                        <a:gd name="T7" fmla="*/ 7 h 21"/>
                        <a:gd name="T8" fmla="*/ 20 w 21"/>
                        <a:gd name="T9" fmla="*/ 3 h 21"/>
                        <a:gd name="T10" fmla="*/ 8 w 21"/>
                        <a:gd name="T11" fmla="*/ 0 h 21"/>
                        <a:gd name="T12" fmla="*/ 0 w 21"/>
                        <a:gd name="T13" fmla="*/ 0 h 21"/>
                        <a:gd name="T14" fmla="*/ 0 w 21"/>
                        <a:gd name="T15" fmla="*/ 20 h 2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"/>
                        <a:gd name="T25" fmla="*/ 0 h 21"/>
                        <a:gd name="T26" fmla="*/ 21 w 21"/>
                        <a:gd name="T27" fmla="*/ 21 h 2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" h="21">
                          <a:moveTo>
                            <a:pt x="0" y="20"/>
                          </a:moveTo>
                          <a:lnTo>
                            <a:pt x="20" y="20"/>
                          </a:lnTo>
                          <a:lnTo>
                            <a:pt x="8" y="20"/>
                          </a:lnTo>
                          <a:lnTo>
                            <a:pt x="8" y="7"/>
                          </a:lnTo>
                          <a:lnTo>
                            <a:pt x="20" y="3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0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8" y="1715"/>
                      <a:ext cx="7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1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076" y="1713"/>
                      <a:ext cx="83" cy="20"/>
                    </a:xfrm>
                    <a:custGeom>
                      <a:avLst/>
                      <a:gdLst>
                        <a:gd name="T0" fmla="*/ 0 w 83"/>
                        <a:gd name="T1" fmla="*/ 0 h 20"/>
                        <a:gd name="T2" fmla="*/ 9 w 83"/>
                        <a:gd name="T3" fmla="*/ 0 h 20"/>
                        <a:gd name="T4" fmla="*/ 10 w 83"/>
                        <a:gd name="T5" fmla="*/ 9 h 20"/>
                        <a:gd name="T6" fmla="*/ 68 w 83"/>
                        <a:gd name="T7" fmla="*/ 9 h 20"/>
                        <a:gd name="T8" fmla="*/ 71 w 83"/>
                        <a:gd name="T9" fmla="*/ 0 h 20"/>
                        <a:gd name="T10" fmla="*/ 82 w 83"/>
                        <a:gd name="T11" fmla="*/ 0 h 20"/>
                        <a:gd name="T12" fmla="*/ 77 w 83"/>
                        <a:gd name="T13" fmla="*/ 19 h 20"/>
                        <a:gd name="T14" fmla="*/ 6 w 83"/>
                        <a:gd name="T15" fmla="*/ 19 h 20"/>
                        <a:gd name="T16" fmla="*/ 0 w 83"/>
                        <a:gd name="T17" fmla="*/ 9 h 20"/>
                        <a:gd name="T18" fmla="*/ 0 w 83"/>
                        <a:gd name="T19" fmla="*/ 0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3"/>
                        <a:gd name="T31" fmla="*/ 0 h 20"/>
                        <a:gd name="T32" fmla="*/ 83 w 83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3" h="20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10" y="9"/>
                          </a:lnTo>
                          <a:lnTo>
                            <a:pt x="68" y="9"/>
                          </a:lnTo>
                          <a:lnTo>
                            <a:pt x="71" y="0"/>
                          </a:lnTo>
                          <a:lnTo>
                            <a:pt x="82" y="0"/>
                          </a:lnTo>
                          <a:lnTo>
                            <a:pt x="77" y="19"/>
                          </a:lnTo>
                          <a:lnTo>
                            <a:pt x="6" y="1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2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0" y="1696"/>
                      <a:ext cx="105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3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691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4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3" y="1694"/>
                      <a:ext cx="2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5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5" y="1656"/>
                      <a:ext cx="17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6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8" y="1403"/>
                      <a:ext cx="291" cy="22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7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" y="1425"/>
                      <a:ext cx="226" cy="16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8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1" y="1432"/>
                      <a:ext cx="206" cy="1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9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1645"/>
                      <a:ext cx="112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0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4014" y="1633"/>
                      <a:ext cx="165" cy="19"/>
                    </a:xfrm>
                    <a:custGeom>
                      <a:avLst/>
                      <a:gdLst>
                        <a:gd name="T0" fmla="*/ 22 w 165"/>
                        <a:gd name="T1" fmla="*/ 18 h 19"/>
                        <a:gd name="T2" fmla="*/ 144 w 165"/>
                        <a:gd name="T3" fmla="*/ 18 h 19"/>
                        <a:gd name="T4" fmla="*/ 164 w 165"/>
                        <a:gd name="T5" fmla="*/ 0 h 19"/>
                        <a:gd name="T6" fmla="*/ 0 w 165"/>
                        <a:gd name="T7" fmla="*/ 0 h 19"/>
                        <a:gd name="T8" fmla="*/ 22 w 16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5"/>
                        <a:gd name="T16" fmla="*/ 0 h 19"/>
                        <a:gd name="T17" fmla="*/ 165 w 16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5" h="19">
                          <a:moveTo>
                            <a:pt x="22" y="18"/>
                          </a:moveTo>
                          <a:lnTo>
                            <a:pt x="144" y="18"/>
                          </a:lnTo>
                          <a:lnTo>
                            <a:pt x="164" y="0"/>
                          </a:lnTo>
                          <a:lnTo>
                            <a:pt x="0" y="0"/>
                          </a:lnTo>
                          <a:lnTo>
                            <a:pt x="2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1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0" y="1613"/>
                      <a:ext cx="27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2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0" y="1613"/>
                      <a:ext cx="1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3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1" y="1615"/>
                      <a:ext cx="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4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0" y="1611"/>
                      <a:ext cx="35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5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" y="1613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6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1620"/>
                      <a:ext cx="2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86877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3464" y="3019"/>
                  <a:ext cx="586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7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4203" y="3032"/>
                  <a:ext cx="0" cy="30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79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4202" y="3742"/>
                  <a:ext cx="0" cy="47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0" name="Line 162"/>
                <p:cNvSpPr>
                  <a:spLocks noChangeShapeType="1"/>
                </p:cNvSpPr>
                <p:nvPr/>
              </p:nvSpPr>
              <p:spPr bwMode="auto">
                <a:xfrm>
                  <a:off x="4557" y="2683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1" name="Line 163"/>
                <p:cNvSpPr>
                  <a:spLocks noChangeShapeType="1"/>
                </p:cNvSpPr>
                <p:nvPr/>
              </p:nvSpPr>
              <p:spPr bwMode="auto">
                <a:xfrm>
                  <a:off x="5617" y="2683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2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5132" y="4070"/>
                  <a:ext cx="0" cy="12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3" name="Line 166"/>
                <p:cNvSpPr>
                  <a:spLocks noChangeShapeType="1"/>
                </p:cNvSpPr>
                <p:nvPr/>
              </p:nvSpPr>
              <p:spPr bwMode="auto">
                <a:xfrm>
                  <a:off x="4665" y="4063"/>
                  <a:ext cx="0" cy="199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4" name="Freeform 167"/>
                <p:cNvSpPr>
                  <a:spLocks/>
                </p:cNvSpPr>
                <p:nvPr/>
              </p:nvSpPr>
              <p:spPr bwMode="auto">
                <a:xfrm>
                  <a:off x="5442" y="4178"/>
                  <a:ext cx="295" cy="412"/>
                </a:xfrm>
                <a:custGeom>
                  <a:avLst/>
                  <a:gdLst>
                    <a:gd name="T0" fmla="*/ 0 w 260"/>
                    <a:gd name="T1" fmla="*/ 0 h 249"/>
                    <a:gd name="T2" fmla="*/ 0 w 260"/>
                    <a:gd name="T3" fmla="*/ 5081 h 249"/>
                    <a:gd name="T4" fmla="*/ 554 w 260"/>
                    <a:gd name="T5" fmla="*/ 5081 h 249"/>
                    <a:gd name="T6" fmla="*/ 554 w 260"/>
                    <a:gd name="T7" fmla="*/ 0 h 249"/>
                    <a:gd name="T8" fmla="*/ 0 w 260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0"/>
                    <a:gd name="T16" fmla="*/ 0 h 249"/>
                    <a:gd name="T17" fmla="*/ 260 w 260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0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59" y="248"/>
                      </a:lnTo>
                      <a:lnTo>
                        <a:pt x="25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5" name="Freeform 169"/>
                <p:cNvSpPr>
                  <a:spLocks/>
                </p:cNvSpPr>
                <p:nvPr/>
              </p:nvSpPr>
              <p:spPr bwMode="auto">
                <a:xfrm>
                  <a:off x="4520" y="4175"/>
                  <a:ext cx="295" cy="413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162 h 249"/>
                    <a:gd name="T4" fmla="*/ 541 w 261"/>
                    <a:gd name="T5" fmla="*/ 5162 h 249"/>
                    <a:gd name="T6" fmla="*/ 541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6" name="Freeform 171"/>
                <p:cNvSpPr>
                  <a:spLocks/>
                </p:cNvSpPr>
                <p:nvPr/>
              </p:nvSpPr>
              <p:spPr bwMode="auto">
                <a:xfrm>
                  <a:off x="4166" y="3340"/>
                  <a:ext cx="87" cy="405"/>
                </a:xfrm>
                <a:custGeom>
                  <a:avLst/>
                  <a:gdLst>
                    <a:gd name="T0" fmla="*/ 0 w 77"/>
                    <a:gd name="T1" fmla="*/ 0 h 244"/>
                    <a:gd name="T2" fmla="*/ 0 w 77"/>
                    <a:gd name="T3" fmla="*/ 5074 h 244"/>
                    <a:gd name="T4" fmla="*/ 158 w 77"/>
                    <a:gd name="T5" fmla="*/ 5074 h 244"/>
                    <a:gd name="T6" fmla="*/ 158 w 77"/>
                    <a:gd name="T7" fmla="*/ 0 h 244"/>
                    <a:gd name="T8" fmla="*/ 0 w 77"/>
                    <a:gd name="T9" fmla="*/ 0 h 2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244"/>
                    <a:gd name="T17" fmla="*/ 77 w 77"/>
                    <a:gd name="T18" fmla="*/ 244 h 2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244">
                      <a:moveTo>
                        <a:pt x="0" y="0"/>
                      </a:moveTo>
                      <a:lnTo>
                        <a:pt x="0" y="243"/>
                      </a:lnTo>
                      <a:lnTo>
                        <a:pt x="76" y="243"/>
                      </a:lnTo>
                      <a:lnTo>
                        <a:pt x="7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7" name="Freeform 170"/>
                <p:cNvSpPr>
                  <a:spLocks/>
                </p:cNvSpPr>
                <p:nvPr/>
              </p:nvSpPr>
              <p:spPr bwMode="auto">
                <a:xfrm>
                  <a:off x="4057" y="4175"/>
                  <a:ext cx="298" cy="413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162 h 249"/>
                    <a:gd name="T4" fmla="*/ 577 w 261"/>
                    <a:gd name="T5" fmla="*/ 5162 h 249"/>
                    <a:gd name="T6" fmla="*/ 577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8" name="Freeform 168"/>
                <p:cNvSpPr>
                  <a:spLocks/>
                </p:cNvSpPr>
                <p:nvPr/>
              </p:nvSpPr>
              <p:spPr bwMode="auto">
                <a:xfrm>
                  <a:off x="4987" y="4178"/>
                  <a:ext cx="298" cy="412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081 h 249"/>
                    <a:gd name="T4" fmla="*/ 577 w 261"/>
                    <a:gd name="T5" fmla="*/ 5081 h 249"/>
                    <a:gd name="T6" fmla="*/ 577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6889" name="Freeform 172"/>
              <p:cNvSpPr>
                <a:spLocks/>
              </p:cNvSpPr>
              <p:nvPr/>
            </p:nvSpPr>
            <p:spPr bwMode="auto">
              <a:xfrm>
                <a:off x="4727" y="5083"/>
                <a:ext cx="423" cy="175"/>
              </a:xfrm>
              <a:custGeom>
                <a:avLst/>
                <a:gdLst>
                  <a:gd name="T0" fmla="*/ 0 w 373"/>
                  <a:gd name="T1" fmla="*/ 0 h 106"/>
                  <a:gd name="T2" fmla="*/ 0 w 373"/>
                  <a:gd name="T3" fmla="*/ 2123 h 106"/>
                  <a:gd name="T4" fmla="*/ 793 w 373"/>
                  <a:gd name="T5" fmla="*/ 2123 h 106"/>
                  <a:gd name="T6" fmla="*/ 793 w 373"/>
                  <a:gd name="T7" fmla="*/ 0 h 106"/>
                  <a:gd name="T8" fmla="*/ 0 w 373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3"/>
                  <a:gd name="T16" fmla="*/ 0 h 106"/>
                  <a:gd name="T17" fmla="*/ 373 w 373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3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2" y="105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890" name="Freeform 173"/>
              <p:cNvSpPr>
                <a:spLocks/>
              </p:cNvSpPr>
              <p:nvPr/>
            </p:nvSpPr>
            <p:spPr bwMode="auto">
              <a:xfrm>
                <a:off x="4727" y="5620"/>
                <a:ext cx="425" cy="175"/>
              </a:xfrm>
              <a:custGeom>
                <a:avLst/>
                <a:gdLst>
                  <a:gd name="T0" fmla="*/ 0 w 374"/>
                  <a:gd name="T1" fmla="*/ 0 h 106"/>
                  <a:gd name="T2" fmla="*/ 0 w 374"/>
                  <a:gd name="T3" fmla="*/ 2123 h 106"/>
                  <a:gd name="T4" fmla="*/ 805 w 374"/>
                  <a:gd name="T5" fmla="*/ 2123 h 106"/>
                  <a:gd name="T6" fmla="*/ 805 w 374"/>
                  <a:gd name="T7" fmla="*/ 0 h 106"/>
                  <a:gd name="T8" fmla="*/ 0 w 374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6"/>
                  <a:gd name="T17" fmla="*/ 374 w 374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3" y="105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891" name="Freeform 174"/>
              <p:cNvSpPr>
                <a:spLocks/>
              </p:cNvSpPr>
              <p:nvPr/>
            </p:nvSpPr>
            <p:spPr bwMode="auto">
              <a:xfrm>
                <a:off x="4727" y="5355"/>
                <a:ext cx="425" cy="175"/>
              </a:xfrm>
              <a:custGeom>
                <a:avLst/>
                <a:gdLst>
                  <a:gd name="T0" fmla="*/ 0 w 374"/>
                  <a:gd name="T1" fmla="*/ 0 h 106"/>
                  <a:gd name="T2" fmla="*/ 0 w 374"/>
                  <a:gd name="T3" fmla="*/ 2123 h 106"/>
                  <a:gd name="T4" fmla="*/ 805 w 374"/>
                  <a:gd name="T5" fmla="*/ 2123 h 106"/>
                  <a:gd name="T6" fmla="*/ 805 w 374"/>
                  <a:gd name="T7" fmla="*/ 0 h 106"/>
                  <a:gd name="T8" fmla="*/ 0 w 374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6"/>
                  <a:gd name="T17" fmla="*/ 374 w 374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3" y="105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892" name="Freeform 175"/>
              <p:cNvSpPr>
                <a:spLocks/>
              </p:cNvSpPr>
              <p:nvPr/>
            </p:nvSpPr>
            <p:spPr bwMode="auto">
              <a:xfrm>
                <a:off x="4727" y="5895"/>
                <a:ext cx="425" cy="173"/>
              </a:xfrm>
              <a:custGeom>
                <a:avLst/>
                <a:gdLst>
                  <a:gd name="T0" fmla="*/ 0 w 374"/>
                  <a:gd name="T1" fmla="*/ 0 h 105"/>
                  <a:gd name="T2" fmla="*/ 0 w 374"/>
                  <a:gd name="T3" fmla="*/ 2079 h 105"/>
                  <a:gd name="T4" fmla="*/ 805 w 374"/>
                  <a:gd name="T5" fmla="*/ 2079 h 105"/>
                  <a:gd name="T6" fmla="*/ 805 w 374"/>
                  <a:gd name="T7" fmla="*/ 0 h 105"/>
                  <a:gd name="T8" fmla="*/ 0 w 374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5"/>
                  <a:gd name="T17" fmla="*/ 374 w 374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5">
                    <a:moveTo>
                      <a:pt x="0" y="0"/>
                    </a:moveTo>
                    <a:lnTo>
                      <a:pt x="0" y="104"/>
                    </a:lnTo>
                    <a:lnTo>
                      <a:pt x="373" y="10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86893" name="Line 177"/>
            <p:cNvSpPr>
              <a:spLocks noChangeShapeType="1"/>
            </p:cNvSpPr>
            <p:nvPr/>
          </p:nvSpPr>
          <p:spPr bwMode="auto">
            <a:xfrm flipH="1">
              <a:off x="4667" y="5158"/>
              <a:ext cx="5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94" name="Line 178"/>
            <p:cNvSpPr>
              <a:spLocks noChangeShapeType="1"/>
            </p:cNvSpPr>
            <p:nvPr/>
          </p:nvSpPr>
          <p:spPr bwMode="auto">
            <a:xfrm flipH="1">
              <a:off x="4667" y="5698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95" name="Line 179"/>
            <p:cNvSpPr>
              <a:spLocks noChangeShapeType="1"/>
            </p:cNvSpPr>
            <p:nvPr/>
          </p:nvSpPr>
          <p:spPr bwMode="auto">
            <a:xfrm flipH="1">
              <a:off x="4667" y="5433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96" name="Line 180"/>
            <p:cNvSpPr>
              <a:spLocks noChangeShapeType="1"/>
            </p:cNvSpPr>
            <p:nvPr/>
          </p:nvSpPr>
          <p:spPr bwMode="auto">
            <a:xfrm flipH="1">
              <a:off x="4667" y="5968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6897" name="Line 160"/>
          <p:cNvSpPr>
            <a:spLocks noChangeShapeType="1"/>
          </p:cNvSpPr>
          <p:nvPr/>
        </p:nvSpPr>
        <p:spPr bwMode="auto">
          <a:xfrm flipV="1">
            <a:off x="4047678" y="3179340"/>
            <a:ext cx="0" cy="325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898" name="Line 161"/>
          <p:cNvSpPr>
            <a:spLocks noChangeShapeType="1"/>
          </p:cNvSpPr>
          <p:nvPr/>
        </p:nvSpPr>
        <p:spPr bwMode="auto">
          <a:xfrm flipH="1">
            <a:off x="4038153" y="3890540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899" name="Line 160"/>
          <p:cNvSpPr>
            <a:spLocks noChangeShapeType="1"/>
          </p:cNvSpPr>
          <p:nvPr/>
        </p:nvSpPr>
        <p:spPr bwMode="auto">
          <a:xfrm flipV="1">
            <a:off x="4573140" y="3179340"/>
            <a:ext cx="0" cy="325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0" name="Line 161"/>
          <p:cNvSpPr>
            <a:spLocks noChangeShapeType="1"/>
          </p:cNvSpPr>
          <p:nvPr/>
        </p:nvSpPr>
        <p:spPr bwMode="auto">
          <a:xfrm flipH="1">
            <a:off x="4571553" y="3898478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1" name="Line 160"/>
          <p:cNvSpPr>
            <a:spLocks noChangeShapeType="1"/>
          </p:cNvSpPr>
          <p:nvPr/>
        </p:nvSpPr>
        <p:spPr bwMode="auto">
          <a:xfrm flipV="1">
            <a:off x="5090665" y="3179340"/>
            <a:ext cx="0" cy="325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2" name="Line 161"/>
          <p:cNvSpPr>
            <a:spLocks noChangeShapeType="1"/>
          </p:cNvSpPr>
          <p:nvPr/>
        </p:nvSpPr>
        <p:spPr bwMode="auto">
          <a:xfrm flipH="1">
            <a:off x="5097015" y="3901653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3" name="Freeform 171"/>
          <p:cNvSpPr>
            <a:spLocks/>
          </p:cNvSpPr>
          <p:nvPr/>
        </p:nvSpPr>
        <p:spPr bwMode="auto">
          <a:xfrm>
            <a:off x="5049390" y="3504778"/>
            <a:ext cx="98425" cy="427037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904" name="Freeform 171"/>
          <p:cNvSpPr>
            <a:spLocks/>
          </p:cNvSpPr>
          <p:nvPr/>
        </p:nvSpPr>
        <p:spPr bwMode="auto">
          <a:xfrm>
            <a:off x="4530278" y="3504778"/>
            <a:ext cx="100012" cy="427037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905" name="Freeform 171"/>
          <p:cNvSpPr>
            <a:spLocks/>
          </p:cNvSpPr>
          <p:nvPr/>
        </p:nvSpPr>
        <p:spPr bwMode="auto">
          <a:xfrm>
            <a:off x="3996878" y="3504778"/>
            <a:ext cx="100012" cy="427037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6074915" y="2207790"/>
            <a:ext cx="2254250" cy="4167188"/>
            <a:chOff x="3912" y="2115"/>
            <a:chExt cx="1990" cy="395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3912" y="2115"/>
              <a:ext cx="1990" cy="3953"/>
              <a:chOff x="3912" y="2115"/>
              <a:chExt cx="1990" cy="3953"/>
            </a:xfrm>
          </p:grpSpPr>
          <p:sp>
            <p:nvSpPr>
              <p:cNvPr id="287073" name="Line 176"/>
              <p:cNvSpPr>
                <a:spLocks noChangeShapeType="1"/>
              </p:cNvSpPr>
              <p:nvPr/>
            </p:nvSpPr>
            <p:spPr bwMode="auto">
              <a:xfrm flipV="1">
                <a:off x="4200" y="4083"/>
                <a:ext cx="0" cy="1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3912" y="2115"/>
                <a:ext cx="1990" cy="3953"/>
                <a:chOff x="3912" y="2115"/>
                <a:chExt cx="1990" cy="3953"/>
              </a:xfrm>
            </p:grpSpPr>
            <p:grpSp>
              <p:nvGrpSpPr>
                <p:cNvPr id="11" name="Group 5"/>
                <p:cNvGrpSpPr>
                  <a:grpSpLocks/>
                </p:cNvGrpSpPr>
                <p:nvPr/>
              </p:nvGrpSpPr>
              <p:grpSpPr bwMode="auto">
                <a:xfrm>
                  <a:off x="3912" y="2115"/>
                  <a:ext cx="1990" cy="3938"/>
                  <a:chOff x="3912" y="2115"/>
                  <a:chExt cx="1990" cy="3938"/>
                </a:xfrm>
              </p:grpSpPr>
              <p:grpSp>
                <p:nvGrpSpPr>
                  <p:cNvPr id="1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4280" y="2115"/>
                    <a:ext cx="1622" cy="705"/>
                    <a:chOff x="4280" y="2115"/>
                    <a:chExt cx="1622" cy="705"/>
                  </a:xfrm>
                </p:grpSpPr>
                <p:grpSp>
                  <p:nvGrpSpPr>
                    <p:cNvPr id="13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0" y="2115"/>
                      <a:ext cx="560" cy="705"/>
                      <a:chOff x="2915" y="1392"/>
                      <a:chExt cx="495" cy="426"/>
                    </a:xfrm>
                  </p:grpSpPr>
                  <p:sp>
                    <p:nvSpPr>
                      <p:cNvPr id="286912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15" y="1392"/>
                        <a:ext cx="495" cy="426"/>
                      </a:xfrm>
                      <a:custGeom>
                        <a:avLst/>
                        <a:gdLst>
                          <a:gd name="T0" fmla="*/ 86 w 495"/>
                          <a:gd name="T1" fmla="*/ 0 h 426"/>
                          <a:gd name="T2" fmla="*/ 86 w 495"/>
                          <a:gd name="T3" fmla="*/ 247 h 426"/>
                          <a:gd name="T4" fmla="*/ 164 w 495"/>
                          <a:gd name="T5" fmla="*/ 247 h 426"/>
                          <a:gd name="T6" fmla="*/ 176 w 495"/>
                          <a:gd name="T7" fmla="*/ 254 h 426"/>
                          <a:gd name="T8" fmla="*/ 178 w 495"/>
                          <a:gd name="T9" fmla="*/ 251 h 426"/>
                          <a:gd name="T10" fmla="*/ 144 w 495"/>
                          <a:gd name="T11" fmla="*/ 251 h 426"/>
                          <a:gd name="T12" fmla="*/ 144 w 495"/>
                          <a:gd name="T13" fmla="*/ 265 h 426"/>
                          <a:gd name="T14" fmla="*/ 16 w 495"/>
                          <a:gd name="T15" fmla="*/ 265 h 426"/>
                          <a:gd name="T16" fmla="*/ 16 w 495"/>
                          <a:gd name="T17" fmla="*/ 350 h 426"/>
                          <a:gd name="T18" fmla="*/ 22 w 495"/>
                          <a:gd name="T19" fmla="*/ 350 h 426"/>
                          <a:gd name="T20" fmla="*/ 0 w 495"/>
                          <a:gd name="T21" fmla="*/ 406 h 426"/>
                          <a:gd name="T22" fmla="*/ 4 w 495"/>
                          <a:gd name="T23" fmla="*/ 425 h 426"/>
                          <a:gd name="T24" fmla="*/ 489 w 495"/>
                          <a:gd name="T25" fmla="*/ 425 h 426"/>
                          <a:gd name="T26" fmla="*/ 494 w 495"/>
                          <a:gd name="T27" fmla="*/ 406 h 426"/>
                          <a:gd name="T28" fmla="*/ 470 w 495"/>
                          <a:gd name="T29" fmla="*/ 352 h 426"/>
                          <a:gd name="T30" fmla="*/ 477 w 495"/>
                          <a:gd name="T31" fmla="*/ 352 h 426"/>
                          <a:gd name="T32" fmla="*/ 477 w 495"/>
                          <a:gd name="T33" fmla="*/ 265 h 426"/>
                          <a:gd name="T34" fmla="*/ 350 w 495"/>
                          <a:gd name="T35" fmla="*/ 265 h 426"/>
                          <a:gd name="T36" fmla="*/ 350 w 495"/>
                          <a:gd name="T37" fmla="*/ 254 h 426"/>
                          <a:gd name="T38" fmla="*/ 317 w 495"/>
                          <a:gd name="T39" fmla="*/ 254 h 426"/>
                          <a:gd name="T40" fmla="*/ 329 w 495"/>
                          <a:gd name="T41" fmla="*/ 247 h 426"/>
                          <a:gd name="T42" fmla="*/ 406 w 495"/>
                          <a:gd name="T43" fmla="*/ 247 h 426"/>
                          <a:gd name="T44" fmla="*/ 406 w 495"/>
                          <a:gd name="T45" fmla="*/ 0 h 426"/>
                          <a:gd name="T46" fmla="*/ 86 w 495"/>
                          <a:gd name="T47" fmla="*/ 0 h 42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5"/>
                          <a:gd name="T73" fmla="*/ 0 h 426"/>
                          <a:gd name="T74" fmla="*/ 495 w 495"/>
                          <a:gd name="T75" fmla="*/ 426 h 426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5" h="426">
                            <a:moveTo>
                              <a:pt x="86" y="0"/>
                            </a:moveTo>
                            <a:lnTo>
                              <a:pt x="86" y="247"/>
                            </a:lnTo>
                            <a:lnTo>
                              <a:pt x="164" y="247"/>
                            </a:lnTo>
                            <a:lnTo>
                              <a:pt x="176" y="254"/>
                            </a:lnTo>
                            <a:lnTo>
                              <a:pt x="178" y="251"/>
                            </a:lnTo>
                            <a:lnTo>
                              <a:pt x="144" y="251"/>
                            </a:lnTo>
                            <a:lnTo>
                              <a:pt x="144" y="265"/>
                            </a:lnTo>
                            <a:lnTo>
                              <a:pt x="16" y="265"/>
                            </a:lnTo>
                            <a:lnTo>
                              <a:pt x="16" y="350"/>
                            </a:lnTo>
                            <a:lnTo>
                              <a:pt x="22" y="350"/>
                            </a:lnTo>
                            <a:lnTo>
                              <a:pt x="0" y="406"/>
                            </a:lnTo>
                            <a:lnTo>
                              <a:pt x="4" y="425"/>
                            </a:lnTo>
                            <a:lnTo>
                              <a:pt x="489" y="425"/>
                            </a:lnTo>
                            <a:lnTo>
                              <a:pt x="494" y="406"/>
                            </a:lnTo>
                            <a:lnTo>
                              <a:pt x="470" y="352"/>
                            </a:lnTo>
                            <a:lnTo>
                              <a:pt x="477" y="352"/>
                            </a:lnTo>
                            <a:lnTo>
                              <a:pt x="477" y="265"/>
                            </a:lnTo>
                            <a:lnTo>
                              <a:pt x="350" y="265"/>
                            </a:lnTo>
                            <a:lnTo>
                              <a:pt x="350" y="254"/>
                            </a:lnTo>
                            <a:lnTo>
                              <a:pt x="317" y="254"/>
                            </a:lnTo>
                            <a:lnTo>
                              <a:pt x="329" y="247"/>
                            </a:lnTo>
                            <a:lnTo>
                              <a:pt x="406" y="247"/>
                            </a:lnTo>
                            <a:lnTo>
                              <a:pt x="406" y="0"/>
                            </a:lnTo>
                            <a:lnTo>
                              <a:pt x="8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3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5" y="1800"/>
                        <a:ext cx="480" cy="18"/>
                      </a:xfrm>
                      <a:custGeom>
                        <a:avLst/>
                        <a:gdLst>
                          <a:gd name="T0" fmla="*/ 0 w 480"/>
                          <a:gd name="T1" fmla="*/ 0 h 18"/>
                          <a:gd name="T2" fmla="*/ 479 w 480"/>
                          <a:gd name="T3" fmla="*/ 0 h 18"/>
                          <a:gd name="T4" fmla="*/ 475 w 480"/>
                          <a:gd name="T5" fmla="*/ 17 h 18"/>
                          <a:gd name="T6" fmla="*/ 4 w 480"/>
                          <a:gd name="T7" fmla="*/ 17 h 18"/>
                          <a:gd name="T8" fmla="*/ 0 w 480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18"/>
                          <a:gd name="T17" fmla="*/ 480 w 480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18">
                            <a:moveTo>
                              <a:pt x="0" y="0"/>
                            </a:moveTo>
                            <a:lnTo>
                              <a:pt x="479" y="0"/>
                            </a:lnTo>
                            <a:lnTo>
                              <a:pt x="475" y="17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4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5" y="1737"/>
                        <a:ext cx="480" cy="64"/>
                      </a:xfrm>
                      <a:custGeom>
                        <a:avLst/>
                        <a:gdLst>
                          <a:gd name="T0" fmla="*/ 24 w 480"/>
                          <a:gd name="T1" fmla="*/ 0 h 64"/>
                          <a:gd name="T2" fmla="*/ 451 w 480"/>
                          <a:gd name="T3" fmla="*/ 0 h 64"/>
                          <a:gd name="T4" fmla="*/ 479 w 480"/>
                          <a:gd name="T5" fmla="*/ 63 h 64"/>
                          <a:gd name="T6" fmla="*/ 0 w 480"/>
                          <a:gd name="T7" fmla="*/ 63 h 64"/>
                          <a:gd name="T8" fmla="*/ 24 w 480"/>
                          <a:gd name="T9" fmla="*/ 0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64"/>
                          <a:gd name="T17" fmla="*/ 480 w 480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64">
                            <a:moveTo>
                              <a:pt x="24" y="0"/>
                            </a:moveTo>
                            <a:lnTo>
                              <a:pt x="451" y="0"/>
                            </a:lnTo>
                            <a:lnTo>
                              <a:pt x="479" y="63"/>
                            </a:lnTo>
                            <a:lnTo>
                              <a:pt x="0" y="63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5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7" y="1745"/>
                        <a:ext cx="415" cy="53"/>
                      </a:xfrm>
                      <a:custGeom>
                        <a:avLst/>
                        <a:gdLst>
                          <a:gd name="T0" fmla="*/ 13 w 415"/>
                          <a:gd name="T1" fmla="*/ 0 h 53"/>
                          <a:gd name="T2" fmla="*/ 394 w 415"/>
                          <a:gd name="T3" fmla="*/ 0 h 53"/>
                          <a:gd name="T4" fmla="*/ 414 w 415"/>
                          <a:gd name="T5" fmla="*/ 52 h 53"/>
                          <a:gd name="T6" fmla="*/ 0 w 415"/>
                          <a:gd name="T7" fmla="*/ 52 h 53"/>
                          <a:gd name="T8" fmla="*/ 13 w 415"/>
                          <a:gd name="T9" fmla="*/ 0 h 5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5"/>
                          <a:gd name="T16" fmla="*/ 0 h 53"/>
                          <a:gd name="T17" fmla="*/ 415 w 415"/>
                          <a:gd name="T18" fmla="*/ 53 h 5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5" h="53">
                            <a:moveTo>
                              <a:pt x="13" y="0"/>
                            </a:moveTo>
                            <a:lnTo>
                              <a:pt x="394" y="0"/>
                            </a:lnTo>
                            <a:lnTo>
                              <a:pt x="414" y="52"/>
                            </a:lnTo>
                            <a:lnTo>
                              <a:pt x="0" y="52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6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2" y="1745"/>
                        <a:ext cx="406" cy="48"/>
                      </a:xfrm>
                      <a:custGeom>
                        <a:avLst/>
                        <a:gdLst>
                          <a:gd name="T0" fmla="*/ 14 w 406"/>
                          <a:gd name="T1" fmla="*/ 0 h 48"/>
                          <a:gd name="T2" fmla="*/ 390 w 406"/>
                          <a:gd name="T3" fmla="*/ 0 h 48"/>
                          <a:gd name="T4" fmla="*/ 405 w 406"/>
                          <a:gd name="T5" fmla="*/ 47 h 48"/>
                          <a:gd name="T6" fmla="*/ 0 w 406"/>
                          <a:gd name="T7" fmla="*/ 47 h 48"/>
                          <a:gd name="T8" fmla="*/ 11 w 406"/>
                          <a:gd name="T9" fmla="*/ 0 h 48"/>
                          <a:gd name="T10" fmla="*/ 14 w 406"/>
                          <a:gd name="T11" fmla="*/ 0 h 4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06"/>
                          <a:gd name="T19" fmla="*/ 0 h 48"/>
                          <a:gd name="T20" fmla="*/ 406 w 406"/>
                          <a:gd name="T21" fmla="*/ 48 h 4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06" h="48">
                            <a:moveTo>
                              <a:pt x="14" y="0"/>
                            </a:moveTo>
                            <a:lnTo>
                              <a:pt x="390" y="0"/>
                            </a:lnTo>
                            <a:lnTo>
                              <a:pt x="405" y="47"/>
                            </a:lnTo>
                            <a:lnTo>
                              <a:pt x="0" y="47"/>
                            </a:lnTo>
                            <a:lnTo>
                              <a:pt x="11" y="0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7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1745"/>
                        <a:ext cx="22" cy="19"/>
                      </a:xfrm>
                      <a:custGeom>
                        <a:avLst/>
                        <a:gdLst>
                          <a:gd name="T0" fmla="*/ 21 w 22"/>
                          <a:gd name="T1" fmla="*/ 18 h 19"/>
                          <a:gd name="T2" fmla="*/ 21 w 22"/>
                          <a:gd name="T3" fmla="*/ 0 h 19"/>
                          <a:gd name="T4" fmla="*/ 0 w 22"/>
                          <a:gd name="T5" fmla="*/ 0 h 19"/>
                          <a:gd name="T6" fmla="*/ 0 w 22"/>
                          <a:gd name="T7" fmla="*/ 18 h 19"/>
                          <a:gd name="T8" fmla="*/ 21 w 22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21" y="18"/>
                            </a:moveTo>
                            <a:lnTo>
                              <a:pt x="2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2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8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8" y="1745"/>
                        <a:ext cx="21" cy="19"/>
                      </a:xfrm>
                      <a:custGeom>
                        <a:avLst/>
                        <a:gdLst>
                          <a:gd name="T0" fmla="*/ 19 w 21"/>
                          <a:gd name="T1" fmla="*/ 18 h 19"/>
                          <a:gd name="T2" fmla="*/ 20 w 21"/>
                          <a:gd name="T3" fmla="*/ 0 h 19"/>
                          <a:gd name="T4" fmla="*/ 1 w 21"/>
                          <a:gd name="T5" fmla="*/ 0 h 19"/>
                          <a:gd name="T6" fmla="*/ 0 w 21"/>
                          <a:gd name="T7" fmla="*/ 18 h 19"/>
                          <a:gd name="T8" fmla="*/ 19 w 2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19" y="18"/>
                            </a:moveTo>
                            <a:lnTo>
                              <a:pt x="20" y="0"/>
                            </a:lnTo>
                            <a:lnTo>
                              <a:pt x="1" y="0"/>
                            </a:lnTo>
                            <a:lnTo>
                              <a:pt x="0" y="18"/>
                            </a:lnTo>
                            <a:lnTo>
                              <a:pt x="19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9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7" y="1745"/>
                        <a:ext cx="55" cy="19"/>
                      </a:xfrm>
                      <a:custGeom>
                        <a:avLst/>
                        <a:gdLst>
                          <a:gd name="T0" fmla="*/ 54 w 55"/>
                          <a:gd name="T1" fmla="*/ 18 h 19"/>
                          <a:gd name="T2" fmla="*/ 54 w 55"/>
                          <a:gd name="T3" fmla="*/ 0 h 19"/>
                          <a:gd name="T4" fmla="*/ 0 w 55"/>
                          <a:gd name="T5" fmla="*/ 0 h 19"/>
                          <a:gd name="T6" fmla="*/ 0 w 55"/>
                          <a:gd name="T7" fmla="*/ 18 h 19"/>
                          <a:gd name="T8" fmla="*/ 54 w 5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4" y="18"/>
                            </a:move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4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0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4" y="1745"/>
                        <a:ext cx="56" cy="19"/>
                      </a:xfrm>
                      <a:custGeom>
                        <a:avLst/>
                        <a:gdLst>
                          <a:gd name="T0" fmla="*/ 55 w 56"/>
                          <a:gd name="T1" fmla="*/ 18 h 19"/>
                          <a:gd name="T2" fmla="*/ 55 w 56"/>
                          <a:gd name="T3" fmla="*/ 0 h 19"/>
                          <a:gd name="T4" fmla="*/ 0 w 56"/>
                          <a:gd name="T5" fmla="*/ 0 h 19"/>
                          <a:gd name="T6" fmla="*/ 0 w 56"/>
                          <a:gd name="T7" fmla="*/ 18 h 19"/>
                          <a:gd name="T8" fmla="*/ 55 w 56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"/>
                          <a:gd name="T17" fmla="*/ 56 w 56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">
                            <a:moveTo>
                              <a:pt x="55" y="18"/>
                            </a:moveTo>
                            <a:lnTo>
                              <a:pt x="55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5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1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91" y="1745"/>
                        <a:ext cx="56" cy="19"/>
                      </a:xfrm>
                      <a:custGeom>
                        <a:avLst/>
                        <a:gdLst>
                          <a:gd name="T0" fmla="*/ 55 w 56"/>
                          <a:gd name="T1" fmla="*/ 18 h 19"/>
                          <a:gd name="T2" fmla="*/ 55 w 56"/>
                          <a:gd name="T3" fmla="*/ 0 h 19"/>
                          <a:gd name="T4" fmla="*/ 0 w 56"/>
                          <a:gd name="T5" fmla="*/ 0 h 19"/>
                          <a:gd name="T6" fmla="*/ 0 w 56"/>
                          <a:gd name="T7" fmla="*/ 18 h 19"/>
                          <a:gd name="T8" fmla="*/ 55 w 56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"/>
                          <a:gd name="T17" fmla="*/ 56 w 56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">
                            <a:moveTo>
                              <a:pt x="55" y="18"/>
                            </a:moveTo>
                            <a:lnTo>
                              <a:pt x="55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5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2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90" y="1745"/>
                        <a:ext cx="55" cy="19"/>
                      </a:xfrm>
                      <a:custGeom>
                        <a:avLst/>
                        <a:gdLst>
                          <a:gd name="T0" fmla="*/ 54 w 55"/>
                          <a:gd name="T1" fmla="*/ 18 h 19"/>
                          <a:gd name="T2" fmla="*/ 54 w 55"/>
                          <a:gd name="T3" fmla="*/ 0 h 19"/>
                          <a:gd name="T4" fmla="*/ 0 w 55"/>
                          <a:gd name="T5" fmla="*/ 0 h 19"/>
                          <a:gd name="T6" fmla="*/ 0 w 55"/>
                          <a:gd name="T7" fmla="*/ 18 h 19"/>
                          <a:gd name="T8" fmla="*/ 54 w 5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4" y="18"/>
                            </a:move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4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3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0" y="1754"/>
                        <a:ext cx="258" cy="32"/>
                      </a:xfrm>
                      <a:custGeom>
                        <a:avLst/>
                        <a:gdLst>
                          <a:gd name="T0" fmla="*/ 6 w 258"/>
                          <a:gd name="T1" fmla="*/ 0 h 32"/>
                          <a:gd name="T2" fmla="*/ 257 w 258"/>
                          <a:gd name="T3" fmla="*/ 0 h 32"/>
                          <a:gd name="T4" fmla="*/ 257 w 258"/>
                          <a:gd name="T5" fmla="*/ 31 h 32"/>
                          <a:gd name="T6" fmla="*/ 0 w 258"/>
                          <a:gd name="T7" fmla="*/ 31 h 32"/>
                          <a:gd name="T8" fmla="*/ 6 w 258"/>
                          <a:gd name="T9" fmla="*/ 1 h 32"/>
                          <a:gd name="T10" fmla="*/ 6 w 258"/>
                          <a:gd name="T11" fmla="*/ 0 h 3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58"/>
                          <a:gd name="T19" fmla="*/ 0 h 32"/>
                          <a:gd name="T20" fmla="*/ 258 w 258"/>
                          <a:gd name="T21" fmla="*/ 32 h 3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58" h="32">
                            <a:moveTo>
                              <a:pt x="6" y="0"/>
                            </a:moveTo>
                            <a:lnTo>
                              <a:pt x="257" y="0"/>
                            </a:lnTo>
                            <a:lnTo>
                              <a:pt x="257" y="31"/>
                            </a:lnTo>
                            <a:lnTo>
                              <a:pt x="0" y="31"/>
                            </a:lnTo>
                            <a:lnTo>
                              <a:pt x="6" y="1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4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2" y="1764"/>
                        <a:ext cx="253" cy="19"/>
                      </a:xfrm>
                      <a:custGeom>
                        <a:avLst/>
                        <a:gdLst>
                          <a:gd name="T0" fmla="*/ 1 w 253"/>
                          <a:gd name="T1" fmla="*/ 0 h 19"/>
                          <a:gd name="T2" fmla="*/ 252 w 253"/>
                          <a:gd name="T3" fmla="*/ 0 h 19"/>
                          <a:gd name="T4" fmla="*/ 252 w 253"/>
                          <a:gd name="T5" fmla="*/ 18 h 19"/>
                          <a:gd name="T6" fmla="*/ 0 w 253"/>
                          <a:gd name="T7" fmla="*/ 18 h 19"/>
                          <a:gd name="T8" fmla="*/ 1 w 253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3"/>
                          <a:gd name="T16" fmla="*/ 0 h 19"/>
                          <a:gd name="T17" fmla="*/ 253 w 253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3" h="19">
                            <a:moveTo>
                              <a:pt x="1" y="0"/>
                            </a:moveTo>
                            <a:lnTo>
                              <a:pt x="252" y="0"/>
                            </a:lnTo>
                            <a:lnTo>
                              <a:pt x="252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5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5" y="1754"/>
                        <a:ext cx="249" cy="20"/>
                      </a:xfrm>
                      <a:custGeom>
                        <a:avLst/>
                        <a:gdLst>
                          <a:gd name="T0" fmla="*/ 0 w 249"/>
                          <a:gd name="T1" fmla="*/ 0 h 20"/>
                          <a:gd name="T2" fmla="*/ 248 w 249"/>
                          <a:gd name="T3" fmla="*/ 0 h 20"/>
                          <a:gd name="T4" fmla="*/ 248 w 249"/>
                          <a:gd name="T5" fmla="*/ 19 h 20"/>
                          <a:gd name="T6" fmla="*/ 0 w 249"/>
                          <a:gd name="T7" fmla="*/ 19 h 20"/>
                          <a:gd name="T8" fmla="*/ 0 w 249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9"/>
                          <a:gd name="T16" fmla="*/ 0 h 20"/>
                          <a:gd name="T17" fmla="*/ 249 w 249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9" h="20">
                            <a:moveTo>
                              <a:pt x="0" y="0"/>
                            </a:moveTo>
                            <a:lnTo>
                              <a:pt x="248" y="0"/>
                            </a:lnTo>
                            <a:lnTo>
                              <a:pt x="248" y="19"/>
                            </a:lnTo>
                            <a:lnTo>
                              <a:pt x="0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6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0" y="1770"/>
                        <a:ext cx="22" cy="18"/>
                      </a:xfrm>
                      <a:custGeom>
                        <a:avLst/>
                        <a:gdLst>
                          <a:gd name="T0" fmla="*/ 1 w 22"/>
                          <a:gd name="T1" fmla="*/ 0 h 18"/>
                          <a:gd name="T2" fmla="*/ 21 w 22"/>
                          <a:gd name="T3" fmla="*/ 0 h 18"/>
                          <a:gd name="T4" fmla="*/ 19 w 22"/>
                          <a:gd name="T5" fmla="*/ 17 h 18"/>
                          <a:gd name="T6" fmla="*/ 0 w 22"/>
                          <a:gd name="T7" fmla="*/ 17 h 18"/>
                          <a:gd name="T8" fmla="*/ 1 w 22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8"/>
                          <a:gd name="T17" fmla="*/ 22 w 22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8">
                            <a:moveTo>
                              <a:pt x="1" y="0"/>
                            </a:moveTo>
                            <a:lnTo>
                              <a:pt x="21" y="0"/>
                            </a:lnTo>
                            <a:lnTo>
                              <a:pt x="19" y="17"/>
                            </a:lnTo>
                            <a:lnTo>
                              <a:pt x="0" y="17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8" y="1777"/>
                        <a:ext cx="24" cy="19"/>
                      </a:xfrm>
                      <a:custGeom>
                        <a:avLst/>
                        <a:gdLst>
                          <a:gd name="T0" fmla="*/ 23 w 24"/>
                          <a:gd name="T1" fmla="*/ 0 h 19"/>
                          <a:gd name="T2" fmla="*/ 23 w 24"/>
                          <a:gd name="T3" fmla="*/ 18 h 19"/>
                          <a:gd name="T4" fmla="*/ 0 w 24"/>
                          <a:gd name="T5" fmla="*/ 18 h 19"/>
                          <a:gd name="T6" fmla="*/ 1 w 24"/>
                          <a:gd name="T7" fmla="*/ 0 h 19"/>
                          <a:gd name="T8" fmla="*/ 23 w 24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19"/>
                          <a:gd name="T17" fmla="*/ 24 w 2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19">
                            <a:moveTo>
                              <a:pt x="23" y="0"/>
                            </a:moveTo>
                            <a:lnTo>
                              <a:pt x="23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  <a:lnTo>
                              <a:pt x="2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8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2" y="1770"/>
                        <a:ext cx="211" cy="18"/>
                      </a:xfrm>
                      <a:custGeom>
                        <a:avLst/>
                        <a:gdLst>
                          <a:gd name="T0" fmla="*/ 0 w 211"/>
                          <a:gd name="T1" fmla="*/ 0 h 18"/>
                          <a:gd name="T2" fmla="*/ 0 w 211"/>
                          <a:gd name="T3" fmla="*/ 17 h 18"/>
                          <a:gd name="T4" fmla="*/ 209 w 211"/>
                          <a:gd name="T5" fmla="*/ 17 h 18"/>
                          <a:gd name="T6" fmla="*/ 210 w 211"/>
                          <a:gd name="T7" fmla="*/ 0 h 18"/>
                          <a:gd name="T8" fmla="*/ 1 w 211"/>
                          <a:gd name="T9" fmla="*/ 0 h 18"/>
                          <a:gd name="T10" fmla="*/ 0 w 211"/>
                          <a:gd name="T11" fmla="*/ 0 h 1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1"/>
                          <a:gd name="T19" fmla="*/ 0 h 18"/>
                          <a:gd name="T20" fmla="*/ 211 w 211"/>
                          <a:gd name="T21" fmla="*/ 18 h 1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1" h="18">
                            <a:moveTo>
                              <a:pt x="0" y="0"/>
                            </a:moveTo>
                            <a:lnTo>
                              <a:pt x="0" y="17"/>
                            </a:lnTo>
                            <a:lnTo>
                              <a:pt x="209" y="17"/>
                            </a:lnTo>
                            <a:lnTo>
                              <a:pt x="210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9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4" y="1777"/>
                        <a:ext cx="206" cy="19"/>
                      </a:xfrm>
                      <a:custGeom>
                        <a:avLst/>
                        <a:gdLst>
                          <a:gd name="T0" fmla="*/ 0 w 206"/>
                          <a:gd name="T1" fmla="*/ 0 h 19"/>
                          <a:gd name="T2" fmla="*/ 0 w 206"/>
                          <a:gd name="T3" fmla="*/ 18 h 19"/>
                          <a:gd name="T4" fmla="*/ 205 w 206"/>
                          <a:gd name="T5" fmla="*/ 18 h 19"/>
                          <a:gd name="T6" fmla="*/ 205 w 206"/>
                          <a:gd name="T7" fmla="*/ 0 h 19"/>
                          <a:gd name="T8" fmla="*/ 4 w 206"/>
                          <a:gd name="T9" fmla="*/ 0 h 19"/>
                          <a:gd name="T10" fmla="*/ 0 w 20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6"/>
                          <a:gd name="T19" fmla="*/ 0 h 19"/>
                          <a:gd name="T20" fmla="*/ 206 w 20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6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205" y="18"/>
                            </a:lnTo>
                            <a:lnTo>
                              <a:pt x="205" y="0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0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8" y="1785"/>
                        <a:ext cx="21" cy="19"/>
                      </a:xfrm>
                      <a:custGeom>
                        <a:avLst/>
                        <a:gdLst>
                          <a:gd name="T0" fmla="*/ 0 w 21"/>
                          <a:gd name="T1" fmla="*/ 0 h 19"/>
                          <a:gd name="T2" fmla="*/ 20 w 21"/>
                          <a:gd name="T3" fmla="*/ 0 h 19"/>
                          <a:gd name="T4" fmla="*/ 20 w 21"/>
                          <a:gd name="T5" fmla="*/ 18 h 19"/>
                          <a:gd name="T6" fmla="*/ 0 w 21"/>
                          <a:gd name="T7" fmla="*/ 18 h 19"/>
                          <a:gd name="T8" fmla="*/ 0 w 2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1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7" y="1783"/>
                        <a:ext cx="21" cy="19"/>
                      </a:xfrm>
                      <a:custGeom>
                        <a:avLst/>
                        <a:gdLst>
                          <a:gd name="T0" fmla="*/ 0 w 21"/>
                          <a:gd name="T1" fmla="*/ 0 h 19"/>
                          <a:gd name="T2" fmla="*/ 20 w 21"/>
                          <a:gd name="T3" fmla="*/ 0 h 19"/>
                          <a:gd name="T4" fmla="*/ 20 w 21"/>
                          <a:gd name="T5" fmla="*/ 18 h 19"/>
                          <a:gd name="T6" fmla="*/ 0 w 21"/>
                          <a:gd name="T7" fmla="*/ 18 h 19"/>
                          <a:gd name="T8" fmla="*/ 0 w 2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2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1" y="1785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4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4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3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9" y="1783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6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6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4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2" y="1745"/>
                        <a:ext cx="42" cy="19"/>
                      </a:xfrm>
                      <a:custGeom>
                        <a:avLst/>
                        <a:gdLst>
                          <a:gd name="T0" fmla="*/ 41 w 42"/>
                          <a:gd name="T1" fmla="*/ 13 h 19"/>
                          <a:gd name="T2" fmla="*/ 41 w 42"/>
                          <a:gd name="T3" fmla="*/ 0 h 19"/>
                          <a:gd name="T4" fmla="*/ 0 w 42"/>
                          <a:gd name="T5" fmla="*/ 0 h 19"/>
                          <a:gd name="T6" fmla="*/ 0 w 42"/>
                          <a:gd name="T7" fmla="*/ 18 h 19"/>
                          <a:gd name="T8" fmla="*/ 41 w 42"/>
                          <a:gd name="T9" fmla="*/ 18 h 19"/>
                          <a:gd name="T10" fmla="*/ 41 w 42"/>
                          <a:gd name="T11" fmla="*/ 13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2"/>
                          <a:gd name="T19" fmla="*/ 0 h 19"/>
                          <a:gd name="T20" fmla="*/ 42 w 42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2" h="19">
                            <a:moveTo>
                              <a:pt x="41" y="13"/>
                            </a:moveTo>
                            <a:lnTo>
                              <a:pt x="4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1" y="18"/>
                            </a:lnTo>
                            <a:lnTo>
                              <a:pt x="41" y="13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5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45"/>
                        <a:ext cx="43" cy="19"/>
                      </a:xfrm>
                      <a:custGeom>
                        <a:avLst/>
                        <a:gdLst>
                          <a:gd name="T0" fmla="*/ 42 w 43"/>
                          <a:gd name="T1" fmla="*/ 18 h 19"/>
                          <a:gd name="T2" fmla="*/ 40 w 43"/>
                          <a:gd name="T3" fmla="*/ 0 h 19"/>
                          <a:gd name="T4" fmla="*/ 0 w 43"/>
                          <a:gd name="T5" fmla="*/ 0 h 19"/>
                          <a:gd name="T6" fmla="*/ 0 w 43"/>
                          <a:gd name="T7" fmla="*/ 18 h 19"/>
                          <a:gd name="T8" fmla="*/ 42 w 43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3"/>
                          <a:gd name="T16" fmla="*/ 0 h 19"/>
                          <a:gd name="T17" fmla="*/ 43 w 43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3" h="19">
                            <a:moveTo>
                              <a:pt x="42" y="18"/>
                            </a:moveTo>
                            <a:lnTo>
                              <a:pt x="40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2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54"/>
                        <a:ext cx="50" cy="20"/>
                      </a:xfrm>
                      <a:custGeom>
                        <a:avLst/>
                        <a:gdLst>
                          <a:gd name="T0" fmla="*/ 0 w 50"/>
                          <a:gd name="T1" fmla="*/ 0 h 20"/>
                          <a:gd name="T2" fmla="*/ 45 w 50"/>
                          <a:gd name="T3" fmla="*/ 0 h 20"/>
                          <a:gd name="T4" fmla="*/ 49 w 50"/>
                          <a:gd name="T5" fmla="*/ 19 h 20"/>
                          <a:gd name="T6" fmla="*/ 0 w 50"/>
                          <a:gd name="T7" fmla="*/ 19 h 20"/>
                          <a:gd name="T8" fmla="*/ 0 w 50"/>
                          <a:gd name="T9" fmla="*/ 4 h 20"/>
                          <a:gd name="T10" fmla="*/ 0 w 50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0"/>
                          <a:gd name="T19" fmla="*/ 0 h 20"/>
                          <a:gd name="T20" fmla="*/ 50 w 50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0" h="20">
                            <a:moveTo>
                              <a:pt x="0" y="0"/>
                            </a:moveTo>
                            <a:lnTo>
                              <a:pt x="45" y="0"/>
                            </a:lnTo>
                            <a:lnTo>
                              <a:pt x="49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54"/>
                        <a:ext cx="43" cy="20"/>
                      </a:xfrm>
                      <a:custGeom>
                        <a:avLst/>
                        <a:gdLst>
                          <a:gd name="T0" fmla="*/ 0 w 43"/>
                          <a:gd name="T1" fmla="*/ 0 h 20"/>
                          <a:gd name="T2" fmla="*/ 42 w 43"/>
                          <a:gd name="T3" fmla="*/ 0 h 20"/>
                          <a:gd name="T4" fmla="*/ 42 w 43"/>
                          <a:gd name="T5" fmla="*/ 19 h 20"/>
                          <a:gd name="T6" fmla="*/ 0 w 43"/>
                          <a:gd name="T7" fmla="*/ 19 h 20"/>
                          <a:gd name="T8" fmla="*/ 0 w 43"/>
                          <a:gd name="T9" fmla="*/ 4 h 20"/>
                          <a:gd name="T10" fmla="*/ 0 w 43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3"/>
                          <a:gd name="T19" fmla="*/ 0 h 20"/>
                          <a:gd name="T20" fmla="*/ 43 w 43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3" h="20">
                            <a:moveTo>
                              <a:pt x="0" y="0"/>
                            </a:moveTo>
                            <a:lnTo>
                              <a:pt x="42" y="0"/>
                            </a:lnTo>
                            <a:lnTo>
                              <a:pt x="42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8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64"/>
                        <a:ext cx="48" cy="19"/>
                      </a:xfrm>
                      <a:custGeom>
                        <a:avLst/>
                        <a:gdLst>
                          <a:gd name="T0" fmla="*/ 0 w 48"/>
                          <a:gd name="T1" fmla="*/ 0 h 19"/>
                          <a:gd name="T2" fmla="*/ 45 w 48"/>
                          <a:gd name="T3" fmla="*/ 0 h 19"/>
                          <a:gd name="T4" fmla="*/ 47 w 48"/>
                          <a:gd name="T5" fmla="*/ 18 h 19"/>
                          <a:gd name="T6" fmla="*/ 0 w 48"/>
                          <a:gd name="T7" fmla="*/ 18 h 19"/>
                          <a:gd name="T8" fmla="*/ 0 w 48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"/>
                          <a:gd name="T16" fmla="*/ 0 h 19"/>
                          <a:gd name="T17" fmla="*/ 48 w 48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" h="19">
                            <a:moveTo>
                              <a:pt x="0" y="0"/>
                            </a:moveTo>
                            <a:lnTo>
                              <a:pt x="45" y="0"/>
                            </a:lnTo>
                            <a:lnTo>
                              <a:pt x="47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9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1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2 h 19"/>
                          <a:gd name="T10" fmla="*/ 0 w 20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"/>
                          <a:gd name="T19" fmla="*/ 0 h 19"/>
                          <a:gd name="T20" fmla="*/ 20 w 20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0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9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19"/>
                          <a:gd name="T17" fmla="*/ 20 w 2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1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2" y="178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0 h 19"/>
                          <a:gd name="T2" fmla="*/ 50 w 51"/>
                          <a:gd name="T3" fmla="*/ 0 h 19"/>
                          <a:gd name="T4" fmla="*/ 50 w 51"/>
                          <a:gd name="T5" fmla="*/ 18 h 19"/>
                          <a:gd name="T6" fmla="*/ 0 w 51"/>
                          <a:gd name="T7" fmla="*/ 18 h 19"/>
                          <a:gd name="T8" fmla="*/ 0 w 5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83"/>
                        <a:ext cx="50" cy="19"/>
                      </a:xfrm>
                      <a:custGeom>
                        <a:avLst/>
                        <a:gdLst>
                          <a:gd name="T0" fmla="*/ 0 w 50"/>
                          <a:gd name="T1" fmla="*/ 0 h 19"/>
                          <a:gd name="T2" fmla="*/ 49 w 50"/>
                          <a:gd name="T3" fmla="*/ 0 h 19"/>
                          <a:gd name="T4" fmla="*/ 49 w 50"/>
                          <a:gd name="T5" fmla="*/ 18 h 19"/>
                          <a:gd name="T6" fmla="*/ 0 w 50"/>
                          <a:gd name="T7" fmla="*/ 18 h 19"/>
                          <a:gd name="T8" fmla="*/ 0 w 5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"/>
                          <a:gd name="T16" fmla="*/ 0 h 19"/>
                          <a:gd name="T17" fmla="*/ 50 w 5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" h="19">
                            <a:moveTo>
                              <a:pt x="0" y="0"/>
                            </a:moveTo>
                            <a:lnTo>
                              <a:pt x="49" y="0"/>
                            </a:lnTo>
                            <a:lnTo>
                              <a:pt x="4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9" y="174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18 h 19"/>
                          <a:gd name="T2" fmla="*/ 0 w 51"/>
                          <a:gd name="T3" fmla="*/ 0 h 19"/>
                          <a:gd name="T4" fmla="*/ 45 w 51"/>
                          <a:gd name="T5" fmla="*/ 0 h 19"/>
                          <a:gd name="T6" fmla="*/ 50 w 51"/>
                          <a:gd name="T7" fmla="*/ 18 h 19"/>
                          <a:gd name="T8" fmla="*/ 0 w 5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18"/>
                            </a:moveTo>
                            <a:lnTo>
                              <a:pt x="0" y="0"/>
                            </a:lnTo>
                            <a:lnTo>
                              <a:pt x="45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4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6" y="1745"/>
                        <a:ext cx="50" cy="19"/>
                      </a:xfrm>
                      <a:custGeom>
                        <a:avLst/>
                        <a:gdLst>
                          <a:gd name="T0" fmla="*/ 1 w 50"/>
                          <a:gd name="T1" fmla="*/ 18 h 19"/>
                          <a:gd name="T2" fmla="*/ 0 w 50"/>
                          <a:gd name="T3" fmla="*/ 0 h 19"/>
                          <a:gd name="T4" fmla="*/ 45 w 50"/>
                          <a:gd name="T5" fmla="*/ 0 h 19"/>
                          <a:gd name="T6" fmla="*/ 49 w 50"/>
                          <a:gd name="T7" fmla="*/ 18 h 19"/>
                          <a:gd name="T8" fmla="*/ 1 w 50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"/>
                          <a:gd name="T16" fmla="*/ 0 h 19"/>
                          <a:gd name="T17" fmla="*/ 50 w 5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" h="19">
                            <a:moveTo>
                              <a:pt x="1" y="18"/>
                            </a:moveTo>
                            <a:lnTo>
                              <a:pt x="0" y="0"/>
                            </a:lnTo>
                            <a:lnTo>
                              <a:pt x="45" y="0"/>
                            </a:lnTo>
                            <a:lnTo>
                              <a:pt x="49" y="18"/>
                            </a:lnTo>
                            <a:lnTo>
                              <a:pt x="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5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9" y="1754"/>
                        <a:ext cx="64" cy="37"/>
                      </a:xfrm>
                      <a:custGeom>
                        <a:avLst/>
                        <a:gdLst>
                          <a:gd name="T0" fmla="*/ 0 w 64"/>
                          <a:gd name="T1" fmla="*/ 0 h 37"/>
                          <a:gd name="T2" fmla="*/ 48 w 64"/>
                          <a:gd name="T3" fmla="*/ 0 h 37"/>
                          <a:gd name="T4" fmla="*/ 63 w 64"/>
                          <a:gd name="T5" fmla="*/ 36 h 37"/>
                          <a:gd name="T6" fmla="*/ 9 w 64"/>
                          <a:gd name="T7" fmla="*/ 36 h 37"/>
                          <a:gd name="T8" fmla="*/ 1 w 64"/>
                          <a:gd name="T9" fmla="*/ 1 h 37"/>
                          <a:gd name="T10" fmla="*/ 0 w 64"/>
                          <a:gd name="T11" fmla="*/ 0 h 37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64"/>
                          <a:gd name="T19" fmla="*/ 0 h 37"/>
                          <a:gd name="T20" fmla="*/ 64 w 64"/>
                          <a:gd name="T21" fmla="*/ 37 h 37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64" h="37">
                            <a:moveTo>
                              <a:pt x="0" y="0"/>
                            </a:moveTo>
                            <a:lnTo>
                              <a:pt x="48" y="0"/>
                            </a:lnTo>
                            <a:lnTo>
                              <a:pt x="63" y="36"/>
                            </a:lnTo>
                            <a:lnTo>
                              <a:pt x="9" y="36"/>
                            </a:lnTo>
                            <a:lnTo>
                              <a:pt x="1" y="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6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8" y="1754"/>
                        <a:ext cx="53" cy="20"/>
                      </a:xfrm>
                      <a:custGeom>
                        <a:avLst/>
                        <a:gdLst>
                          <a:gd name="T0" fmla="*/ 0 w 53"/>
                          <a:gd name="T1" fmla="*/ 0 h 20"/>
                          <a:gd name="T2" fmla="*/ 47 w 53"/>
                          <a:gd name="T3" fmla="*/ 0 h 20"/>
                          <a:gd name="T4" fmla="*/ 52 w 53"/>
                          <a:gd name="T5" fmla="*/ 19 h 20"/>
                          <a:gd name="T6" fmla="*/ 1 w 53"/>
                          <a:gd name="T7" fmla="*/ 19 h 20"/>
                          <a:gd name="T8" fmla="*/ 0 w 53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20"/>
                          <a:gd name="T17" fmla="*/ 53 w 53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20">
                            <a:moveTo>
                              <a:pt x="0" y="0"/>
                            </a:moveTo>
                            <a:lnTo>
                              <a:pt x="47" y="0"/>
                            </a:lnTo>
                            <a:lnTo>
                              <a:pt x="52" y="19"/>
                            </a:lnTo>
                            <a:lnTo>
                              <a:pt x="1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7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9" y="1764"/>
                        <a:ext cx="54" cy="19"/>
                      </a:xfrm>
                      <a:custGeom>
                        <a:avLst/>
                        <a:gdLst>
                          <a:gd name="T0" fmla="*/ 0 w 54"/>
                          <a:gd name="T1" fmla="*/ 0 h 19"/>
                          <a:gd name="T2" fmla="*/ 51 w 54"/>
                          <a:gd name="T3" fmla="*/ 0 h 19"/>
                          <a:gd name="T4" fmla="*/ 53 w 54"/>
                          <a:gd name="T5" fmla="*/ 18 h 19"/>
                          <a:gd name="T6" fmla="*/ 0 w 54"/>
                          <a:gd name="T7" fmla="*/ 18 h 19"/>
                          <a:gd name="T8" fmla="*/ 0 w 54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4"/>
                          <a:gd name="T16" fmla="*/ 0 h 19"/>
                          <a:gd name="T17" fmla="*/ 54 w 5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4" h="19">
                            <a:moveTo>
                              <a:pt x="0" y="0"/>
                            </a:moveTo>
                            <a:lnTo>
                              <a:pt x="51" y="0"/>
                            </a:lnTo>
                            <a:lnTo>
                              <a:pt x="53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8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2" y="1770"/>
                        <a:ext cx="53" cy="18"/>
                      </a:xfrm>
                      <a:custGeom>
                        <a:avLst/>
                        <a:gdLst>
                          <a:gd name="T0" fmla="*/ 0 w 53"/>
                          <a:gd name="T1" fmla="*/ 0 h 18"/>
                          <a:gd name="T2" fmla="*/ 50 w 53"/>
                          <a:gd name="T3" fmla="*/ 0 h 18"/>
                          <a:gd name="T4" fmla="*/ 52 w 53"/>
                          <a:gd name="T5" fmla="*/ 17 h 18"/>
                          <a:gd name="T6" fmla="*/ 0 w 53"/>
                          <a:gd name="T7" fmla="*/ 17 h 18"/>
                          <a:gd name="T8" fmla="*/ 0 w 53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18"/>
                          <a:gd name="T17" fmla="*/ 53 w 53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18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2" y="17"/>
                            </a:lnTo>
                            <a:lnTo>
                              <a:pt x="0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9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3" y="1777"/>
                        <a:ext cx="55" cy="19"/>
                      </a:xfrm>
                      <a:custGeom>
                        <a:avLst/>
                        <a:gdLst>
                          <a:gd name="T0" fmla="*/ 52 w 55"/>
                          <a:gd name="T1" fmla="*/ 0 h 19"/>
                          <a:gd name="T2" fmla="*/ 54 w 55"/>
                          <a:gd name="T3" fmla="*/ 18 h 19"/>
                          <a:gd name="T4" fmla="*/ 1 w 55"/>
                          <a:gd name="T5" fmla="*/ 18 h 19"/>
                          <a:gd name="T6" fmla="*/ 0 w 55"/>
                          <a:gd name="T7" fmla="*/ 0 h 19"/>
                          <a:gd name="T8" fmla="*/ 52 w 55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2" y="0"/>
                            </a:moveTo>
                            <a:lnTo>
                              <a:pt x="54" y="18"/>
                            </a:lnTo>
                            <a:lnTo>
                              <a:pt x="1" y="18"/>
                            </a:lnTo>
                            <a:lnTo>
                              <a:pt x="0" y="0"/>
                            </a:lnTo>
                            <a:lnTo>
                              <a:pt x="52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0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4" y="1783"/>
                        <a:ext cx="56" cy="19"/>
                      </a:xfrm>
                      <a:custGeom>
                        <a:avLst/>
                        <a:gdLst>
                          <a:gd name="T0" fmla="*/ 0 w 56"/>
                          <a:gd name="T1" fmla="*/ 0 h 19"/>
                          <a:gd name="T2" fmla="*/ 54 w 56"/>
                          <a:gd name="T3" fmla="*/ 0 h 19"/>
                          <a:gd name="T4" fmla="*/ 55 w 56"/>
                          <a:gd name="T5" fmla="*/ 18 h 19"/>
                          <a:gd name="T6" fmla="*/ 1 w 56"/>
                          <a:gd name="T7" fmla="*/ 18 h 19"/>
                          <a:gd name="T8" fmla="*/ 1 w 56"/>
                          <a:gd name="T9" fmla="*/ 0 h 19"/>
                          <a:gd name="T10" fmla="*/ 0 w 5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6"/>
                          <a:gd name="T19" fmla="*/ 0 h 19"/>
                          <a:gd name="T20" fmla="*/ 56 w 5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6" h="19">
                            <a:moveTo>
                              <a:pt x="0" y="0"/>
                            </a:moveTo>
                            <a:lnTo>
                              <a:pt x="54" y="0"/>
                            </a:lnTo>
                            <a:lnTo>
                              <a:pt x="55" y="18"/>
                            </a:lnTo>
                            <a:lnTo>
                              <a:pt x="1" y="18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1" name="Rectangl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43" y="1669"/>
                        <a:ext cx="434" cy="6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2" name="Rectangle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5" y="1676"/>
                        <a:ext cx="411" cy="4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3" name="Rectangle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9" y="1681"/>
                        <a:ext cx="405" cy="3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4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710"/>
                        <a:ext cx="112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5" name="Rectangle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716"/>
                        <a:ext cx="11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6" name="Rectangle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721"/>
                        <a:ext cx="112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7" name="Oval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7" y="1686"/>
                        <a:ext cx="13" cy="10"/>
                      </a:xfrm>
                      <a:prstGeom prst="ellipse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8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1" y="1683"/>
                        <a:ext cx="119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9" name="Rectangl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39" y="1683"/>
                        <a:ext cx="120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0" name="Rectangl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1" y="1705"/>
                        <a:ext cx="11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1" name="Rectangle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39" y="1705"/>
                        <a:ext cx="120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2" name="Rectangl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8" y="1685"/>
                        <a:ext cx="10" cy="12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3" name="Rectangl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8" y="1692"/>
                        <a:ext cx="10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4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8" y="1694"/>
                        <a:ext cx="3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5" name="Rectangl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1694"/>
                        <a:ext cx="3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6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0" y="1681"/>
                        <a:ext cx="21" cy="21"/>
                      </a:xfrm>
                      <a:custGeom>
                        <a:avLst/>
                        <a:gdLst>
                          <a:gd name="T0" fmla="*/ 0 w 21"/>
                          <a:gd name="T1" fmla="*/ 20 h 21"/>
                          <a:gd name="T2" fmla="*/ 20 w 21"/>
                          <a:gd name="T3" fmla="*/ 20 h 21"/>
                          <a:gd name="T4" fmla="*/ 8 w 21"/>
                          <a:gd name="T5" fmla="*/ 20 h 21"/>
                          <a:gd name="T6" fmla="*/ 8 w 21"/>
                          <a:gd name="T7" fmla="*/ 7 h 21"/>
                          <a:gd name="T8" fmla="*/ 20 w 21"/>
                          <a:gd name="T9" fmla="*/ 3 h 21"/>
                          <a:gd name="T10" fmla="*/ 8 w 21"/>
                          <a:gd name="T11" fmla="*/ 0 h 21"/>
                          <a:gd name="T12" fmla="*/ 0 w 21"/>
                          <a:gd name="T13" fmla="*/ 0 h 21"/>
                          <a:gd name="T14" fmla="*/ 0 w 21"/>
                          <a:gd name="T15" fmla="*/ 20 h 2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21"/>
                          <a:gd name="T25" fmla="*/ 0 h 21"/>
                          <a:gd name="T26" fmla="*/ 21 w 21"/>
                          <a:gd name="T27" fmla="*/ 21 h 2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" h="21">
                            <a:moveTo>
                              <a:pt x="0" y="20"/>
                            </a:moveTo>
                            <a:lnTo>
                              <a:pt x="20" y="20"/>
                            </a:lnTo>
                            <a:lnTo>
                              <a:pt x="8" y="20"/>
                            </a:lnTo>
                            <a:lnTo>
                              <a:pt x="8" y="7"/>
                            </a:lnTo>
                            <a:lnTo>
                              <a:pt x="20" y="3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2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7" name="Rectangle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44" y="1715"/>
                        <a:ext cx="7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8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1" y="1713"/>
                        <a:ext cx="83" cy="20"/>
                      </a:xfrm>
                      <a:custGeom>
                        <a:avLst/>
                        <a:gdLst>
                          <a:gd name="T0" fmla="*/ 0 w 83"/>
                          <a:gd name="T1" fmla="*/ 0 h 20"/>
                          <a:gd name="T2" fmla="*/ 9 w 83"/>
                          <a:gd name="T3" fmla="*/ 0 h 20"/>
                          <a:gd name="T4" fmla="*/ 10 w 83"/>
                          <a:gd name="T5" fmla="*/ 9 h 20"/>
                          <a:gd name="T6" fmla="*/ 68 w 83"/>
                          <a:gd name="T7" fmla="*/ 9 h 20"/>
                          <a:gd name="T8" fmla="*/ 71 w 83"/>
                          <a:gd name="T9" fmla="*/ 0 h 20"/>
                          <a:gd name="T10" fmla="*/ 82 w 83"/>
                          <a:gd name="T11" fmla="*/ 0 h 20"/>
                          <a:gd name="T12" fmla="*/ 77 w 83"/>
                          <a:gd name="T13" fmla="*/ 19 h 20"/>
                          <a:gd name="T14" fmla="*/ 6 w 83"/>
                          <a:gd name="T15" fmla="*/ 19 h 20"/>
                          <a:gd name="T16" fmla="*/ 0 w 83"/>
                          <a:gd name="T17" fmla="*/ 9 h 20"/>
                          <a:gd name="T18" fmla="*/ 0 w 83"/>
                          <a:gd name="T19" fmla="*/ 0 h 2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83"/>
                          <a:gd name="T31" fmla="*/ 0 h 20"/>
                          <a:gd name="T32" fmla="*/ 83 w 83"/>
                          <a:gd name="T33" fmla="*/ 20 h 2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83" h="20">
                            <a:moveTo>
                              <a:pt x="0" y="0"/>
                            </a:moveTo>
                            <a:lnTo>
                              <a:pt x="9" y="0"/>
                            </a:lnTo>
                            <a:lnTo>
                              <a:pt x="10" y="9"/>
                            </a:lnTo>
                            <a:lnTo>
                              <a:pt x="68" y="9"/>
                            </a:lnTo>
                            <a:lnTo>
                              <a:pt x="71" y="0"/>
                            </a:lnTo>
                            <a:lnTo>
                              <a:pt x="82" y="0"/>
                            </a:lnTo>
                            <a:lnTo>
                              <a:pt x="77" y="19"/>
                            </a:lnTo>
                            <a:lnTo>
                              <a:pt x="6" y="19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9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5" y="1696"/>
                        <a:ext cx="106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0" name="Rectangl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691"/>
                        <a:ext cx="3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1" name="Rectangl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0" y="1694"/>
                        <a:ext cx="25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2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1" y="1656"/>
                        <a:ext cx="178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3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3" y="1403"/>
                        <a:ext cx="293" cy="22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4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6" y="1425"/>
                        <a:ext cx="227" cy="16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5" name="Rectangl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57" y="1432"/>
                        <a:ext cx="206" cy="1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6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1645"/>
                        <a:ext cx="111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7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9" y="1633"/>
                        <a:ext cx="167" cy="19"/>
                      </a:xfrm>
                      <a:custGeom>
                        <a:avLst/>
                        <a:gdLst>
                          <a:gd name="T0" fmla="*/ 23 w 167"/>
                          <a:gd name="T1" fmla="*/ 18 h 19"/>
                          <a:gd name="T2" fmla="*/ 146 w 167"/>
                          <a:gd name="T3" fmla="*/ 18 h 19"/>
                          <a:gd name="T4" fmla="*/ 166 w 167"/>
                          <a:gd name="T5" fmla="*/ 0 h 19"/>
                          <a:gd name="T6" fmla="*/ 0 w 167"/>
                          <a:gd name="T7" fmla="*/ 0 h 19"/>
                          <a:gd name="T8" fmla="*/ 23 w 167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7"/>
                          <a:gd name="T16" fmla="*/ 0 h 19"/>
                          <a:gd name="T17" fmla="*/ 167 w 16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7" h="19">
                            <a:moveTo>
                              <a:pt x="23" y="18"/>
                            </a:moveTo>
                            <a:lnTo>
                              <a:pt x="146" y="18"/>
                            </a:lnTo>
                            <a:lnTo>
                              <a:pt x="166" y="0"/>
                            </a:lnTo>
                            <a:lnTo>
                              <a:pt x="0" y="0"/>
                            </a:lnTo>
                            <a:lnTo>
                              <a:pt x="23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8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6" y="1613"/>
                        <a:ext cx="27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9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5" y="1613"/>
                        <a:ext cx="1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0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8" y="1615"/>
                        <a:ext cx="11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1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5" y="1611"/>
                        <a:ext cx="34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2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6" y="1613"/>
                        <a:ext cx="3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3" name="Rectangle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50" y="1620"/>
                        <a:ext cx="26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4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40" y="2115"/>
                      <a:ext cx="562" cy="705"/>
                      <a:chOff x="3849" y="1392"/>
                      <a:chExt cx="496" cy="426"/>
                    </a:xfrm>
                  </p:grpSpPr>
                  <p:sp>
                    <p:nvSpPr>
                      <p:cNvPr id="28698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9" y="1392"/>
                        <a:ext cx="496" cy="426"/>
                      </a:xfrm>
                      <a:custGeom>
                        <a:avLst/>
                        <a:gdLst>
                          <a:gd name="T0" fmla="*/ 86 w 496"/>
                          <a:gd name="T1" fmla="*/ 0 h 426"/>
                          <a:gd name="T2" fmla="*/ 86 w 496"/>
                          <a:gd name="T3" fmla="*/ 247 h 426"/>
                          <a:gd name="T4" fmla="*/ 164 w 496"/>
                          <a:gd name="T5" fmla="*/ 247 h 426"/>
                          <a:gd name="T6" fmla="*/ 176 w 496"/>
                          <a:gd name="T7" fmla="*/ 254 h 426"/>
                          <a:gd name="T8" fmla="*/ 178 w 496"/>
                          <a:gd name="T9" fmla="*/ 251 h 426"/>
                          <a:gd name="T10" fmla="*/ 144 w 496"/>
                          <a:gd name="T11" fmla="*/ 251 h 426"/>
                          <a:gd name="T12" fmla="*/ 144 w 496"/>
                          <a:gd name="T13" fmla="*/ 265 h 426"/>
                          <a:gd name="T14" fmla="*/ 16 w 496"/>
                          <a:gd name="T15" fmla="*/ 265 h 426"/>
                          <a:gd name="T16" fmla="*/ 16 w 496"/>
                          <a:gd name="T17" fmla="*/ 350 h 426"/>
                          <a:gd name="T18" fmla="*/ 22 w 496"/>
                          <a:gd name="T19" fmla="*/ 350 h 426"/>
                          <a:gd name="T20" fmla="*/ 0 w 496"/>
                          <a:gd name="T21" fmla="*/ 406 h 426"/>
                          <a:gd name="T22" fmla="*/ 4 w 496"/>
                          <a:gd name="T23" fmla="*/ 425 h 426"/>
                          <a:gd name="T24" fmla="*/ 490 w 496"/>
                          <a:gd name="T25" fmla="*/ 425 h 426"/>
                          <a:gd name="T26" fmla="*/ 495 w 496"/>
                          <a:gd name="T27" fmla="*/ 406 h 426"/>
                          <a:gd name="T28" fmla="*/ 471 w 496"/>
                          <a:gd name="T29" fmla="*/ 352 h 426"/>
                          <a:gd name="T30" fmla="*/ 478 w 496"/>
                          <a:gd name="T31" fmla="*/ 352 h 426"/>
                          <a:gd name="T32" fmla="*/ 478 w 496"/>
                          <a:gd name="T33" fmla="*/ 265 h 426"/>
                          <a:gd name="T34" fmla="*/ 351 w 496"/>
                          <a:gd name="T35" fmla="*/ 265 h 426"/>
                          <a:gd name="T36" fmla="*/ 351 w 496"/>
                          <a:gd name="T37" fmla="*/ 254 h 426"/>
                          <a:gd name="T38" fmla="*/ 318 w 496"/>
                          <a:gd name="T39" fmla="*/ 254 h 426"/>
                          <a:gd name="T40" fmla="*/ 329 w 496"/>
                          <a:gd name="T41" fmla="*/ 247 h 426"/>
                          <a:gd name="T42" fmla="*/ 407 w 496"/>
                          <a:gd name="T43" fmla="*/ 247 h 426"/>
                          <a:gd name="T44" fmla="*/ 407 w 496"/>
                          <a:gd name="T45" fmla="*/ 0 h 426"/>
                          <a:gd name="T46" fmla="*/ 86 w 496"/>
                          <a:gd name="T47" fmla="*/ 0 h 42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6"/>
                          <a:gd name="T73" fmla="*/ 0 h 426"/>
                          <a:gd name="T74" fmla="*/ 496 w 496"/>
                          <a:gd name="T75" fmla="*/ 426 h 426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6" h="426">
                            <a:moveTo>
                              <a:pt x="86" y="0"/>
                            </a:moveTo>
                            <a:lnTo>
                              <a:pt x="86" y="247"/>
                            </a:lnTo>
                            <a:lnTo>
                              <a:pt x="164" y="247"/>
                            </a:lnTo>
                            <a:lnTo>
                              <a:pt x="176" y="254"/>
                            </a:lnTo>
                            <a:lnTo>
                              <a:pt x="178" y="251"/>
                            </a:lnTo>
                            <a:lnTo>
                              <a:pt x="144" y="251"/>
                            </a:lnTo>
                            <a:lnTo>
                              <a:pt x="144" y="265"/>
                            </a:lnTo>
                            <a:lnTo>
                              <a:pt x="16" y="265"/>
                            </a:lnTo>
                            <a:lnTo>
                              <a:pt x="16" y="350"/>
                            </a:lnTo>
                            <a:lnTo>
                              <a:pt x="22" y="350"/>
                            </a:lnTo>
                            <a:lnTo>
                              <a:pt x="0" y="406"/>
                            </a:lnTo>
                            <a:lnTo>
                              <a:pt x="4" y="425"/>
                            </a:lnTo>
                            <a:lnTo>
                              <a:pt x="490" y="425"/>
                            </a:lnTo>
                            <a:lnTo>
                              <a:pt x="495" y="406"/>
                            </a:lnTo>
                            <a:lnTo>
                              <a:pt x="471" y="352"/>
                            </a:lnTo>
                            <a:lnTo>
                              <a:pt x="478" y="352"/>
                            </a:lnTo>
                            <a:lnTo>
                              <a:pt x="478" y="265"/>
                            </a:lnTo>
                            <a:lnTo>
                              <a:pt x="351" y="265"/>
                            </a:lnTo>
                            <a:lnTo>
                              <a:pt x="351" y="254"/>
                            </a:lnTo>
                            <a:lnTo>
                              <a:pt x="318" y="254"/>
                            </a:lnTo>
                            <a:lnTo>
                              <a:pt x="329" y="247"/>
                            </a:lnTo>
                            <a:lnTo>
                              <a:pt x="407" y="247"/>
                            </a:lnTo>
                            <a:lnTo>
                              <a:pt x="407" y="0"/>
                            </a:lnTo>
                            <a:lnTo>
                              <a:pt x="8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6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1800"/>
                        <a:ext cx="480" cy="18"/>
                      </a:xfrm>
                      <a:custGeom>
                        <a:avLst/>
                        <a:gdLst>
                          <a:gd name="T0" fmla="*/ 0 w 480"/>
                          <a:gd name="T1" fmla="*/ 0 h 18"/>
                          <a:gd name="T2" fmla="*/ 479 w 480"/>
                          <a:gd name="T3" fmla="*/ 0 h 18"/>
                          <a:gd name="T4" fmla="*/ 475 w 480"/>
                          <a:gd name="T5" fmla="*/ 17 h 18"/>
                          <a:gd name="T6" fmla="*/ 4 w 480"/>
                          <a:gd name="T7" fmla="*/ 17 h 18"/>
                          <a:gd name="T8" fmla="*/ 0 w 480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18"/>
                          <a:gd name="T17" fmla="*/ 480 w 480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18">
                            <a:moveTo>
                              <a:pt x="0" y="0"/>
                            </a:moveTo>
                            <a:lnTo>
                              <a:pt x="479" y="0"/>
                            </a:lnTo>
                            <a:lnTo>
                              <a:pt x="475" y="17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7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1737"/>
                        <a:ext cx="480" cy="64"/>
                      </a:xfrm>
                      <a:custGeom>
                        <a:avLst/>
                        <a:gdLst>
                          <a:gd name="T0" fmla="*/ 24 w 480"/>
                          <a:gd name="T1" fmla="*/ 0 h 64"/>
                          <a:gd name="T2" fmla="*/ 451 w 480"/>
                          <a:gd name="T3" fmla="*/ 0 h 64"/>
                          <a:gd name="T4" fmla="*/ 479 w 480"/>
                          <a:gd name="T5" fmla="*/ 63 h 64"/>
                          <a:gd name="T6" fmla="*/ 0 w 480"/>
                          <a:gd name="T7" fmla="*/ 63 h 64"/>
                          <a:gd name="T8" fmla="*/ 24 w 480"/>
                          <a:gd name="T9" fmla="*/ 0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64"/>
                          <a:gd name="T17" fmla="*/ 480 w 480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64">
                            <a:moveTo>
                              <a:pt x="24" y="0"/>
                            </a:moveTo>
                            <a:lnTo>
                              <a:pt x="451" y="0"/>
                            </a:lnTo>
                            <a:lnTo>
                              <a:pt x="479" y="63"/>
                            </a:lnTo>
                            <a:lnTo>
                              <a:pt x="0" y="63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8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1" y="1745"/>
                        <a:ext cx="415" cy="53"/>
                      </a:xfrm>
                      <a:custGeom>
                        <a:avLst/>
                        <a:gdLst>
                          <a:gd name="T0" fmla="*/ 13 w 415"/>
                          <a:gd name="T1" fmla="*/ 0 h 53"/>
                          <a:gd name="T2" fmla="*/ 394 w 415"/>
                          <a:gd name="T3" fmla="*/ 0 h 53"/>
                          <a:gd name="T4" fmla="*/ 414 w 415"/>
                          <a:gd name="T5" fmla="*/ 52 h 53"/>
                          <a:gd name="T6" fmla="*/ 0 w 415"/>
                          <a:gd name="T7" fmla="*/ 52 h 53"/>
                          <a:gd name="T8" fmla="*/ 13 w 415"/>
                          <a:gd name="T9" fmla="*/ 0 h 5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5"/>
                          <a:gd name="T16" fmla="*/ 0 h 53"/>
                          <a:gd name="T17" fmla="*/ 415 w 415"/>
                          <a:gd name="T18" fmla="*/ 53 h 5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5" h="53">
                            <a:moveTo>
                              <a:pt x="13" y="0"/>
                            </a:moveTo>
                            <a:lnTo>
                              <a:pt x="394" y="0"/>
                            </a:lnTo>
                            <a:lnTo>
                              <a:pt x="414" y="52"/>
                            </a:lnTo>
                            <a:lnTo>
                              <a:pt x="0" y="52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9" name="Freeform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6" y="1745"/>
                        <a:ext cx="405" cy="48"/>
                      </a:xfrm>
                      <a:custGeom>
                        <a:avLst/>
                        <a:gdLst>
                          <a:gd name="T0" fmla="*/ 13 w 405"/>
                          <a:gd name="T1" fmla="*/ 0 h 48"/>
                          <a:gd name="T2" fmla="*/ 389 w 405"/>
                          <a:gd name="T3" fmla="*/ 0 h 48"/>
                          <a:gd name="T4" fmla="*/ 404 w 405"/>
                          <a:gd name="T5" fmla="*/ 47 h 48"/>
                          <a:gd name="T6" fmla="*/ 0 w 405"/>
                          <a:gd name="T7" fmla="*/ 47 h 48"/>
                          <a:gd name="T8" fmla="*/ 11 w 405"/>
                          <a:gd name="T9" fmla="*/ 0 h 48"/>
                          <a:gd name="T10" fmla="*/ 13 w 405"/>
                          <a:gd name="T11" fmla="*/ 0 h 4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05"/>
                          <a:gd name="T19" fmla="*/ 0 h 48"/>
                          <a:gd name="T20" fmla="*/ 405 w 405"/>
                          <a:gd name="T21" fmla="*/ 48 h 4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05" h="48">
                            <a:moveTo>
                              <a:pt x="13" y="0"/>
                            </a:moveTo>
                            <a:lnTo>
                              <a:pt x="389" y="0"/>
                            </a:lnTo>
                            <a:lnTo>
                              <a:pt x="404" y="47"/>
                            </a:lnTo>
                            <a:lnTo>
                              <a:pt x="0" y="47"/>
                            </a:lnTo>
                            <a:lnTo>
                              <a:pt x="11" y="0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0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4" y="1745"/>
                        <a:ext cx="22" cy="19"/>
                      </a:xfrm>
                      <a:custGeom>
                        <a:avLst/>
                        <a:gdLst>
                          <a:gd name="T0" fmla="*/ 21 w 22"/>
                          <a:gd name="T1" fmla="*/ 18 h 19"/>
                          <a:gd name="T2" fmla="*/ 21 w 22"/>
                          <a:gd name="T3" fmla="*/ 0 h 19"/>
                          <a:gd name="T4" fmla="*/ 0 w 22"/>
                          <a:gd name="T5" fmla="*/ 0 h 19"/>
                          <a:gd name="T6" fmla="*/ 0 w 22"/>
                          <a:gd name="T7" fmla="*/ 18 h 19"/>
                          <a:gd name="T8" fmla="*/ 21 w 22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21" y="18"/>
                            </a:moveTo>
                            <a:lnTo>
                              <a:pt x="2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2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1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2" y="1745"/>
                        <a:ext cx="22" cy="19"/>
                      </a:xfrm>
                      <a:custGeom>
                        <a:avLst/>
                        <a:gdLst>
                          <a:gd name="T0" fmla="*/ 20 w 22"/>
                          <a:gd name="T1" fmla="*/ 18 h 19"/>
                          <a:gd name="T2" fmla="*/ 21 w 22"/>
                          <a:gd name="T3" fmla="*/ 0 h 19"/>
                          <a:gd name="T4" fmla="*/ 1 w 22"/>
                          <a:gd name="T5" fmla="*/ 0 h 19"/>
                          <a:gd name="T6" fmla="*/ 0 w 22"/>
                          <a:gd name="T7" fmla="*/ 18 h 19"/>
                          <a:gd name="T8" fmla="*/ 20 w 22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20" y="18"/>
                            </a:moveTo>
                            <a:lnTo>
                              <a:pt x="21" y="0"/>
                            </a:lnTo>
                            <a:lnTo>
                              <a:pt x="1" y="0"/>
                            </a:lnTo>
                            <a:lnTo>
                              <a:pt x="0" y="18"/>
                            </a:lnTo>
                            <a:lnTo>
                              <a:pt x="20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2" name="Freeform 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0" y="1745"/>
                        <a:ext cx="57" cy="19"/>
                      </a:xfrm>
                      <a:custGeom>
                        <a:avLst/>
                        <a:gdLst>
                          <a:gd name="T0" fmla="*/ 56 w 57"/>
                          <a:gd name="T1" fmla="*/ 18 h 19"/>
                          <a:gd name="T2" fmla="*/ 56 w 57"/>
                          <a:gd name="T3" fmla="*/ 0 h 19"/>
                          <a:gd name="T4" fmla="*/ 0 w 57"/>
                          <a:gd name="T5" fmla="*/ 0 h 19"/>
                          <a:gd name="T6" fmla="*/ 0 w 57"/>
                          <a:gd name="T7" fmla="*/ 18 h 19"/>
                          <a:gd name="T8" fmla="*/ 56 w 57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7"/>
                          <a:gd name="T16" fmla="*/ 0 h 19"/>
                          <a:gd name="T17" fmla="*/ 57 w 5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7" h="19">
                            <a:moveTo>
                              <a:pt x="56" y="18"/>
                            </a:moveTo>
                            <a:lnTo>
                              <a:pt x="56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6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3" name="Freeform 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8" y="1745"/>
                        <a:ext cx="56" cy="19"/>
                      </a:xfrm>
                      <a:custGeom>
                        <a:avLst/>
                        <a:gdLst>
                          <a:gd name="T0" fmla="*/ 55 w 56"/>
                          <a:gd name="T1" fmla="*/ 18 h 19"/>
                          <a:gd name="T2" fmla="*/ 55 w 56"/>
                          <a:gd name="T3" fmla="*/ 0 h 19"/>
                          <a:gd name="T4" fmla="*/ 0 w 56"/>
                          <a:gd name="T5" fmla="*/ 0 h 19"/>
                          <a:gd name="T6" fmla="*/ 0 w 56"/>
                          <a:gd name="T7" fmla="*/ 18 h 19"/>
                          <a:gd name="T8" fmla="*/ 55 w 56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"/>
                          <a:gd name="T17" fmla="*/ 56 w 56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">
                            <a:moveTo>
                              <a:pt x="55" y="18"/>
                            </a:moveTo>
                            <a:lnTo>
                              <a:pt x="55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5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4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7" y="1745"/>
                        <a:ext cx="53" cy="19"/>
                      </a:xfrm>
                      <a:custGeom>
                        <a:avLst/>
                        <a:gdLst>
                          <a:gd name="T0" fmla="*/ 52 w 53"/>
                          <a:gd name="T1" fmla="*/ 18 h 19"/>
                          <a:gd name="T2" fmla="*/ 52 w 53"/>
                          <a:gd name="T3" fmla="*/ 0 h 19"/>
                          <a:gd name="T4" fmla="*/ 0 w 53"/>
                          <a:gd name="T5" fmla="*/ 0 h 19"/>
                          <a:gd name="T6" fmla="*/ 0 w 53"/>
                          <a:gd name="T7" fmla="*/ 18 h 19"/>
                          <a:gd name="T8" fmla="*/ 52 w 53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19"/>
                          <a:gd name="T17" fmla="*/ 53 w 53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19">
                            <a:moveTo>
                              <a:pt x="52" y="18"/>
                            </a:moveTo>
                            <a:lnTo>
                              <a:pt x="52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2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5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5" y="1745"/>
                        <a:ext cx="55" cy="19"/>
                      </a:xfrm>
                      <a:custGeom>
                        <a:avLst/>
                        <a:gdLst>
                          <a:gd name="T0" fmla="*/ 54 w 55"/>
                          <a:gd name="T1" fmla="*/ 18 h 19"/>
                          <a:gd name="T2" fmla="*/ 54 w 55"/>
                          <a:gd name="T3" fmla="*/ 0 h 19"/>
                          <a:gd name="T4" fmla="*/ 0 w 55"/>
                          <a:gd name="T5" fmla="*/ 0 h 19"/>
                          <a:gd name="T6" fmla="*/ 0 w 55"/>
                          <a:gd name="T7" fmla="*/ 18 h 19"/>
                          <a:gd name="T8" fmla="*/ 54 w 5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4" y="18"/>
                            </a:move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4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6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5" y="1754"/>
                        <a:ext cx="257" cy="32"/>
                      </a:xfrm>
                      <a:custGeom>
                        <a:avLst/>
                        <a:gdLst>
                          <a:gd name="T0" fmla="*/ 6 w 257"/>
                          <a:gd name="T1" fmla="*/ 0 h 32"/>
                          <a:gd name="T2" fmla="*/ 256 w 257"/>
                          <a:gd name="T3" fmla="*/ 0 h 32"/>
                          <a:gd name="T4" fmla="*/ 256 w 257"/>
                          <a:gd name="T5" fmla="*/ 31 h 32"/>
                          <a:gd name="T6" fmla="*/ 0 w 257"/>
                          <a:gd name="T7" fmla="*/ 31 h 32"/>
                          <a:gd name="T8" fmla="*/ 6 w 257"/>
                          <a:gd name="T9" fmla="*/ 1 h 32"/>
                          <a:gd name="T10" fmla="*/ 6 w 257"/>
                          <a:gd name="T11" fmla="*/ 0 h 3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57"/>
                          <a:gd name="T19" fmla="*/ 0 h 32"/>
                          <a:gd name="T20" fmla="*/ 257 w 257"/>
                          <a:gd name="T21" fmla="*/ 32 h 3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57" h="32">
                            <a:moveTo>
                              <a:pt x="6" y="0"/>
                            </a:moveTo>
                            <a:lnTo>
                              <a:pt x="256" y="0"/>
                            </a:lnTo>
                            <a:lnTo>
                              <a:pt x="256" y="31"/>
                            </a:lnTo>
                            <a:lnTo>
                              <a:pt x="0" y="31"/>
                            </a:lnTo>
                            <a:lnTo>
                              <a:pt x="6" y="1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7" name="Freeform 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8" y="1764"/>
                        <a:ext cx="252" cy="19"/>
                      </a:xfrm>
                      <a:custGeom>
                        <a:avLst/>
                        <a:gdLst>
                          <a:gd name="T0" fmla="*/ 1 w 252"/>
                          <a:gd name="T1" fmla="*/ 0 h 19"/>
                          <a:gd name="T2" fmla="*/ 251 w 252"/>
                          <a:gd name="T3" fmla="*/ 0 h 19"/>
                          <a:gd name="T4" fmla="*/ 251 w 252"/>
                          <a:gd name="T5" fmla="*/ 18 h 19"/>
                          <a:gd name="T6" fmla="*/ 0 w 252"/>
                          <a:gd name="T7" fmla="*/ 18 h 19"/>
                          <a:gd name="T8" fmla="*/ 1 w 25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2"/>
                          <a:gd name="T16" fmla="*/ 0 h 19"/>
                          <a:gd name="T17" fmla="*/ 252 w 25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2" h="19">
                            <a:moveTo>
                              <a:pt x="1" y="0"/>
                            </a:moveTo>
                            <a:lnTo>
                              <a:pt x="251" y="0"/>
                            </a:lnTo>
                            <a:lnTo>
                              <a:pt x="251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8" name="Freeform 1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9" y="1754"/>
                        <a:ext cx="250" cy="20"/>
                      </a:xfrm>
                      <a:custGeom>
                        <a:avLst/>
                        <a:gdLst>
                          <a:gd name="T0" fmla="*/ 0 w 250"/>
                          <a:gd name="T1" fmla="*/ 0 h 20"/>
                          <a:gd name="T2" fmla="*/ 249 w 250"/>
                          <a:gd name="T3" fmla="*/ 0 h 20"/>
                          <a:gd name="T4" fmla="*/ 249 w 250"/>
                          <a:gd name="T5" fmla="*/ 19 h 20"/>
                          <a:gd name="T6" fmla="*/ 0 w 250"/>
                          <a:gd name="T7" fmla="*/ 19 h 20"/>
                          <a:gd name="T8" fmla="*/ 0 w 250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0"/>
                          <a:gd name="T16" fmla="*/ 0 h 20"/>
                          <a:gd name="T17" fmla="*/ 250 w 250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0" h="20">
                            <a:moveTo>
                              <a:pt x="0" y="0"/>
                            </a:moveTo>
                            <a:lnTo>
                              <a:pt x="249" y="0"/>
                            </a:lnTo>
                            <a:lnTo>
                              <a:pt x="249" y="19"/>
                            </a:lnTo>
                            <a:lnTo>
                              <a:pt x="0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9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5" y="1770"/>
                        <a:ext cx="22" cy="18"/>
                      </a:xfrm>
                      <a:custGeom>
                        <a:avLst/>
                        <a:gdLst>
                          <a:gd name="T0" fmla="*/ 1 w 22"/>
                          <a:gd name="T1" fmla="*/ 0 h 18"/>
                          <a:gd name="T2" fmla="*/ 21 w 22"/>
                          <a:gd name="T3" fmla="*/ 0 h 18"/>
                          <a:gd name="T4" fmla="*/ 19 w 22"/>
                          <a:gd name="T5" fmla="*/ 17 h 18"/>
                          <a:gd name="T6" fmla="*/ 0 w 22"/>
                          <a:gd name="T7" fmla="*/ 17 h 18"/>
                          <a:gd name="T8" fmla="*/ 1 w 22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8"/>
                          <a:gd name="T17" fmla="*/ 22 w 22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8">
                            <a:moveTo>
                              <a:pt x="1" y="0"/>
                            </a:moveTo>
                            <a:lnTo>
                              <a:pt x="21" y="0"/>
                            </a:lnTo>
                            <a:lnTo>
                              <a:pt x="19" y="17"/>
                            </a:lnTo>
                            <a:lnTo>
                              <a:pt x="0" y="17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0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2" y="1777"/>
                        <a:ext cx="25" cy="19"/>
                      </a:xfrm>
                      <a:custGeom>
                        <a:avLst/>
                        <a:gdLst>
                          <a:gd name="T0" fmla="*/ 24 w 25"/>
                          <a:gd name="T1" fmla="*/ 0 h 19"/>
                          <a:gd name="T2" fmla="*/ 24 w 25"/>
                          <a:gd name="T3" fmla="*/ 18 h 19"/>
                          <a:gd name="T4" fmla="*/ 0 w 25"/>
                          <a:gd name="T5" fmla="*/ 18 h 19"/>
                          <a:gd name="T6" fmla="*/ 1 w 25"/>
                          <a:gd name="T7" fmla="*/ 0 h 19"/>
                          <a:gd name="T8" fmla="*/ 24 w 25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"/>
                          <a:gd name="T16" fmla="*/ 0 h 19"/>
                          <a:gd name="T17" fmla="*/ 25 w 2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" h="19">
                            <a:moveTo>
                              <a:pt x="24" y="0"/>
                            </a:moveTo>
                            <a:lnTo>
                              <a:pt x="24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1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7" y="1770"/>
                        <a:ext cx="210" cy="18"/>
                      </a:xfrm>
                      <a:custGeom>
                        <a:avLst/>
                        <a:gdLst>
                          <a:gd name="T0" fmla="*/ 0 w 210"/>
                          <a:gd name="T1" fmla="*/ 0 h 18"/>
                          <a:gd name="T2" fmla="*/ 0 w 210"/>
                          <a:gd name="T3" fmla="*/ 17 h 18"/>
                          <a:gd name="T4" fmla="*/ 208 w 210"/>
                          <a:gd name="T5" fmla="*/ 17 h 18"/>
                          <a:gd name="T6" fmla="*/ 209 w 210"/>
                          <a:gd name="T7" fmla="*/ 0 h 18"/>
                          <a:gd name="T8" fmla="*/ 1 w 210"/>
                          <a:gd name="T9" fmla="*/ 0 h 18"/>
                          <a:gd name="T10" fmla="*/ 0 w 210"/>
                          <a:gd name="T11" fmla="*/ 0 h 1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0"/>
                          <a:gd name="T19" fmla="*/ 0 h 18"/>
                          <a:gd name="T20" fmla="*/ 210 w 210"/>
                          <a:gd name="T21" fmla="*/ 18 h 1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0" h="18">
                            <a:moveTo>
                              <a:pt x="0" y="0"/>
                            </a:moveTo>
                            <a:lnTo>
                              <a:pt x="0" y="17"/>
                            </a:lnTo>
                            <a:lnTo>
                              <a:pt x="208" y="17"/>
                            </a:lnTo>
                            <a:lnTo>
                              <a:pt x="209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2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9" y="1777"/>
                        <a:ext cx="206" cy="19"/>
                      </a:xfrm>
                      <a:custGeom>
                        <a:avLst/>
                        <a:gdLst>
                          <a:gd name="T0" fmla="*/ 0 w 206"/>
                          <a:gd name="T1" fmla="*/ 0 h 19"/>
                          <a:gd name="T2" fmla="*/ 0 w 206"/>
                          <a:gd name="T3" fmla="*/ 18 h 19"/>
                          <a:gd name="T4" fmla="*/ 205 w 206"/>
                          <a:gd name="T5" fmla="*/ 18 h 19"/>
                          <a:gd name="T6" fmla="*/ 205 w 206"/>
                          <a:gd name="T7" fmla="*/ 0 h 19"/>
                          <a:gd name="T8" fmla="*/ 4 w 206"/>
                          <a:gd name="T9" fmla="*/ 0 h 19"/>
                          <a:gd name="T10" fmla="*/ 0 w 20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6"/>
                          <a:gd name="T19" fmla="*/ 0 h 19"/>
                          <a:gd name="T20" fmla="*/ 206 w 20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6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205" y="18"/>
                            </a:lnTo>
                            <a:lnTo>
                              <a:pt x="205" y="0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3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2" y="1785"/>
                        <a:ext cx="22" cy="19"/>
                      </a:xfrm>
                      <a:custGeom>
                        <a:avLst/>
                        <a:gdLst>
                          <a:gd name="T0" fmla="*/ 0 w 22"/>
                          <a:gd name="T1" fmla="*/ 0 h 19"/>
                          <a:gd name="T2" fmla="*/ 21 w 22"/>
                          <a:gd name="T3" fmla="*/ 0 h 19"/>
                          <a:gd name="T4" fmla="*/ 21 w 22"/>
                          <a:gd name="T5" fmla="*/ 18 h 19"/>
                          <a:gd name="T6" fmla="*/ 0 w 22"/>
                          <a:gd name="T7" fmla="*/ 18 h 19"/>
                          <a:gd name="T8" fmla="*/ 0 w 2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4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1" y="1783"/>
                        <a:ext cx="22" cy="19"/>
                      </a:xfrm>
                      <a:custGeom>
                        <a:avLst/>
                        <a:gdLst>
                          <a:gd name="T0" fmla="*/ 0 w 22"/>
                          <a:gd name="T1" fmla="*/ 0 h 19"/>
                          <a:gd name="T2" fmla="*/ 21 w 22"/>
                          <a:gd name="T3" fmla="*/ 0 h 19"/>
                          <a:gd name="T4" fmla="*/ 21 w 22"/>
                          <a:gd name="T5" fmla="*/ 18 h 19"/>
                          <a:gd name="T6" fmla="*/ 0 w 22"/>
                          <a:gd name="T7" fmla="*/ 18 h 19"/>
                          <a:gd name="T8" fmla="*/ 0 w 2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5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6" y="1785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4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4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6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4" y="1783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6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6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7" name="Freeform 1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45"/>
                        <a:ext cx="44" cy="19"/>
                      </a:xfrm>
                      <a:custGeom>
                        <a:avLst/>
                        <a:gdLst>
                          <a:gd name="T0" fmla="*/ 43 w 44"/>
                          <a:gd name="T1" fmla="*/ 13 h 19"/>
                          <a:gd name="T2" fmla="*/ 43 w 44"/>
                          <a:gd name="T3" fmla="*/ 0 h 19"/>
                          <a:gd name="T4" fmla="*/ 0 w 44"/>
                          <a:gd name="T5" fmla="*/ 0 h 19"/>
                          <a:gd name="T6" fmla="*/ 0 w 44"/>
                          <a:gd name="T7" fmla="*/ 18 h 19"/>
                          <a:gd name="T8" fmla="*/ 43 w 44"/>
                          <a:gd name="T9" fmla="*/ 18 h 19"/>
                          <a:gd name="T10" fmla="*/ 43 w 44"/>
                          <a:gd name="T11" fmla="*/ 13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4"/>
                          <a:gd name="T19" fmla="*/ 0 h 19"/>
                          <a:gd name="T20" fmla="*/ 44 w 44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4" h="19">
                            <a:moveTo>
                              <a:pt x="43" y="13"/>
                            </a:moveTo>
                            <a:lnTo>
                              <a:pt x="43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3" y="18"/>
                            </a:lnTo>
                            <a:lnTo>
                              <a:pt x="43" y="13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8" name="Freeform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45"/>
                        <a:ext cx="44" cy="19"/>
                      </a:xfrm>
                      <a:custGeom>
                        <a:avLst/>
                        <a:gdLst>
                          <a:gd name="T0" fmla="*/ 43 w 44"/>
                          <a:gd name="T1" fmla="*/ 18 h 19"/>
                          <a:gd name="T2" fmla="*/ 41 w 44"/>
                          <a:gd name="T3" fmla="*/ 0 h 19"/>
                          <a:gd name="T4" fmla="*/ 0 w 44"/>
                          <a:gd name="T5" fmla="*/ 0 h 19"/>
                          <a:gd name="T6" fmla="*/ 0 w 44"/>
                          <a:gd name="T7" fmla="*/ 18 h 19"/>
                          <a:gd name="T8" fmla="*/ 43 w 44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4"/>
                          <a:gd name="T16" fmla="*/ 0 h 19"/>
                          <a:gd name="T17" fmla="*/ 44 w 4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4" h="19">
                            <a:moveTo>
                              <a:pt x="43" y="18"/>
                            </a:moveTo>
                            <a:lnTo>
                              <a:pt x="4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3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9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54"/>
                        <a:ext cx="49" cy="20"/>
                      </a:xfrm>
                      <a:custGeom>
                        <a:avLst/>
                        <a:gdLst>
                          <a:gd name="T0" fmla="*/ 0 w 49"/>
                          <a:gd name="T1" fmla="*/ 0 h 20"/>
                          <a:gd name="T2" fmla="*/ 44 w 49"/>
                          <a:gd name="T3" fmla="*/ 0 h 20"/>
                          <a:gd name="T4" fmla="*/ 48 w 49"/>
                          <a:gd name="T5" fmla="*/ 19 h 20"/>
                          <a:gd name="T6" fmla="*/ 0 w 49"/>
                          <a:gd name="T7" fmla="*/ 19 h 20"/>
                          <a:gd name="T8" fmla="*/ 0 w 49"/>
                          <a:gd name="T9" fmla="*/ 4 h 20"/>
                          <a:gd name="T10" fmla="*/ 0 w 49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9"/>
                          <a:gd name="T19" fmla="*/ 0 h 20"/>
                          <a:gd name="T20" fmla="*/ 49 w 49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9" h="20">
                            <a:moveTo>
                              <a:pt x="0" y="0"/>
                            </a:moveTo>
                            <a:lnTo>
                              <a:pt x="44" y="0"/>
                            </a:lnTo>
                            <a:lnTo>
                              <a:pt x="48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0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54"/>
                        <a:ext cx="44" cy="20"/>
                      </a:xfrm>
                      <a:custGeom>
                        <a:avLst/>
                        <a:gdLst>
                          <a:gd name="T0" fmla="*/ 0 w 44"/>
                          <a:gd name="T1" fmla="*/ 0 h 20"/>
                          <a:gd name="T2" fmla="*/ 43 w 44"/>
                          <a:gd name="T3" fmla="*/ 0 h 20"/>
                          <a:gd name="T4" fmla="*/ 43 w 44"/>
                          <a:gd name="T5" fmla="*/ 19 h 20"/>
                          <a:gd name="T6" fmla="*/ 0 w 44"/>
                          <a:gd name="T7" fmla="*/ 19 h 20"/>
                          <a:gd name="T8" fmla="*/ 0 w 44"/>
                          <a:gd name="T9" fmla="*/ 4 h 20"/>
                          <a:gd name="T10" fmla="*/ 0 w 44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4"/>
                          <a:gd name="T19" fmla="*/ 0 h 20"/>
                          <a:gd name="T20" fmla="*/ 44 w 44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4" h="20">
                            <a:moveTo>
                              <a:pt x="0" y="0"/>
                            </a:moveTo>
                            <a:lnTo>
                              <a:pt x="43" y="0"/>
                            </a:lnTo>
                            <a:lnTo>
                              <a:pt x="43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1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64"/>
                        <a:ext cx="48" cy="19"/>
                      </a:xfrm>
                      <a:custGeom>
                        <a:avLst/>
                        <a:gdLst>
                          <a:gd name="T0" fmla="*/ 0 w 48"/>
                          <a:gd name="T1" fmla="*/ 0 h 19"/>
                          <a:gd name="T2" fmla="*/ 45 w 48"/>
                          <a:gd name="T3" fmla="*/ 0 h 19"/>
                          <a:gd name="T4" fmla="*/ 47 w 48"/>
                          <a:gd name="T5" fmla="*/ 18 h 19"/>
                          <a:gd name="T6" fmla="*/ 0 w 48"/>
                          <a:gd name="T7" fmla="*/ 18 h 19"/>
                          <a:gd name="T8" fmla="*/ 0 w 48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"/>
                          <a:gd name="T16" fmla="*/ 0 h 19"/>
                          <a:gd name="T17" fmla="*/ 48 w 48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" h="19">
                            <a:moveTo>
                              <a:pt x="0" y="0"/>
                            </a:moveTo>
                            <a:lnTo>
                              <a:pt x="45" y="0"/>
                            </a:lnTo>
                            <a:lnTo>
                              <a:pt x="47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2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96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2 h 19"/>
                          <a:gd name="T10" fmla="*/ 0 w 20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"/>
                          <a:gd name="T19" fmla="*/ 0 h 19"/>
                          <a:gd name="T20" fmla="*/ 20 w 20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3" name="Freeform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93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19"/>
                          <a:gd name="T17" fmla="*/ 20 w 2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4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8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0 h 19"/>
                          <a:gd name="T2" fmla="*/ 50 w 51"/>
                          <a:gd name="T3" fmla="*/ 0 h 19"/>
                          <a:gd name="T4" fmla="*/ 50 w 51"/>
                          <a:gd name="T5" fmla="*/ 18 h 19"/>
                          <a:gd name="T6" fmla="*/ 0 w 51"/>
                          <a:gd name="T7" fmla="*/ 18 h 19"/>
                          <a:gd name="T8" fmla="*/ 0 w 5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5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83"/>
                        <a:ext cx="49" cy="19"/>
                      </a:xfrm>
                      <a:custGeom>
                        <a:avLst/>
                        <a:gdLst>
                          <a:gd name="T0" fmla="*/ 0 w 49"/>
                          <a:gd name="T1" fmla="*/ 0 h 19"/>
                          <a:gd name="T2" fmla="*/ 48 w 49"/>
                          <a:gd name="T3" fmla="*/ 0 h 19"/>
                          <a:gd name="T4" fmla="*/ 48 w 49"/>
                          <a:gd name="T5" fmla="*/ 18 h 19"/>
                          <a:gd name="T6" fmla="*/ 0 w 49"/>
                          <a:gd name="T7" fmla="*/ 18 h 19"/>
                          <a:gd name="T8" fmla="*/ 0 w 49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9"/>
                          <a:gd name="T16" fmla="*/ 0 h 19"/>
                          <a:gd name="T17" fmla="*/ 49 w 49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9" h="19">
                            <a:moveTo>
                              <a:pt x="0" y="0"/>
                            </a:moveTo>
                            <a:lnTo>
                              <a:pt x="48" y="0"/>
                            </a:lnTo>
                            <a:lnTo>
                              <a:pt x="48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6" name="Freeform 1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4" y="174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18 h 19"/>
                          <a:gd name="T2" fmla="*/ 0 w 51"/>
                          <a:gd name="T3" fmla="*/ 0 h 19"/>
                          <a:gd name="T4" fmla="*/ 45 w 51"/>
                          <a:gd name="T5" fmla="*/ 0 h 19"/>
                          <a:gd name="T6" fmla="*/ 50 w 51"/>
                          <a:gd name="T7" fmla="*/ 18 h 19"/>
                          <a:gd name="T8" fmla="*/ 0 w 5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18"/>
                            </a:moveTo>
                            <a:lnTo>
                              <a:pt x="0" y="0"/>
                            </a:lnTo>
                            <a:lnTo>
                              <a:pt x="45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7" name="Freeform 1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9" y="1745"/>
                        <a:ext cx="51" cy="19"/>
                      </a:xfrm>
                      <a:custGeom>
                        <a:avLst/>
                        <a:gdLst>
                          <a:gd name="T0" fmla="*/ 1 w 51"/>
                          <a:gd name="T1" fmla="*/ 18 h 19"/>
                          <a:gd name="T2" fmla="*/ 0 w 51"/>
                          <a:gd name="T3" fmla="*/ 0 h 19"/>
                          <a:gd name="T4" fmla="*/ 46 w 51"/>
                          <a:gd name="T5" fmla="*/ 0 h 19"/>
                          <a:gd name="T6" fmla="*/ 50 w 51"/>
                          <a:gd name="T7" fmla="*/ 18 h 19"/>
                          <a:gd name="T8" fmla="*/ 1 w 5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1" y="18"/>
                            </a:moveTo>
                            <a:lnTo>
                              <a:pt x="0" y="0"/>
                            </a:lnTo>
                            <a:lnTo>
                              <a:pt x="46" y="0"/>
                            </a:lnTo>
                            <a:lnTo>
                              <a:pt x="50" y="18"/>
                            </a:lnTo>
                            <a:lnTo>
                              <a:pt x="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8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4" y="1754"/>
                        <a:ext cx="64" cy="37"/>
                      </a:xfrm>
                      <a:custGeom>
                        <a:avLst/>
                        <a:gdLst>
                          <a:gd name="T0" fmla="*/ 0 w 64"/>
                          <a:gd name="T1" fmla="*/ 0 h 37"/>
                          <a:gd name="T2" fmla="*/ 48 w 64"/>
                          <a:gd name="T3" fmla="*/ 0 h 37"/>
                          <a:gd name="T4" fmla="*/ 63 w 64"/>
                          <a:gd name="T5" fmla="*/ 36 h 37"/>
                          <a:gd name="T6" fmla="*/ 9 w 64"/>
                          <a:gd name="T7" fmla="*/ 36 h 37"/>
                          <a:gd name="T8" fmla="*/ 1 w 64"/>
                          <a:gd name="T9" fmla="*/ 1 h 37"/>
                          <a:gd name="T10" fmla="*/ 0 w 64"/>
                          <a:gd name="T11" fmla="*/ 0 h 37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64"/>
                          <a:gd name="T19" fmla="*/ 0 h 37"/>
                          <a:gd name="T20" fmla="*/ 64 w 64"/>
                          <a:gd name="T21" fmla="*/ 37 h 37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64" h="37">
                            <a:moveTo>
                              <a:pt x="0" y="0"/>
                            </a:moveTo>
                            <a:lnTo>
                              <a:pt x="48" y="0"/>
                            </a:lnTo>
                            <a:lnTo>
                              <a:pt x="63" y="36"/>
                            </a:lnTo>
                            <a:lnTo>
                              <a:pt x="9" y="36"/>
                            </a:lnTo>
                            <a:lnTo>
                              <a:pt x="1" y="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9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3" y="1754"/>
                        <a:ext cx="53" cy="20"/>
                      </a:xfrm>
                      <a:custGeom>
                        <a:avLst/>
                        <a:gdLst>
                          <a:gd name="T0" fmla="*/ 0 w 53"/>
                          <a:gd name="T1" fmla="*/ 0 h 20"/>
                          <a:gd name="T2" fmla="*/ 47 w 53"/>
                          <a:gd name="T3" fmla="*/ 0 h 20"/>
                          <a:gd name="T4" fmla="*/ 52 w 53"/>
                          <a:gd name="T5" fmla="*/ 19 h 20"/>
                          <a:gd name="T6" fmla="*/ 1 w 53"/>
                          <a:gd name="T7" fmla="*/ 19 h 20"/>
                          <a:gd name="T8" fmla="*/ 0 w 53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20"/>
                          <a:gd name="T17" fmla="*/ 53 w 53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20">
                            <a:moveTo>
                              <a:pt x="0" y="0"/>
                            </a:moveTo>
                            <a:lnTo>
                              <a:pt x="47" y="0"/>
                            </a:lnTo>
                            <a:lnTo>
                              <a:pt x="52" y="19"/>
                            </a:lnTo>
                            <a:lnTo>
                              <a:pt x="1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0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4" y="1764"/>
                        <a:ext cx="54" cy="19"/>
                      </a:xfrm>
                      <a:custGeom>
                        <a:avLst/>
                        <a:gdLst>
                          <a:gd name="T0" fmla="*/ 0 w 54"/>
                          <a:gd name="T1" fmla="*/ 0 h 19"/>
                          <a:gd name="T2" fmla="*/ 51 w 54"/>
                          <a:gd name="T3" fmla="*/ 0 h 19"/>
                          <a:gd name="T4" fmla="*/ 53 w 54"/>
                          <a:gd name="T5" fmla="*/ 18 h 19"/>
                          <a:gd name="T6" fmla="*/ 0 w 54"/>
                          <a:gd name="T7" fmla="*/ 18 h 19"/>
                          <a:gd name="T8" fmla="*/ 0 w 54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4"/>
                          <a:gd name="T16" fmla="*/ 0 h 19"/>
                          <a:gd name="T17" fmla="*/ 54 w 5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4" h="19">
                            <a:moveTo>
                              <a:pt x="0" y="0"/>
                            </a:moveTo>
                            <a:lnTo>
                              <a:pt x="51" y="0"/>
                            </a:lnTo>
                            <a:lnTo>
                              <a:pt x="53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1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6" y="1770"/>
                        <a:ext cx="53" cy="18"/>
                      </a:xfrm>
                      <a:custGeom>
                        <a:avLst/>
                        <a:gdLst>
                          <a:gd name="T0" fmla="*/ 0 w 53"/>
                          <a:gd name="T1" fmla="*/ 0 h 18"/>
                          <a:gd name="T2" fmla="*/ 50 w 53"/>
                          <a:gd name="T3" fmla="*/ 0 h 18"/>
                          <a:gd name="T4" fmla="*/ 52 w 53"/>
                          <a:gd name="T5" fmla="*/ 17 h 18"/>
                          <a:gd name="T6" fmla="*/ 0 w 53"/>
                          <a:gd name="T7" fmla="*/ 17 h 18"/>
                          <a:gd name="T8" fmla="*/ 0 w 53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18"/>
                          <a:gd name="T17" fmla="*/ 53 w 53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18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2" y="17"/>
                            </a:lnTo>
                            <a:lnTo>
                              <a:pt x="0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2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7" y="1777"/>
                        <a:ext cx="55" cy="19"/>
                      </a:xfrm>
                      <a:custGeom>
                        <a:avLst/>
                        <a:gdLst>
                          <a:gd name="T0" fmla="*/ 52 w 55"/>
                          <a:gd name="T1" fmla="*/ 0 h 19"/>
                          <a:gd name="T2" fmla="*/ 54 w 55"/>
                          <a:gd name="T3" fmla="*/ 18 h 19"/>
                          <a:gd name="T4" fmla="*/ 1 w 55"/>
                          <a:gd name="T5" fmla="*/ 18 h 19"/>
                          <a:gd name="T6" fmla="*/ 0 w 55"/>
                          <a:gd name="T7" fmla="*/ 0 h 19"/>
                          <a:gd name="T8" fmla="*/ 52 w 55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2" y="0"/>
                            </a:moveTo>
                            <a:lnTo>
                              <a:pt x="54" y="18"/>
                            </a:lnTo>
                            <a:lnTo>
                              <a:pt x="1" y="18"/>
                            </a:lnTo>
                            <a:lnTo>
                              <a:pt x="0" y="0"/>
                            </a:lnTo>
                            <a:lnTo>
                              <a:pt x="52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3" name="Freeform 1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8" y="1783"/>
                        <a:ext cx="56" cy="19"/>
                      </a:xfrm>
                      <a:custGeom>
                        <a:avLst/>
                        <a:gdLst>
                          <a:gd name="T0" fmla="*/ 0 w 56"/>
                          <a:gd name="T1" fmla="*/ 0 h 19"/>
                          <a:gd name="T2" fmla="*/ 54 w 56"/>
                          <a:gd name="T3" fmla="*/ 0 h 19"/>
                          <a:gd name="T4" fmla="*/ 55 w 56"/>
                          <a:gd name="T5" fmla="*/ 18 h 19"/>
                          <a:gd name="T6" fmla="*/ 1 w 56"/>
                          <a:gd name="T7" fmla="*/ 18 h 19"/>
                          <a:gd name="T8" fmla="*/ 1 w 56"/>
                          <a:gd name="T9" fmla="*/ 0 h 19"/>
                          <a:gd name="T10" fmla="*/ 0 w 5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6"/>
                          <a:gd name="T19" fmla="*/ 0 h 19"/>
                          <a:gd name="T20" fmla="*/ 56 w 5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6" h="19">
                            <a:moveTo>
                              <a:pt x="0" y="0"/>
                            </a:moveTo>
                            <a:lnTo>
                              <a:pt x="54" y="0"/>
                            </a:lnTo>
                            <a:lnTo>
                              <a:pt x="55" y="18"/>
                            </a:lnTo>
                            <a:lnTo>
                              <a:pt x="1" y="18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4" name="Rectangl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78" y="1669"/>
                        <a:ext cx="433" cy="6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5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9" y="1676"/>
                        <a:ext cx="412" cy="4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6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93" y="1681"/>
                        <a:ext cx="405" cy="3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7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710"/>
                        <a:ext cx="114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8" name="Rectangle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716"/>
                        <a:ext cx="114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9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721"/>
                        <a:ext cx="114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0" name="Oval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2" y="1686"/>
                        <a:ext cx="12" cy="10"/>
                      </a:xfrm>
                      <a:prstGeom prst="ellipse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1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36" y="1683"/>
                        <a:ext cx="119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2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5" y="1683"/>
                        <a:ext cx="119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3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36" y="1705"/>
                        <a:ext cx="11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4" name="Rectangle 1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5" y="1705"/>
                        <a:ext cx="11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5" name="Rectangle 1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1" y="1685"/>
                        <a:ext cx="12" cy="12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6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1" y="1692"/>
                        <a:ext cx="1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7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13" y="1694"/>
                        <a:ext cx="3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8" name="Rectangle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41" y="1694"/>
                        <a:ext cx="38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9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4" y="1681"/>
                        <a:ext cx="21" cy="21"/>
                      </a:xfrm>
                      <a:custGeom>
                        <a:avLst/>
                        <a:gdLst>
                          <a:gd name="T0" fmla="*/ 0 w 21"/>
                          <a:gd name="T1" fmla="*/ 20 h 21"/>
                          <a:gd name="T2" fmla="*/ 20 w 21"/>
                          <a:gd name="T3" fmla="*/ 20 h 21"/>
                          <a:gd name="T4" fmla="*/ 8 w 21"/>
                          <a:gd name="T5" fmla="*/ 20 h 21"/>
                          <a:gd name="T6" fmla="*/ 8 w 21"/>
                          <a:gd name="T7" fmla="*/ 7 h 21"/>
                          <a:gd name="T8" fmla="*/ 20 w 21"/>
                          <a:gd name="T9" fmla="*/ 3 h 21"/>
                          <a:gd name="T10" fmla="*/ 8 w 21"/>
                          <a:gd name="T11" fmla="*/ 0 h 21"/>
                          <a:gd name="T12" fmla="*/ 0 w 21"/>
                          <a:gd name="T13" fmla="*/ 0 h 21"/>
                          <a:gd name="T14" fmla="*/ 0 w 21"/>
                          <a:gd name="T15" fmla="*/ 20 h 2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21"/>
                          <a:gd name="T25" fmla="*/ 0 h 21"/>
                          <a:gd name="T26" fmla="*/ 21 w 21"/>
                          <a:gd name="T27" fmla="*/ 21 h 2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" h="21">
                            <a:moveTo>
                              <a:pt x="0" y="20"/>
                            </a:moveTo>
                            <a:lnTo>
                              <a:pt x="20" y="20"/>
                            </a:lnTo>
                            <a:lnTo>
                              <a:pt x="8" y="20"/>
                            </a:lnTo>
                            <a:lnTo>
                              <a:pt x="8" y="7"/>
                            </a:lnTo>
                            <a:lnTo>
                              <a:pt x="20" y="3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2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0" name="Rectangle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78" y="1715"/>
                        <a:ext cx="7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1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76" y="1713"/>
                        <a:ext cx="83" cy="20"/>
                      </a:xfrm>
                      <a:custGeom>
                        <a:avLst/>
                        <a:gdLst>
                          <a:gd name="T0" fmla="*/ 0 w 83"/>
                          <a:gd name="T1" fmla="*/ 0 h 20"/>
                          <a:gd name="T2" fmla="*/ 9 w 83"/>
                          <a:gd name="T3" fmla="*/ 0 h 20"/>
                          <a:gd name="T4" fmla="*/ 10 w 83"/>
                          <a:gd name="T5" fmla="*/ 9 h 20"/>
                          <a:gd name="T6" fmla="*/ 68 w 83"/>
                          <a:gd name="T7" fmla="*/ 9 h 20"/>
                          <a:gd name="T8" fmla="*/ 71 w 83"/>
                          <a:gd name="T9" fmla="*/ 0 h 20"/>
                          <a:gd name="T10" fmla="*/ 82 w 83"/>
                          <a:gd name="T11" fmla="*/ 0 h 20"/>
                          <a:gd name="T12" fmla="*/ 77 w 83"/>
                          <a:gd name="T13" fmla="*/ 19 h 20"/>
                          <a:gd name="T14" fmla="*/ 6 w 83"/>
                          <a:gd name="T15" fmla="*/ 19 h 20"/>
                          <a:gd name="T16" fmla="*/ 0 w 83"/>
                          <a:gd name="T17" fmla="*/ 9 h 20"/>
                          <a:gd name="T18" fmla="*/ 0 w 83"/>
                          <a:gd name="T19" fmla="*/ 0 h 2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83"/>
                          <a:gd name="T31" fmla="*/ 0 h 20"/>
                          <a:gd name="T32" fmla="*/ 83 w 83"/>
                          <a:gd name="T33" fmla="*/ 20 h 2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83" h="20">
                            <a:moveTo>
                              <a:pt x="0" y="0"/>
                            </a:moveTo>
                            <a:lnTo>
                              <a:pt x="9" y="0"/>
                            </a:lnTo>
                            <a:lnTo>
                              <a:pt x="10" y="9"/>
                            </a:lnTo>
                            <a:lnTo>
                              <a:pt x="68" y="9"/>
                            </a:lnTo>
                            <a:lnTo>
                              <a:pt x="71" y="0"/>
                            </a:lnTo>
                            <a:lnTo>
                              <a:pt x="82" y="0"/>
                            </a:lnTo>
                            <a:lnTo>
                              <a:pt x="77" y="19"/>
                            </a:lnTo>
                            <a:lnTo>
                              <a:pt x="6" y="19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2" name="Rectangle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80" y="1696"/>
                        <a:ext cx="105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3" name="Rectangle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691"/>
                        <a:ext cx="3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4" name="Rectangle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3" y="1694"/>
                        <a:ext cx="2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5" name="Rectangle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05" y="1656"/>
                        <a:ext cx="17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6" name="Rectangle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48" y="1403"/>
                        <a:ext cx="291" cy="22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7" name="Rectangle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1" y="1425"/>
                        <a:ext cx="226" cy="16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8" name="Rectangle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91" y="1432"/>
                        <a:ext cx="206" cy="1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9" name="Rectangle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41" y="1645"/>
                        <a:ext cx="112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0" name="Freeform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14" y="1633"/>
                        <a:ext cx="165" cy="19"/>
                      </a:xfrm>
                      <a:custGeom>
                        <a:avLst/>
                        <a:gdLst>
                          <a:gd name="T0" fmla="*/ 22 w 165"/>
                          <a:gd name="T1" fmla="*/ 18 h 19"/>
                          <a:gd name="T2" fmla="*/ 144 w 165"/>
                          <a:gd name="T3" fmla="*/ 18 h 19"/>
                          <a:gd name="T4" fmla="*/ 164 w 165"/>
                          <a:gd name="T5" fmla="*/ 0 h 19"/>
                          <a:gd name="T6" fmla="*/ 0 w 165"/>
                          <a:gd name="T7" fmla="*/ 0 h 19"/>
                          <a:gd name="T8" fmla="*/ 22 w 16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5"/>
                          <a:gd name="T16" fmla="*/ 0 h 19"/>
                          <a:gd name="T17" fmla="*/ 165 w 16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5" h="19">
                            <a:moveTo>
                              <a:pt x="22" y="18"/>
                            </a:moveTo>
                            <a:lnTo>
                              <a:pt x="144" y="18"/>
                            </a:lnTo>
                            <a:lnTo>
                              <a:pt x="164" y="0"/>
                            </a:lnTo>
                            <a:lnTo>
                              <a:pt x="0" y="0"/>
                            </a:lnTo>
                            <a:lnTo>
                              <a:pt x="22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1" name="Rectangle 1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80" y="1613"/>
                        <a:ext cx="27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2" name="Rectangle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00" y="1613"/>
                        <a:ext cx="1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3" name="Rectangle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01" y="1615"/>
                        <a:ext cx="11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4" name="Rectangle 1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0" y="1611"/>
                        <a:ext cx="35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5" name="Rectangle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1" y="1613"/>
                        <a:ext cx="3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6" name="Rectangle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3" y="1620"/>
                        <a:ext cx="2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287057" name="Line 1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3025"/>
                    <a:ext cx="0" cy="308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58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4367" y="3735"/>
                    <a:ext cx="0" cy="335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59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4557" y="2683"/>
                    <a:ext cx="0" cy="34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0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5617" y="2683"/>
                    <a:ext cx="0" cy="34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1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3912" y="4078"/>
                    <a:ext cx="1823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2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2" y="4070"/>
                    <a:ext cx="0" cy="125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3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4665" y="4063"/>
                    <a:ext cx="0" cy="199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4" name="Freeform 167"/>
                  <p:cNvSpPr>
                    <a:spLocks/>
                  </p:cNvSpPr>
                  <p:nvPr/>
                </p:nvSpPr>
                <p:spPr bwMode="auto">
                  <a:xfrm>
                    <a:off x="5442" y="4178"/>
                    <a:ext cx="295" cy="412"/>
                  </a:xfrm>
                  <a:custGeom>
                    <a:avLst/>
                    <a:gdLst>
                      <a:gd name="T0" fmla="*/ 0 w 260"/>
                      <a:gd name="T1" fmla="*/ 0 h 249"/>
                      <a:gd name="T2" fmla="*/ 0 w 260"/>
                      <a:gd name="T3" fmla="*/ 5081 h 249"/>
                      <a:gd name="T4" fmla="*/ 554 w 260"/>
                      <a:gd name="T5" fmla="*/ 5081 h 249"/>
                      <a:gd name="T6" fmla="*/ 554 w 260"/>
                      <a:gd name="T7" fmla="*/ 0 h 249"/>
                      <a:gd name="T8" fmla="*/ 0 w 260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249"/>
                      <a:gd name="T17" fmla="*/ 260 w 260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59" y="248"/>
                        </a:lnTo>
                        <a:lnTo>
                          <a:pt x="259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5" name="Freeform 168"/>
                  <p:cNvSpPr>
                    <a:spLocks/>
                  </p:cNvSpPr>
                  <p:nvPr/>
                </p:nvSpPr>
                <p:spPr bwMode="auto">
                  <a:xfrm>
                    <a:off x="4987" y="4178"/>
                    <a:ext cx="298" cy="412"/>
                  </a:xfrm>
                  <a:custGeom>
                    <a:avLst/>
                    <a:gdLst>
                      <a:gd name="T0" fmla="*/ 0 w 261"/>
                      <a:gd name="T1" fmla="*/ 0 h 249"/>
                      <a:gd name="T2" fmla="*/ 0 w 261"/>
                      <a:gd name="T3" fmla="*/ 5081 h 249"/>
                      <a:gd name="T4" fmla="*/ 577 w 261"/>
                      <a:gd name="T5" fmla="*/ 5081 h 249"/>
                      <a:gd name="T6" fmla="*/ 577 w 261"/>
                      <a:gd name="T7" fmla="*/ 0 h 249"/>
                      <a:gd name="T8" fmla="*/ 0 w 26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49"/>
                      <a:gd name="T17" fmla="*/ 261 w 26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60" y="248"/>
                        </a:lnTo>
                        <a:lnTo>
                          <a:pt x="2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6" name="Freeform 169"/>
                  <p:cNvSpPr>
                    <a:spLocks/>
                  </p:cNvSpPr>
                  <p:nvPr/>
                </p:nvSpPr>
                <p:spPr bwMode="auto">
                  <a:xfrm>
                    <a:off x="4520" y="4175"/>
                    <a:ext cx="295" cy="413"/>
                  </a:xfrm>
                  <a:custGeom>
                    <a:avLst/>
                    <a:gdLst>
                      <a:gd name="T0" fmla="*/ 0 w 261"/>
                      <a:gd name="T1" fmla="*/ 0 h 249"/>
                      <a:gd name="T2" fmla="*/ 0 w 261"/>
                      <a:gd name="T3" fmla="*/ 5162 h 249"/>
                      <a:gd name="T4" fmla="*/ 541 w 261"/>
                      <a:gd name="T5" fmla="*/ 5162 h 249"/>
                      <a:gd name="T6" fmla="*/ 541 w 261"/>
                      <a:gd name="T7" fmla="*/ 0 h 249"/>
                      <a:gd name="T8" fmla="*/ 0 w 26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49"/>
                      <a:gd name="T17" fmla="*/ 261 w 26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60" y="248"/>
                        </a:lnTo>
                        <a:lnTo>
                          <a:pt x="2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7" name="Freeform 170"/>
                  <p:cNvSpPr>
                    <a:spLocks/>
                  </p:cNvSpPr>
                  <p:nvPr/>
                </p:nvSpPr>
                <p:spPr bwMode="auto">
                  <a:xfrm>
                    <a:off x="4057" y="4175"/>
                    <a:ext cx="298" cy="413"/>
                  </a:xfrm>
                  <a:custGeom>
                    <a:avLst/>
                    <a:gdLst>
                      <a:gd name="T0" fmla="*/ 0 w 261"/>
                      <a:gd name="T1" fmla="*/ 0 h 249"/>
                      <a:gd name="T2" fmla="*/ 0 w 261"/>
                      <a:gd name="T3" fmla="*/ 5162 h 249"/>
                      <a:gd name="T4" fmla="*/ 577 w 261"/>
                      <a:gd name="T5" fmla="*/ 5162 h 249"/>
                      <a:gd name="T6" fmla="*/ 577 w 261"/>
                      <a:gd name="T7" fmla="*/ 0 h 249"/>
                      <a:gd name="T8" fmla="*/ 0 w 26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49"/>
                      <a:gd name="T17" fmla="*/ 261 w 26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60" y="248"/>
                        </a:lnTo>
                        <a:lnTo>
                          <a:pt x="2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8" name="Freeform 171"/>
                  <p:cNvSpPr>
                    <a:spLocks/>
                  </p:cNvSpPr>
                  <p:nvPr/>
                </p:nvSpPr>
                <p:spPr bwMode="auto">
                  <a:xfrm>
                    <a:off x="4325" y="3333"/>
                    <a:ext cx="87" cy="405"/>
                  </a:xfrm>
                  <a:custGeom>
                    <a:avLst/>
                    <a:gdLst>
                      <a:gd name="T0" fmla="*/ 0 w 77"/>
                      <a:gd name="T1" fmla="*/ 0 h 244"/>
                      <a:gd name="T2" fmla="*/ 0 w 77"/>
                      <a:gd name="T3" fmla="*/ 5074 h 244"/>
                      <a:gd name="T4" fmla="*/ 158 w 77"/>
                      <a:gd name="T5" fmla="*/ 5074 h 244"/>
                      <a:gd name="T6" fmla="*/ 158 w 77"/>
                      <a:gd name="T7" fmla="*/ 0 h 244"/>
                      <a:gd name="T8" fmla="*/ 0 w 77"/>
                      <a:gd name="T9" fmla="*/ 0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244"/>
                      <a:gd name="T17" fmla="*/ 77 w 77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244">
                        <a:moveTo>
                          <a:pt x="0" y="0"/>
                        </a:moveTo>
                        <a:lnTo>
                          <a:pt x="0" y="243"/>
                        </a:lnTo>
                        <a:lnTo>
                          <a:pt x="76" y="243"/>
                        </a:lnTo>
                        <a:lnTo>
                          <a:pt x="7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7069" name="Freeform 172"/>
                <p:cNvSpPr>
                  <a:spLocks/>
                </p:cNvSpPr>
                <p:nvPr/>
              </p:nvSpPr>
              <p:spPr bwMode="auto">
                <a:xfrm>
                  <a:off x="4727" y="5083"/>
                  <a:ext cx="423" cy="175"/>
                </a:xfrm>
                <a:custGeom>
                  <a:avLst/>
                  <a:gdLst>
                    <a:gd name="T0" fmla="*/ 0 w 373"/>
                    <a:gd name="T1" fmla="*/ 0 h 106"/>
                    <a:gd name="T2" fmla="*/ 0 w 373"/>
                    <a:gd name="T3" fmla="*/ 2123 h 106"/>
                    <a:gd name="T4" fmla="*/ 793 w 373"/>
                    <a:gd name="T5" fmla="*/ 2123 h 106"/>
                    <a:gd name="T6" fmla="*/ 793 w 373"/>
                    <a:gd name="T7" fmla="*/ 0 h 106"/>
                    <a:gd name="T8" fmla="*/ 0 w 373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3"/>
                    <a:gd name="T16" fmla="*/ 0 h 106"/>
                    <a:gd name="T17" fmla="*/ 373 w 373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3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372" y="105"/>
                      </a:lnTo>
                      <a:lnTo>
                        <a:pt x="37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70" name="Freeform 173"/>
                <p:cNvSpPr>
                  <a:spLocks/>
                </p:cNvSpPr>
                <p:nvPr/>
              </p:nvSpPr>
              <p:spPr bwMode="auto">
                <a:xfrm>
                  <a:off x="4727" y="5620"/>
                  <a:ext cx="425" cy="175"/>
                </a:xfrm>
                <a:custGeom>
                  <a:avLst/>
                  <a:gdLst>
                    <a:gd name="T0" fmla="*/ 0 w 374"/>
                    <a:gd name="T1" fmla="*/ 0 h 106"/>
                    <a:gd name="T2" fmla="*/ 0 w 374"/>
                    <a:gd name="T3" fmla="*/ 2123 h 106"/>
                    <a:gd name="T4" fmla="*/ 805 w 374"/>
                    <a:gd name="T5" fmla="*/ 2123 h 106"/>
                    <a:gd name="T6" fmla="*/ 805 w 374"/>
                    <a:gd name="T7" fmla="*/ 0 h 106"/>
                    <a:gd name="T8" fmla="*/ 0 w 374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"/>
                    <a:gd name="T16" fmla="*/ 0 h 106"/>
                    <a:gd name="T17" fmla="*/ 374 w 374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373" y="105"/>
                      </a:lnTo>
                      <a:lnTo>
                        <a:pt x="3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71" name="Freeform 174"/>
                <p:cNvSpPr>
                  <a:spLocks/>
                </p:cNvSpPr>
                <p:nvPr/>
              </p:nvSpPr>
              <p:spPr bwMode="auto">
                <a:xfrm>
                  <a:off x="4727" y="5355"/>
                  <a:ext cx="425" cy="175"/>
                </a:xfrm>
                <a:custGeom>
                  <a:avLst/>
                  <a:gdLst>
                    <a:gd name="T0" fmla="*/ 0 w 374"/>
                    <a:gd name="T1" fmla="*/ 0 h 106"/>
                    <a:gd name="T2" fmla="*/ 0 w 374"/>
                    <a:gd name="T3" fmla="*/ 2123 h 106"/>
                    <a:gd name="T4" fmla="*/ 805 w 374"/>
                    <a:gd name="T5" fmla="*/ 2123 h 106"/>
                    <a:gd name="T6" fmla="*/ 805 w 374"/>
                    <a:gd name="T7" fmla="*/ 0 h 106"/>
                    <a:gd name="T8" fmla="*/ 0 w 374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"/>
                    <a:gd name="T16" fmla="*/ 0 h 106"/>
                    <a:gd name="T17" fmla="*/ 374 w 374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373" y="105"/>
                      </a:lnTo>
                      <a:lnTo>
                        <a:pt x="3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72" name="Freeform 175"/>
                <p:cNvSpPr>
                  <a:spLocks/>
                </p:cNvSpPr>
                <p:nvPr/>
              </p:nvSpPr>
              <p:spPr bwMode="auto">
                <a:xfrm>
                  <a:off x="4727" y="5895"/>
                  <a:ext cx="425" cy="173"/>
                </a:xfrm>
                <a:custGeom>
                  <a:avLst/>
                  <a:gdLst>
                    <a:gd name="T0" fmla="*/ 0 w 374"/>
                    <a:gd name="T1" fmla="*/ 0 h 105"/>
                    <a:gd name="T2" fmla="*/ 0 w 374"/>
                    <a:gd name="T3" fmla="*/ 2079 h 105"/>
                    <a:gd name="T4" fmla="*/ 805 w 374"/>
                    <a:gd name="T5" fmla="*/ 2079 h 105"/>
                    <a:gd name="T6" fmla="*/ 805 w 374"/>
                    <a:gd name="T7" fmla="*/ 0 h 105"/>
                    <a:gd name="T8" fmla="*/ 0 w 374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"/>
                    <a:gd name="T16" fmla="*/ 0 h 105"/>
                    <a:gd name="T17" fmla="*/ 374 w 374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" h="105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373" y="104"/>
                      </a:lnTo>
                      <a:lnTo>
                        <a:pt x="3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7074" name="Line 177"/>
              <p:cNvSpPr>
                <a:spLocks noChangeShapeType="1"/>
              </p:cNvSpPr>
              <p:nvPr/>
            </p:nvSpPr>
            <p:spPr bwMode="auto">
              <a:xfrm flipH="1">
                <a:off x="4667" y="5158"/>
                <a:ext cx="5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5" name="Line 178"/>
              <p:cNvSpPr>
                <a:spLocks noChangeShapeType="1"/>
              </p:cNvSpPr>
              <p:nvPr/>
            </p:nvSpPr>
            <p:spPr bwMode="auto">
              <a:xfrm flipH="1">
                <a:off x="4667" y="5698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6" name="Line 179"/>
              <p:cNvSpPr>
                <a:spLocks noChangeShapeType="1"/>
              </p:cNvSpPr>
              <p:nvPr/>
            </p:nvSpPr>
            <p:spPr bwMode="auto">
              <a:xfrm flipH="1">
                <a:off x="4667" y="5433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7" name="Line 180"/>
              <p:cNvSpPr>
                <a:spLocks noChangeShapeType="1"/>
              </p:cNvSpPr>
              <p:nvPr/>
            </p:nvSpPr>
            <p:spPr bwMode="auto">
              <a:xfrm flipH="1">
                <a:off x="4667" y="5968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87078" name="Line 181"/>
            <p:cNvSpPr>
              <a:spLocks noChangeShapeType="1"/>
            </p:cNvSpPr>
            <p:nvPr/>
          </p:nvSpPr>
          <p:spPr bwMode="auto">
            <a:xfrm flipV="1">
              <a:off x="5585" y="4063"/>
              <a:ext cx="0" cy="1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1" name="Ellipse 370"/>
          <p:cNvSpPr/>
          <p:nvPr/>
        </p:nvSpPr>
        <p:spPr bwMode="auto">
          <a:xfrm>
            <a:off x="5752653" y="1364828"/>
            <a:ext cx="2071687" cy="785812"/>
          </a:xfrm>
          <a:prstGeom prst="ellipse">
            <a:avLst/>
          </a:prstGeom>
          <a:solidFill>
            <a:schemeClr val="accent2">
              <a:lumMod val="40000"/>
              <a:lumOff val="60000"/>
              <a:alpha val="75000"/>
            </a:schemeClr>
          </a:solidFill>
          <a:ln>
            <a:headEnd type="none" w="sm" len="sm"/>
            <a:tailEnd type="stealth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e-DE" sz="2800" b="1" dirty="0">
                <a:solidFill>
                  <a:schemeClr val="tx1"/>
                </a:solidFill>
              </a:rPr>
              <a:t>BMS 3</a:t>
            </a:r>
          </a:p>
        </p:txBody>
      </p:sp>
      <p:sp>
        <p:nvSpPr>
          <p:cNvPr id="193" name="Ellipse 192"/>
          <p:cNvSpPr/>
          <p:nvPr/>
        </p:nvSpPr>
        <p:spPr bwMode="auto">
          <a:xfrm>
            <a:off x="4109590" y="1355303"/>
            <a:ext cx="2071688" cy="785812"/>
          </a:xfrm>
          <a:prstGeom prst="ellipse">
            <a:avLst/>
          </a:prstGeom>
          <a:solidFill>
            <a:srgbClr val="92D050">
              <a:alpha val="67000"/>
            </a:srgbClr>
          </a:solidFill>
          <a:ln>
            <a:headEnd type="none" w="sm" len="sm"/>
            <a:tailEnd type="stealth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e-DE" sz="2800" b="1" dirty="0">
                <a:solidFill>
                  <a:schemeClr val="tx1"/>
                </a:solidFill>
              </a:rPr>
              <a:t>BMS 2</a:t>
            </a:r>
          </a:p>
        </p:txBody>
      </p:sp>
      <p:sp>
        <p:nvSpPr>
          <p:cNvPr id="366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8236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400" b="1" dirty="0"/>
              <a:t>Management- User Interface</a:t>
            </a:r>
            <a:endParaRPr lang="de-DE" sz="1200" u="sng" dirty="0">
              <a:solidFill>
                <a:srgbClr val="FF0000"/>
              </a:solidFill>
            </a:endParaRPr>
          </a:p>
        </p:txBody>
      </p:sp>
      <p:sp>
        <p:nvSpPr>
          <p:cNvPr id="361" name="Rechteck 360"/>
          <p:cNvSpPr/>
          <p:nvPr/>
        </p:nvSpPr>
        <p:spPr>
          <a:xfrm>
            <a:off x="5563568" y="2996952"/>
            <a:ext cx="789173" cy="33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r Verbinder 15"/>
          <p:cNvCxnSpPr/>
          <p:nvPr/>
        </p:nvCxnSpPr>
        <p:spPr>
          <a:xfrm>
            <a:off x="5375987" y="3179340"/>
            <a:ext cx="1000773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Ellipse 364"/>
          <p:cNvSpPr/>
          <p:nvPr/>
        </p:nvSpPr>
        <p:spPr bwMode="auto">
          <a:xfrm>
            <a:off x="4863506" y="728700"/>
            <a:ext cx="2071688" cy="785812"/>
          </a:xfrm>
          <a:prstGeom prst="ellipse">
            <a:avLst/>
          </a:prstGeom>
          <a:solidFill>
            <a:srgbClr val="FFC000">
              <a:alpha val="67000"/>
            </a:srgbClr>
          </a:solidFill>
          <a:ln>
            <a:headEnd type="none" w="sm" len="sm"/>
            <a:tailEnd type="stealth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e-DE" sz="2800" b="1" dirty="0">
                <a:solidFill>
                  <a:schemeClr val="tx1"/>
                </a:solidFill>
              </a:rPr>
              <a:t>BMS 1</a:t>
            </a:r>
          </a:p>
        </p:txBody>
      </p:sp>
    </p:spTree>
    <p:extLst>
      <p:ext uri="{BB962C8B-B14F-4D97-AF65-F5344CB8AC3E}">
        <p14:creationId xmlns:p14="http://schemas.microsoft.com/office/powerpoint/2010/main" val="394012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4903" y="2212553"/>
            <a:ext cx="8429625" cy="4168775"/>
            <a:chOff x="1888" y="2115"/>
            <a:chExt cx="7438" cy="395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88" y="2115"/>
              <a:ext cx="7438" cy="3953"/>
              <a:chOff x="1888" y="2115"/>
              <a:chExt cx="7438" cy="3953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888" y="2115"/>
                <a:ext cx="7438" cy="3938"/>
                <a:chOff x="1888" y="2115"/>
                <a:chExt cx="7438" cy="3938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888" y="2115"/>
                  <a:ext cx="4014" cy="3417"/>
                  <a:chOff x="1888" y="2115"/>
                  <a:chExt cx="4014" cy="3417"/>
                </a:xfrm>
              </p:grpSpPr>
              <p:sp>
                <p:nvSpPr>
                  <p:cNvPr id="28672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896" y="2632"/>
                    <a:ext cx="1830" cy="7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Management-</a:t>
                    </a: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Level</a:t>
                    </a:r>
                  </a:p>
                  <a:p>
                    <a:pPr>
                      <a:spcAft>
                        <a:spcPts val="1000"/>
                      </a:spcAft>
                    </a:pPr>
                    <a:endParaRPr lang="en-US" sz="1100" b="1" dirty="0">
                      <a:solidFill>
                        <a:srgbClr val="000000"/>
                      </a:solidFill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endParaRPr lang="en-US" sz="1100" b="1" dirty="0">
                      <a:solidFill>
                        <a:srgbClr val="000000"/>
                      </a:solidFill>
                    </a:endParaRPr>
                  </a:p>
                  <a:p>
                    <a:endParaRPr lang="de-DE" dirty="0"/>
                  </a:p>
                </p:txBody>
              </p:sp>
              <p:sp>
                <p:nvSpPr>
                  <p:cNvPr id="28672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912" y="3784"/>
                    <a:ext cx="1833" cy="7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Subsystems / </a:t>
                    </a: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 err="1">
                        <a:solidFill>
                          <a:srgbClr val="000000"/>
                        </a:solidFill>
                      </a:rPr>
                      <a:t>AutomationLevel</a:t>
                    </a:r>
                    <a:endParaRPr lang="en-US" sz="11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673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5104"/>
                    <a:ext cx="1585" cy="4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Devices  / Field Level</a:t>
                    </a:r>
                    <a:endParaRPr lang="de-DE" dirty="0"/>
                  </a:p>
                </p:txBody>
              </p:sp>
              <p:grpSp>
                <p:nvGrpSpPr>
                  <p:cNvPr id="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4280" y="2115"/>
                    <a:ext cx="560" cy="705"/>
                    <a:chOff x="2915" y="1392"/>
                    <a:chExt cx="495" cy="426"/>
                  </a:xfrm>
                </p:grpSpPr>
                <p:sp>
                  <p:nvSpPr>
                    <p:cNvPr id="286732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915" y="1392"/>
                      <a:ext cx="495" cy="426"/>
                    </a:xfrm>
                    <a:custGeom>
                      <a:avLst/>
                      <a:gdLst>
                        <a:gd name="T0" fmla="*/ 86 w 495"/>
                        <a:gd name="T1" fmla="*/ 0 h 426"/>
                        <a:gd name="T2" fmla="*/ 86 w 495"/>
                        <a:gd name="T3" fmla="*/ 247 h 426"/>
                        <a:gd name="T4" fmla="*/ 164 w 495"/>
                        <a:gd name="T5" fmla="*/ 247 h 426"/>
                        <a:gd name="T6" fmla="*/ 176 w 495"/>
                        <a:gd name="T7" fmla="*/ 254 h 426"/>
                        <a:gd name="T8" fmla="*/ 178 w 495"/>
                        <a:gd name="T9" fmla="*/ 251 h 426"/>
                        <a:gd name="T10" fmla="*/ 144 w 495"/>
                        <a:gd name="T11" fmla="*/ 251 h 426"/>
                        <a:gd name="T12" fmla="*/ 144 w 495"/>
                        <a:gd name="T13" fmla="*/ 265 h 426"/>
                        <a:gd name="T14" fmla="*/ 16 w 495"/>
                        <a:gd name="T15" fmla="*/ 265 h 426"/>
                        <a:gd name="T16" fmla="*/ 16 w 495"/>
                        <a:gd name="T17" fmla="*/ 350 h 426"/>
                        <a:gd name="T18" fmla="*/ 22 w 495"/>
                        <a:gd name="T19" fmla="*/ 350 h 426"/>
                        <a:gd name="T20" fmla="*/ 0 w 495"/>
                        <a:gd name="T21" fmla="*/ 406 h 426"/>
                        <a:gd name="T22" fmla="*/ 4 w 495"/>
                        <a:gd name="T23" fmla="*/ 425 h 426"/>
                        <a:gd name="T24" fmla="*/ 489 w 495"/>
                        <a:gd name="T25" fmla="*/ 425 h 426"/>
                        <a:gd name="T26" fmla="*/ 494 w 495"/>
                        <a:gd name="T27" fmla="*/ 406 h 426"/>
                        <a:gd name="T28" fmla="*/ 470 w 495"/>
                        <a:gd name="T29" fmla="*/ 352 h 426"/>
                        <a:gd name="T30" fmla="*/ 477 w 495"/>
                        <a:gd name="T31" fmla="*/ 352 h 426"/>
                        <a:gd name="T32" fmla="*/ 477 w 495"/>
                        <a:gd name="T33" fmla="*/ 265 h 426"/>
                        <a:gd name="T34" fmla="*/ 350 w 495"/>
                        <a:gd name="T35" fmla="*/ 265 h 426"/>
                        <a:gd name="T36" fmla="*/ 350 w 495"/>
                        <a:gd name="T37" fmla="*/ 254 h 426"/>
                        <a:gd name="T38" fmla="*/ 317 w 495"/>
                        <a:gd name="T39" fmla="*/ 254 h 426"/>
                        <a:gd name="T40" fmla="*/ 329 w 495"/>
                        <a:gd name="T41" fmla="*/ 247 h 426"/>
                        <a:gd name="T42" fmla="*/ 406 w 495"/>
                        <a:gd name="T43" fmla="*/ 247 h 426"/>
                        <a:gd name="T44" fmla="*/ 406 w 495"/>
                        <a:gd name="T45" fmla="*/ 0 h 426"/>
                        <a:gd name="T46" fmla="*/ 86 w 495"/>
                        <a:gd name="T47" fmla="*/ 0 h 42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95"/>
                        <a:gd name="T73" fmla="*/ 0 h 426"/>
                        <a:gd name="T74" fmla="*/ 495 w 495"/>
                        <a:gd name="T75" fmla="*/ 426 h 42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95" h="426">
                          <a:moveTo>
                            <a:pt x="86" y="0"/>
                          </a:moveTo>
                          <a:lnTo>
                            <a:pt x="86" y="247"/>
                          </a:lnTo>
                          <a:lnTo>
                            <a:pt x="164" y="247"/>
                          </a:lnTo>
                          <a:lnTo>
                            <a:pt x="176" y="254"/>
                          </a:lnTo>
                          <a:lnTo>
                            <a:pt x="178" y="251"/>
                          </a:lnTo>
                          <a:lnTo>
                            <a:pt x="144" y="251"/>
                          </a:lnTo>
                          <a:lnTo>
                            <a:pt x="144" y="265"/>
                          </a:lnTo>
                          <a:lnTo>
                            <a:pt x="16" y="265"/>
                          </a:lnTo>
                          <a:lnTo>
                            <a:pt x="16" y="350"/>
                          </a:lnTo>
                          <a:lnTo>
                            <a:pt x="22" y="350"/>
                          </a:lnTo>
                          <a:lnTo>
                            <a:pt x="0" y="406"/>
                          </a:lnTo>
                          <a:lnTo>
                            <a:pt x="4" y="425"/>
                          </a:lnTo>
                          <a:lnTo>
                            <a:pt x="489" y="425"/>
                          </a:lnTo>
                          <a:lnTo>
                            <a:pt x="494" y="406"/>
                          </a:lnTo>
                          <a:lnTo>
                            <a:pt x="470" y="352"/>
                          </a:lnTo>
                          <a:lnTo>
                            <a:pt x="477" y="352"/>
                          </a:lnTo>
                          <a:lnTo>
                            <a:pt x="477" y="265"/>
                          </a:lnTo>
                          <a:lnTo>
                            <a:pt x="350" y="265"/>
                          </a:lnTo>
                          <a:lnTo>
                            <a:pt x="350" y="254"/>
                          </a:lnTo>
                          <a:lnTo>
                            <a:pt x="317" y="254"/>
                          </a:lnTo>
                          <a:lnTo>
                            <a:pt x="329" y="247"/>
                          </a:lnTo>
                          <a:lnTo>
                            <a:pt x="406" y="247"/>
                          </a:lnTo>
                          <a:lnTo>
                            <a:pt x="406" y="0"/>
                          </a:lnTo>
                          <a:lnTo>
                            <a:pt x="8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3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925" y="1800"/>
                      <a:ext cx="480" cy="18"/>
                    </a:xfrm>
                    <a:custGeom>
                      <a:avLst/>
                      <a:gdLst>
                        <a:gd name="T0" fmla="*/ 0 w 480"/>
                        <a:gd name="T1" fmla="*/ 0 h 18"/>
                        <a:gd name="T2" fmla="*/ 479 w 480"/>
                        <a:gd name="T3" fmla="*/ 0 h 18"/>
                        <a:gd name="T4" fmla="*/ 475 w 480"/>
                        <a:gd name="T5" fmla="*/ 17 h 18"/>
                        <a:gd name="T6" fmla="*/ 4 w 480"/>
                        <a:gd name="T7" fmla="*/ 17 h 18"/>
                        <a:gd name="T8" fmla="*/ 0 w 480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18"/>
                        <a:gd name="T17" fmla="*/ 480 w 48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18">
                          <a:moveTo>
                            <a:pt x="0" y="0"/>
                          </a:moveTo>
                          <a:lnTo>
                            <a:pt x="479" y="0"/>
                          </a:lnTo>
                          <a:lnTo>
                            <a:pt x="475" y="17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2925" y="1737"/>
                      <a:ext cx="480" cy="64"/>
                    </a:xfrm>
                    <a:custGeom>
                      <a:avLst/>
                      <a:gdLst>
                        <a:gd name="T0" fmla="*/ 24 w 480"/>
                        <a:gd name="T1" fmla="*/ 0 h 64"/>
                        <a:gd name="T2" fmla="*/ 451 w 480"/>
                        <a:gd name="T3" fmla="*/ 0 h 64"/>
                        <a:gd name="T4" fmla="*/ 479 w 480"/>
                        <a:gd name="T5" fmla="*/ 63 h 64"/>
                        <a:gd name="T6" fmla="*/ 0 w 480"/>
                        <a:gd name="T7" fmla="*/ 63 h 64"/>
                        <a:gd name="T8" fmla="*/ 24 w 480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64"/>
                        <a:gd name="T17" fmla="*/ 480 w 480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64">
                          <a:moveTo>
                            <a:pt x="24" y="0"/>
                          </a:moveTo>
                          <a:lnTo>
                            <a:pt x="451" y="0"/>
                          </a:lnTo>
                          <a:lnTo>
                            <a:pt x="479" y="63"/>
                          </a:lnTo>
                          <a:lnTo>
                            <a:pt x="0" y="63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957" y="1745"/>
                      <a:ext cx="415" cy="53"/>
                    </a:xfrm>
                    <a:custGeom>
                      <a:avLst/>
                      <a:gdLst>
                        <a:gd name="T0" fmla="*/ 13 w 415"/>
                        <a:gd name="T1" fmla="*/ 0 h 53"/>
                        <a:gd name="T2" fmla="*/ 394 w 415"/>
                        <a:gd name="T3" fmla="*/ 0 h 53"/>
                        <a:gd name="T4" fmla="*/ 414 w 415"/>
                        <a:gd name="T5" fmla="*/ 52 h 53"/>
                        <a:gd name="T6" fmla="*/ 0 w 415"/>
                        <a:gd name="T7" fmla="*/ 52 h 53"/>
                        <a:gd name="T8" fmla="*/ 13 w 415"/>
                        <a:gd name="T9" fmla="*/ 0 h 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5"/>
                        <a:gd name="T16" fmla="*/ 0 h 53"/>
                        <a:gd name="T17" fmla="*/ 415 w 415"/>
                        <a:gd name="T18" fmla="*/ 53 h 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5" h="53">
                          <a:moveTo>
                            <a:pt x="13" y="0"/>
                          </a:moveTo>
                          <a:lnTo>
                            <a:pt x="394" y="0"/>
                          </a:lnTo>
                          <a:lnTo>
                            <a:pt x="414" y="52"/>
                          </a:lnTo>
                          <a:lnTo>
                            <a:pt x="0" y="52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6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962" y="1745"/>
                      <a:ext cx="406" cy="48"/>
                    </a:xfrm>
                    <a:custGeom>
                      <a:avLst/>
                      <a:gdLst>
                        <a:gd name="T0" fmla="*/ 14 w 406"/>
                        <a:gd name="T1" fmla="*/ 0 h 48"/>
                        <a:gd name="T2" fmla="*/ 390 w 406"/>
                        <a:gd name="T3" fmla="*/ 0 h 48"/>
                        <a:gd name="T4" fmla="*/ 405 w 406"/>
                        <a:gd name="T5" fmla="*/ 47 h 48"/>
                        <a:gd name="T6" fmla="*/ 0 w 406"/>
                        <a:gd name="T7" fmla="*/ 47 h 48"/>
                        <a:gd name="T8" fmla="*/ 11 w 406"/>
                        <a:gd name="T9" fmla="*/ 0 h 48"/>
                        <a:gd name="T10" fmla="*/ 14 w 406"/>
                        <a:gd name="T11" fmla="*/ 0 h 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6"/>
                        <a:gd name="T19" fmla="*/ 0 h 48"/>
                        <a:gd name="T20" fmla="*/ 406 w 406"/>
                        <a:gd name="T21" fmla="*/ 48 h 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6" h="48">
                          <a:moveTo>
                            <a:pt x="14" y="0"/>
                          </a:moveTo>
                          <a:lnTo>
                            <a:pt x="390" y="0"/>
                          </a:lnTo>
                          <a:lnTo>
                            <a:pt x="405" y="47"/>
                          </a:lnTo>
                          <a:lnTo>
                            <a:pt x="0" y="47"/>
                          </a:lnTo>
                          <a:lnTo>
                            <a:pt x="11" y="0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7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980" y="1745"/>
                      <a:ext cx="22" cy="19"/>
                    </a:xfrm>
                    <a:custGeom>
                      <a:avLst/>
                      <a:gdLst>
                        <a:gd name="T0" fmla="*/ 21 w 22"/>
                        <a:gd name="T1" fmla="*/ 18 h 19"/>
                        <a:gd name="T2" fmla="*/ 21 w 22"/>
                        <a:gd name="T3" fmla="*/ 0 h 19"/>
                        <a:gd name="T4" fmla="*/ 0 w 22"/>
                        <a:gd name="T5" fmla="*/ 0 h 19"/>
                        <a:gd name="T6" fmla="*/ 0 w 22"/>
                        <a:gd name="T7" fmla="*/ 18 h 19"/>
                        <a:gd name="T8" fmla="*/ 21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1" y="18"/>
                          </a:moveTo>
                          <a:lnTo>
                            <a:pt x="2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2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978" y="1745"/>
                      <a:ext cx="21" cy="19"/>
                    </a:xfrm>
                    <a:custGeom>
                      <a:avLst/>
                      <a:gdLst>
                        <a:gd name="T0" fmla="*/ 19 w 21"/>
                        <a:gd name="T1" fmla="*/ 18 h 19"/>
                        <a:gd name="T2" fmla="*/ 20 w 21"/>
                        <a:gd name="T3" fmla="*/ 0 h 19"/>
                        <a:gd name="T4" fmla="*/ 1 w 21"/>
                        <a:gd name="T5" fmla="*/ 0 h 19"/>
                        <a:gd name="T6" fmla="*/ 0 w 21"/>
                        <a:gd name="T7" fmla="*/ 18 h 19"/>
                        <a:gd name="T8" fmla="*/ 19 w 2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19" y="18"/>
                          </a:moveTo>
                          <a:lnTo>
                            <a:pt x="20" y="0"/>
                          </a:lnTo>
                          <a:lnTo>
                            <a:pt x="1" y="0"/>
                          </a:lnTo>
                          <a:lnTo>
                            <a:pt x="0" y="18"/>
                          </a:lnTo>
                          <a:lnTo>
                            <a:pt x="19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17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014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091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90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2970" y="1754"/>
                      <a:ext cx="258" cy="32"/>
                    </a:xfrm>
                    <a:custGeom>
                      <a:avLst/>
                      <a:gdLst>
                        <a:gd name="T0" fmla="*/ 6 w 258"/>
                        <a:gd name="T1" fmla="*/ 0 h 32"/>
                        <a:gd name="T2" fmla="*/ 257 w 258"/>
                        <a:gd name="T3" fmla="*/ 0 h 32"/>
                        <a:gd name="T4" fmla="*/ 257 w 258"/>
                        <a:gd name="T5" fmla="*/ 31 h 32"/>
                        <a:gd name="T6" fmla="*/ 0 w 258"/>
                        <a:gd name="T7" fmla="*/ 31 h 32"/>
                        <a:gd name="T8" fmla="*/ 6 w 258"/>
                        <a:gd name="T9" fmla="*/ 1 h 32"/>
                        <a:gd name="T10" fmla="*/ 6 w 258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8"/>
                        <a:gd name="T19" fmla="*/ 0 h 32"/>
                        <a:gd name="T20" fmla="*/ 258 w 258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8" h="32">
                          <a:moveTo>
                            <a:pt x="6" y="0"/>
                          </a:moveTo>
                          <a:lnTo>
                            <a:pt x="257" y="0"/>
                          </a:lnTo>
                          <a:lnTo>
                            <a:pt x="257" y="31"/>
                          </a:lnTo>
                          <a:lnTo>
                            <a:pt x="0" y="31"/>
                          </a:lnTo>
                          <a:lnTo>
                            <a:pt x="6" y="1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4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2972" y="1764"/>
                      <a:ext cx="253" cy="19"/>
                    </a:xfrm>
                    <a:custGeom>
                      <a:avLst/>
                      <a:gdLst>
                        <a:gd name="T0" fmla="*/ 1 w 253"/>
                        <a:gd name="T1" fmla="*/ 0 h 19"/>
                        <a:gd name="T2" fmla="*/ 252 w 253"/>
                        <a:gd name="T3" fmla="*/ 0 h 19"/>
                        <a:gd name="T4" fmla="*/ 252 w 253"/>
                        <a:gd name="T5" fmla="*/ 18 h 19"/>
                        <a:gd name="T6" fmla="*/ 0 w 253"/>
                        <a:gd name="T7" fmla="*/ 18 h 19"/>
                        <a:gd name="T8" fmla="*/ 1 w 253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3"/>
                        <a:gd name="T16" fmla="*/ 0 h 19"/>
                        <a:gd name="T17" fmla="*/ 253 w 25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3" h="19">
                          <a:moveTo>
                            <a:pt x="1" y="0"/>
                          </a:moveTo>
                          <a:lnTo>
                            <a:pt x="252" y="0"/>
                          </a:lnTo>
                          <a:lnTo>
                            <a:pt x="252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5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975" y="1754"/>
                      <a:ext cx="249" cy="20"/>
                    </a:xfrm>
                    <a:custGeom>
                      <a:avLst/>
                      <a:gdLst>
                        <a:gd name="T0" fmla="*/ 0 w 249"/>
                        <a:gd name="T1" fmla="*/ 0 h 20"/>
                        <a:gd name="T2" fmla="*/ 248 w 249"/>
                        <a:gd name="T3" fmla="*/ 0 h 20"/>
                        <a:gd name="T4" fmla="*/ 248 w 249"/>
                        <a:gd name="T5" fmla="*/ 19 h 20"/>
                        <a:gd name="T6" fmla="*/ 0 w 249"/>
                        <a:gd name="T7" fmla="*/ 19 h 20"/>
                        <a:gd name="T8" fmla="*/ 0 w 249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9"/>
                        <a:gd name="T16" fmla="*/ 0 h 20"/>
                        <a:gd name="T17" fmla="*/ 249 w 249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9" h="20">
                          <a:moveTo>
                            <a:pt x="0" y="0"/>
                          </a:moveTo>
                          <a:lnTo>
                            <a:pt x="248" y="0"/>
                          </a:lnTo>
                          <a:lnTo>
                            <a:pt x="248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970" y="1770"/>
                      <a:ext cx="22" cy="18"/>
                    </a:xfrm>
                    <a:custGeom>
                      <a:avLst/>
                      <a:gdLst>
                        <a:gd name="T0" fmla="*/ 1 w 22"/>
                        <a:gd name="T1" fmla="*/ 0 h 18"/>
                        <a:gd name="T2" fmla="*/ 21 w 22"/>
                        <a:gd name="T3" fmla="*/ 0 h 18"/>
                        <a:gd name="T4" fmla="*/ 19 w 22"/>
                        <a:gd name="T5" fmla="*/ 17 h 18"/>
                        <a:gd name="T6" fmla="*/ 0 w 22"/>
                        <a:gd name="T7" fmla="*/ 17 h 18"/>
                        <a:gd name="T8" fmla="*/ 1 w 22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8"/>
                        <a:gd name="T17" fmla="*/ 22 w 2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8">
                          <a:moveTo>
                            <a:pt x="1" y="0"/>
                          </a:moveTo>
                          <a:lnTo>
                            <a:pt x="21" y="0"/>
                          </a:lnTo>
                          <a:lnTo>
                            <a:pt x="19" y="17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968" y="1777"/>
                      <a:ext cx="24" cy="19"/>
                    </a:xfrm>
                    <a:custGeom>
                      <a:avLst/>
                      <a:gdLst>
                        <a:gd name="T0" fmla="*/ 23 w 24"/>
                        <a:gd name="T1" fmla="*/ 0 h 19"/>
                        <a:gd name="T2" fmla="*/ 23 w 24"/>
                        <a:gd name="T3" fmla="*/ 18 h 19"/>
                        <a:gd name="T4" fmla="*/ 0 w 24"/>
                        <a:gd name="T5" fmla="*/ 18 h 19"/>
                        <a:gd name="T6" fmla="*/ 1 w 24"/>
                        <a:gd name="T7" fmla="*/ 0 h 19"/>
                        <a:gd name="T8" fmla="*/ 23 w 2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"/>
                        <a:gd name="T16" fmla="*/ 0 h 19"/>
                        <a:gd name="T17" fmla="*/ 24 w 2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" h="19">
                          <a:moveTo>
                            <a:pt x="23" y="0"/>
                          </a:moveTo>
                          <a:lnTo>
                            <a:pt x="23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8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992" y="1770"/>
                      <a:ext cx="211" cy="18"/>
                    </a:xfrm>
                    <a:custGeom>
                      <a:avLst/>
                      <a:gdLst>
                        <a:gd name="T0" fmla="*/ 0 w 211"/>
                        <a:gd name="T1" fmla="*/ 0 h 18"/>
                        <a:gd name="T2" fmla="*/ 0 w 211"/>
                        <a:gd name="T3" fmla="*/ 17 h 18"/>
                        <a:gd name="T4" fmla="*/ 209 w 211"/>
                        <a:gd name="T5" fmla="*/ 17 h 18"/>
                        <a:gd name="T6" fmla="*/ 210 w 211"/>
                        <a:gd name="T7" fmla="*/ 0 h 18"/>
                        <a:gd name="T8" fmla="*/ 1 w 211"/>
                        <a:gd name="T9" fmla="*/ 0 h 18"/>
                        <a:gd name="T10" fmla="*/ 0 w 211"/>
                        <a:gd name="T11" fmla="*/ 0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1"/>
                        <a:gd name="T19" fmla="*/ 0 h 18"/>
                        <a:gd name="T20" fmla="*/ 211 w 211"/>
                        <a:gd name="T21" fmla="*/ 18 h 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1" h="18">
                          <a:moveTo>
                            <a:pt x="0" y="0"/>
                          </a:moveTo>
                          <a:lnTo>
                            <a:pt x="0" y="17"/>
                          </a:lnTo>
                          <a:lnTo>
                            <a:pt x="209" y="17"/>
                          </a:lnTo>
                          <a:lnTo>
                            <a:pt x="210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9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994" y="1777"/>
                      <a:ext cx="206" cy="19"/>
                    </a:xfrm>
                    <a:custGeom>
                      <a:avLst/>
                      <a:gdLst>
                        <a:gd name="T0" fmla="*/ 0 w 206"/>
                        <a:gd name="T1" fmla="*/ 0 h 19"/>
                        <a:gd name="T2" fmla="*/ 0 w 206"/>
                        <a:gd name="T3" fmla="*/ 18 h 19"/>
                        <a:gd name="T4" fmla="*/ 205 w 206"/>
                        <a:gd name="T5" fmla="*/ 18 h 19"/>
                        <a:gd name="T6" fmla="*/ 205 w 206"/>
                        <a:gd name="T7" fmla="*/ 0 h 19"/>
                        <a:gd name="T8" fmla="*/ 4 w 206"/>
                        <a:gd name="T9" fmla="*/ 0 h 19"/>
                        <a:gd name="T10" fmla="*/ 0 w 20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6"/>
                        <a:gd name="T19" fmla="*/ 0 h 19"/>
                        <a:gd name="T20" fmla="*/ 206 w 20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6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205" y="18"/>
                          </a:lnTo>
                          <a:lnTo>
                            <a:pt x="205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0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968" y="1785"/>
                      <a:ext cx="21" cy="19"/>
                    </a:xfrm>
                    <a:custGeom>
                      <a:avLst/>
                      <a:gdLst>
                        <a:gd name="T0" fmla="*/ 0 w 21"/>
                        <a:gd name="T1" fmla="*/ 0 h 19"/>
                        <a:gd name="T2" fmla="*/ 20 w 21"/>
                        <a:gd name="T3" fmla="*/ 0 h 19"/>
                        <a:gd name="T4" fmla="*/ 20 w 21"/>
                        <a:gd name="T5" fmla="*/ 18 h 19"/>
                        <a:gd name="T6" fmla="*/ 0 w 21"/>
                        <a:gd name="T7" fmla="*/ 18 h 19"/>
                        <a:gd name="T8" fmla="*/ 0 w 2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0" y="0"/>
                          </a:moveTo>
                          <a:lnTo>
                            <a:pt x="20" y="0"/>
                          </a:lnTo>
                          <a:lnTo>
                            <a:pt x="2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1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967" y="1783"/>
                      <a:ext cx="21" cy="19"/>
                    </a:xfrm>
                    <a:custGeom>
                      <a:avLst/>
                      <a:gdLst>
                        <a:gd name="T0" fmla="*/ 0 w 21"/>
                        <a:gd name="T1" fmla="*/ 0 h 19"/>
                        <a:gd name="T2" fmla="*/ 20 w 21"/>
                        <a:gd name="T3" fmla="*/ 0 h 19"/>
                        <a:gd name="T4" fmla="*/ 20 w 21"/>
                        <a:gd name="T5" fmla="*/ 18 h 19"/>
                        <a:gd name="T6" fmla="*/ 0 w 21"/>
                        <a:gd name="T7" fmla="*/ 18 h 19"/>
                        <a:gd name="T8" fmla="*/ 0 w 2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0" y="0"/>
                          </a:moveTo>
                          <a:lnTo>
                            <a:pt x="20" y="0"/>
                          </a:lnTo>
                          <a:lnTo>
                            <a:pt x="2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2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001" y="1785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4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4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3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999" y="1783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6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6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4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242" y="1745"/>
                      <a:ext cx="42" cy="19"/>
                    </a:xfrm>
                    <a:custGeom>
                      <a:avLst/>
                      <a:gdLst>
                        <a:gd name="T0" fmla="*/ 41 w 42"/>
                        <a:gd name="T1" fmla="*/ 13 h 19"/>
                        <a:gd name="T2" fmla="*/ 41 w 42"/>
                        <a:gd name="T3" fmla="*/ 0 h 19"/>
                        <a:gd name="T4" fmla="*/ 0 w 42"/>
                        <a:gd name="T5" fmla="*/ 0 h 19"/>
                        <a:gd name="T6" fmla="*/ 0 w 42"/>
                        <a:gd name="T7" fmla="*/ 18 h 19"/>
                        <a:gd name="T8" fmla="*/ 41 w 42"/>
                        <a:gd name="T9" fmla="*/ 18 h 19"/>
                        <a:gd name="T10" fmla="*/ 41 w 42"/>
                        <a:gd name="T11" fmla="*/ 13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2"/>
                        <a:gd name="T19" fmla="*/ 0 h 19"/>
                        <a:gd name="T20" fmla="*/ 42 w 42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2" h="19">
                          <a:moveTo>
                            <a:pt x="41" y="13"/>
                          </a:moveTo>
                          <a:lnTo>
                            <a:pt x="4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1" y="18"/>
                          </a:lnTo>
                          <a:lnTo>
                            <a:pt x="41" y="13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5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241" y="1745"/>
                      <a:ext cx="43" cy="19"/>
                    </a:xfrm>
                    <a:custGeom>
                      <a:avLst/>
                      <a:gdLst>
                        <a:gd name="T0" fmla="*/ 42 w 43"/>
                        <a:gd name="T1" fmla="*/ 18 h 19"/>
                        <a:gd name="T2" fmla="*/ 40 w 43"/>
                        <a:gd name="T3" fmla="*/ 0 h 19"/>
                        <a:gd name="T4" fmla="*/ 0 w 43"/>
                        <a:gd name="T5" fmla="*/ 0 h 19"/>
                        <a:gd name="T6" fmla="*/ 0 w 43"/>
                        <a:gd name="T7" fmla="*/ 18 h 19"/>
                        <a:gd name="T8" fmla="*/ 42 w 43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3"/>
                        <a:gd name="T16" fmla="*/ 0 h 19"/>
                        <a:gd name="T17" fmla="*/ 43 w 4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3" h="19">
                          <a:moveTo>
                            <a:pt x="42" y="18"/>
                          </a:moveTo>
                          <a:lnTo>
                            <a:pt x="40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6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241" y="1754"/>
                      <a:ext cx="50" cy="20"/>
                    </a:xfrm>
                    <a:custGeom>
                      <a:avLst/>
                      <a:gdLst>
                        <a:gd name="T0" fmla="*/ 0 w 50"/>
                        <a:gd name="T1" fmla="*/ 0 h 20"/>
                        <a:gd name="T2" fmla="*/ 45 w 50"/>
                        <a:gd name="T3" fmla="*/ 0 h 20"/>
                        <a:gd name="T4" fmla="*/ 49 w 50"/>
                        <a:gd name="T5" fmla="*/ 19 h 20"/>
                        <a:gd name="T6" fmla="*/ 0 w 50"/>
                        <a:gd name="T7" fmla="*/ 19 h 20"/>
                        <a:gd name="T8" fmla="*/ 0 w 50"/>
                        <a:gd name="T9" fmla="*/ 4 h 20"/>
                        <a:gd name="T10" fmla="*/ 0 w 50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20"/>
                        <a:gd name="T20" fmla="*/ 50 w 50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20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9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7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241" y="1754"/>
                      <a:ext cx="43" cy="20"/>
                    </a:xfrm>
                    <a:custGeom>
                      <a:avLst/>
                      <a:gdLst>
                        <a:gd name="T0" fmla="*/ 0 w 43"/>
                        <a:gd name="T1" fmla="*/ 0 h 20"/>
                        <a:gd name="T2" fmla="*/ 42 w 43"/>
                        <a:gd name="T3" fmla="*/ 0 h 20"/>
                        <a:gd name="T4" fmla="*/ 42 w 43"/>
                        <a:gd name="T5" fmla="*/ 19 h 20"/>
                        <a:gd name="T6" fmla="*/ 0 w 43"/>
                        <a:gd name="T7" fmla="*/ 19 h 20"/>
                        <a:gd name="T8" fmla="*/ 0 w 43"/>
                        <a:gd name="T9" fmla="*/ 4 h 20"/>
                        <a:gd name="T10" fmla="*/ 0 w 43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3"/>
                        <a:gd name="T19" fmla="*/ 0 h 20"/>
                        <a:gd name="T20" fmla="*/ 43 w 43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3" h="20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8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3241" y="1764"/>
                      <a:ext cx="48" cy="19"/>
                    </a:xfrm>
                    <a:custGeom>
                      <a:avLst/>
                      <a:gdLst>
                        <a:gd name="T0" fmla="*/ 0 w 48"/>
                        <a:gd name="T1" fmla="*/ 0 h 19"/>
                        <a:gd name="T2" fmla="*/ 45 w 48"/>
                        <a:gd name="T3" fmla="*/ 0 h 19"/>
                        <a:gd name="T4" fmla="*/ 47 w 48"/>
                        <a:gd name="T5" fmla="*/ 18 h 19"/>
                        <a:gd name="T6" fmla="*/ 0 w 48"/>
                        <a:gd name="T7" fmla="*/ 18 h 19"/>
                        <a:gd name="T8" fmla="*/ 0 w 48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9"/>
                        <a:gd name="T17" fmla="*/ 48 w 48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9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7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9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3261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2 h 19"/>
                        <a:gd name="T10" fmla="*/ 0 w 20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"/>
                        <a:gd name="T19" fmla="*/ 0 h 19"/>
                        <a:gd name="T20" fmla="*/ 20 w 20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0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259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9"/>
                        <a:gd name="T17" fmla="*/ 20 w 2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1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3242" y="178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0 h 19"/>
                        <a:gd name="T2" fmla="*/ 50 w 51"/>
                        <a:gd name="T3" fmla="*/ 0 h 19"/>
                        <a:gd name="T4" fmla="*/ 50 w 51"/>
                        <a:gd name="T5" fmla="*/ 18 h 19"/>
                        <a:gd name="T6" fmla="*/ 0 w 51"/>
                        <a:gd name="T7" fmla="*/ 18 h 19"/>
                        <a:gd name="T8" fmla="*/ 0 w 5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2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3241" y="1783"/>
                      <a:ext cx="50" cy="19"/>
                    </a:xfrm>
                    <a:custGeom>
                      <a:avLst/>
                      <a:gdLst>
                        <a:gd name="T0" fmla="*/ 0 w 50"/>
                        <a:gd name="T1" fmla="*/ 0 h 19"/>
                        <a:gd name="T2" fmla="*/ 49 w 50"/>
                        <a:gd name="T3" fmla="*/ 0 h 19"/>
                        <a:gd name="T4" fmla="*/ 49 w 50"/>
                        <a:gd name="T5" fmla="*/ 18 h 19"/>
                        <a:gd name="T6" fmla="*/ 0 w 50"/>
                        <a:gd name="T7" fmla="*/ 18 h 19"/>
                        <a:gd name="T8" fmla="*/ 0 w 5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9"/>
                        <a:gd name="T17" fmla="*/ 50 w 5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9">
                          <a:moveTo>
                            <a:pt x="0" y="0"/>
                          </a:moveTo>
                          <a:lnTo>
                            <a:pt x="49" y="0"/>
                          </a:lnTo>
                          <a:lnTo>
                            <a:pt x="4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3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299" y="174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18 h 19"/>
                        <a:gd name="T2" fmla="*/ 0 w 51"/>
                        <a:gd name="T3" fmla="*/ 0 h 19"/>
                        <a:gd name="T4" fmla="*/ 45 w 51"/>
                        <a:gd name="T5" fmla="*/ 0 h 19"/>
                        <a:gd name="T6" fmla="*/ 50 w 51"/>
                        <a:gd name="T7" fmla="*/ 18 h 19"/>
                        <a:gd name="T8" fmla="*/ 0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4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296" y="1745"/>
                      <a:ext cx="50" cy="19"/>
                    </a:xfrm>
                    <a:custGeom>
                      <a:avLst/>
                      <a:gdLst>
                        <a:gd name="T0" fmla="*/ 1 w 50"/>
                        <a:gd name="T1" fmla="*/ 18 h 19"/>
                        <a:gd name="T2" fmla="*/ 0 w 50"/>
                        <a:gd name="T3" fmla="*/ 0 h 19"/>
                        <a:gd name="T4" fmla="*/ 45 w 50"/>
                        <a:gd name="T5" fmla="*/ 0 h 19"/>
                        <a:gd name="T6" fmla="*/ 49 w 50"/>
                        <a:gd name="T7" fmla="*/ 18 h 19"/>
                        <a:gd name="T8" fmla="*/ 1 w 50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9"/>
                        <a:gd name="T17" fmla="*/ 50 w 5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9">
                          <a:moveTo>
                            <a:pt x="1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49" y="18"/>
                          </a:lnTo>
                          <a:lnTo>
                            <a:pt x="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5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299" y="1754"/>
                      <a:ext cx="64" cy="37"/>
                    </a:xfrm>
                    <a:custGeom>
                      <a:avLst/>
                      <a:gdLst>
                        <a:gd name="T0" fmla="*/ 0 w 64"/>
                        <a:gd name="T1" fmla="*/ 0 h 37"/>
                        <a:gd name="T2" fmla="*/ 48 w 64"/>
                        <a:gd name="T3" fmla="*/ 0 h 37"/>
                        <a:gd name="T4" fmla="*/ 63 w 64"/>
                        <a:gd name="T5" fmla="*/ 36 h 37"/>
                        <a:gd name="T6" fmla="*/ 9 w 64"/>
                        <a:gd name="T7" fmla="*/ 36 h 37"/>
                        <a:gd name="T8" fmla="*/ 1 w 64"/>
                        <a:gd name="T9" fmla="*/ 1 h 37"/>
                        <a:gd name="T10" fmla="*/ 0 w 64"/>
                        <a:gd name="T11" fmla="*/ 0 h 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4"/>
                        <a:gd name="T19" fmla="*/ 0 h 37"/>
                        <a:gd name="T20" fmla="*/ 64 w 64"/>
                        <a:gd name="T21" fmla="*/ 37 h 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4" h="37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63" y="36"/>
                          </a:lnTo>
                          <a:lnTo>
                            <a:pt x="9" y="36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6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3298" y="1754"/>
                      <a:ext cx="53" cy="20"/>
                    </a:xfrm>
                    <a:custGeom>
                      <a:avLst/>
                      <a:gdLst>
                        <a:gd name="T0" fmla="*/ 0 w 53"/>
                        <a:gd name="T1" fmla="*/ 0 h 20"/>
                        <a:gd name="T2" fmla="*/ 47 w 53"/>
                        <a:gd name="T3" fmla="*/ 0 h 20"/>
                        <a:gd name="T4" fmla="*/ 52 w 53"/>
                        <a:gd name="T5" fmla="*/ 19 h 20"/>
                        <a:gd name="T6" fmla="*/ 1 w 53"/>
                        <a:gd name="T7" fmla="*/ 19 h 20"/>
                        <a:gd name="T8" fmla="*/ 0 w 53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20"/>
                        <a:gd name="T17" fmla="*/ 53 w 53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20">
                          <a:moveTo>
                            <a:pt x="0" y="0"/>
                          </a:moveTo>
                          <a:lnTo>
                            <a:pt x="47" y="0"/>
                          </a:lnTo>
                          <a:lnTo>
                            <a:pt x="52" y="19"/>
                          </a:lnTo>
                          <a:lnTo>
                            <a:pt x="1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299" y="1764"/>
                      <a:ext cx="54" cy="19"/>
                    </a:xfrm>
                    <a:custGeom>
                      <a:avLst/>
                      <a:gdLst>
                        <a:gd name="T0" fmla="*/ 0 w 54"/>
                        <a:gd name="T1" fmla="*/ 0 h 19"/>
                        <a:gd name="T2" fmla="*/ 51 w 54"/>
                        <a:gd name="T3" fmla="*/ 0 h 19"/>
                        <a:gd name="T4" fmla="*/ 53 w 54"/>
                        <a:gd name="T5" fmla="*/ 18 h 19"/>
                        <a:gd name="T6" fmla="*/ 0 w 54"/>
                        <a:gd name="T7" fmla="*/ 18 h 19"/>
                        <a:gd name="T8" fmla="*/ 0 w 5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19"/>
                        <a:gd name="T17" fmla="*/ 54 w 5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19">
                          <a:moveTo>
                            <a:pt x="0" y="0"/>
                          </a:moveTo>
                          <a:lnTo>
                            <a:pt x="51" y="0"/>
                          </a:lnTo>
                          <a:lnTo>
                            <a:pt x="53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8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302" y="1770"/>
                      <a:ext cx="53" cy="18"/>
                    </a:xfrm>
                    <a:custGeom>
                      <a:avLst/>
                      <a:gdLst>
                        <a:gd name="T0" fmla="*/ 0 w 53"/>
                        <a:gd name="T1" fmla="*/ 0 h 18"/>
                        <a:gd name="T2" fmla="*/ 50 w 53"/>
                        <a:gd name="T3" fmla="*/ 0 h 18"/>
                        <a:gd name="T4" fmla="*/ 52 w 53"/>
                        <a:gd name="T5" fmla="*/ 17 h 18"/>
                        <a:gd name="T6" fmla="*/ 0 w 53"/>
                        <a:gd name="T7" fmla="*/ 17 h 18"/>
                        <a:gd name="T8" fmla="*/ 0 w 53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8"/>
                        <a:gd name="T17" fmla="*/ 53 w 53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8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2" y="17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9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303" y="1777"/>
                      <a:ext cx="55" cy="19"/>
                    </a:xfrm>
                    <a:custGeom>
                      <a:avLst/>
                      <a:gdLst>
                        <a:gd name="T0" fmla="*/ 52 w 55"/>
                        <a:gd name="T1" fmla="*/ 0 h 19"/>
                        <a:gd name="T2" fmla="*/ 54 w 55"/>
                        <a:gd name="T3" fmla="*/ 18 h 19"/>
                        <a:gd name="T4" fmla="*/ 1 w 55"/>
                        <a:gd name="T5" fmla="*/ 18 h 19"/>
                        <a:gd name="T6" fmla="*/ 0 w 55"/>
                        <a:gd name="T7" fmla="*/ 0 h 19"/>
                        <a:gd name="T8" fmla="*/ 52 w 5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2" y="0"/>
                          </a:moveTo>
                          <a:lnTo>
                            <a:pt x="54" y="18"/>
                          </a:lnTo>
                          <a:lnTo>
                            <a:pt x="1" y="18"/>
                          </a:lnTo>
                          <a:lnTo>
                            <a:pt x="0" y="0"/>
                          </a:lnTo>
                          <a:lnTo>
                            <a:pt x="52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0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304" y="1783"/>
                      <a:ext cx="56" cy="19"/>
                    </a:xfrm>
                    <a:custGeom>
                      <a:avLst/>
                      <a:gdLst>
                        <a:gd name="T0" fmla="*/ 0 w 56"/>
                        <a:gd name="T1" fmla="*/ 0 h 19"/>
                        <a:gd name="T2" fmla="*/ 54 w 56"/>
                        <a:gd name="T3" fmla="*/ 0 h 19"/>
                        <a:gd name="T4" fmla="*/ 55 w 56"/>
                        <a:gd name="T5" fmla="*/ 18 h 19"/>
                        <a:gd name="T6" fmla="*/ 1 w 56"/>
                        <a:gd name="T7" fmla="*/ 18 h 19"/>
                        <a:gd name="T8" fmla="*/ 1 w 56"/>
                        <a:gd name="T9" fmla="*/ 0 h 19"/>
                        <a:gd name="T10" fmla="*/ 0 w 5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"/>
                        <a:gd name="T19" fmla="*/ 0 h 19"/>
                        <a:gd name="T20" fmla="*/ 56 w 5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" h="19">
                          <a:moveTo>
                            <a:pt x="0" y="0"/>
                          </a:moveTo>
                          <a:lnTo>
                            <a:pt x="54" y="0"/>
                          </a:lnTo>
                          <a:lnTo>
                            <a:pt x="55" y="18"/>
                          </a:lnTo>
                          <a:lnTo>
                            <a:pt x="1" y="18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1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3" y="1669"/>
                      <a:ext cx="434" cy="6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2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5" y="1676"/>
                      <a:ext cx="411" cy="4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3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9" y="1681"/>
                      <a:ext cx="405" cy="3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4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10"/>
                      <a:ext cx="112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5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16"/>
                      <a:ext cx="11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6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21"/>
                      <a:ext cx="112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7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7" y="1686"/>
                      <a:ext cx="13" cy="10"/>
                    </a:xfrm>
                    <a:prstGeom prst="ellipse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8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1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9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9" y="1683"/>
                      <a:ext cx="120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1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9" y="1705"/>
                      <a:ext cx="120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2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8" y="1685"/>
                      <a:ext cx="10" cy="1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3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8" y="1692"/>
                      <a:ext cx="10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4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8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5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6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3120" y="1681"/>
                      <a:ext cx="21" cy="21"/>
                    </a:xfrm>
                    <a:custGeom>
                      <a:avLst/>
                      <a:gdLst>
                        <a:gd name="T0" fmla="*/ 0 w 21"/>
                        <a:gd name="T1" fmla="*/ 20 h 21"/>
                        <a:gd name="T2" fmla="*/ 20 w 21"/>
                        <a:gd name="T3" fmla="*/ 20 h 21"/>
                        <a:gd name="T4" fmla="*/ 8 w 21"/>
                        <a:gd name="T5" fmla="*/ 20 h 21"/>
                        <a:gd name="T6" fmla="*/ 8 w 21"/>
                        <a:gd name="T7" fmla="*/ 7 h 21"/>
                        <a:gd name="T8" fmla="*/ 20 w 21"/>
                        <a:gd name="T9" fmla="*/ 3 h 21"/>
                        <a:gd name="T10" fmla="*/ 8 w 21"/>
                        <a:gd name="T11" fmla="*/ 0 h 21"/>
                        <a:gd name="T12" fmla="*/ 0 w 21"/>
                        <a:gd name="T13" fmla="*/ 0 h 21"/>
                        <a:gd name="T14" fmla="*/ 0 w 21"/>
                        <a:gd name="T15" fmla="*/ 20 h 2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"/>
                        <a:gd name="T25" fmla="*/ 0 h 21"/>
                        <a:gd name="T26" fmla="*/ 21 w 21"/>
                        <a:gd name="T27" fmla="*/ 21 h 2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" h="21">
                          <a:moveTo>
                            <a:pt x="0" y="20"/>
                          </a:moveTo>
                          <a:lnTo>
                            <a:pt x="20" y="20"/>
                          </a:lnTo>
                          <a:lnTo>
                            <a:pt x="8" y="20"/>
                          </a:lnTo>
                          <a:lnTo>
                            <a:pt x="8" y="7"/>
                          </a:lnTo>
                          <a:lnTo>
                            <a:pt x="20" y="3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7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4" y="1715"/>
                      <a:ext cx="7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8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3141" y="1713"/>
                      <a:ext cx="83" cy="20"/>
                    </a:xfrm>
                    <a:custGeom>
                      <a:avLst/>
                      <a:gdLst>
                        <a:gd name="T0" fmla="*/ 0 w 83"/>
                        <a:gd name="T1" fmla="*/ 0 h 20"/>
                        <a:gd name="T2" fmla="*/ 9 w 83"/>
                        <a:gd name="T3" fmla="*/ 0 h 20"/>
                        <a:gd name="T4" fmla="*/ 10 w 83"/>
                        <a:gd name="T5" fmla="*/ 9 h 20"/>
                        <a:gd name="T6" fmla="*/ 68 w 83"/>
                        <a:gd name="T7" fmla="*/ 9 h 20"/>
                        <a:gd name="T8" fmla="*/ 71 w 83"/>
                        <a:gd name="T9" fmla="*/ 0 h 20"/>
                        <a:gd name="T10" fmla="*/ 82 w 83"/>
                        <a:gd name="T11" fmla="*/ 0 h 20"/>
                        <a:gd name="T12" fmla="*/ 77 w 83"/>
                        <a:gd name="T13" fmla="*/ 19 h 20"/>
                        <a:gd name="T14" fmla="*/ 6 w 83"/>
                        <a:gd name="T15" fmla="*/ 19 h 20"/>
                        <a:gd name="T16" fmla="*/ 0 w 83"/>
                        <a:gd name="T17" fmla="*/ 9 h 20"/>
                        <a:gd name="T18" fmla="*/ 0 w 83"/>
                        <a:gd name="T19" fmla="*/ 0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3"/>
                        <a:gd name="T31" fmla="*/ 0 h 20"/>
                        <a:gd name="T32" fmla="*/ 83 w 83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3" h="20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10" y="9"/>
                          </a:lnTo>
                          <a:lnTo>
                            <a:pt x="68" y="9"/>
                          </a:lnTo>
                          <a:lnTo>
                            <a:pt x="71" y="0"/>
                          </a:lnTo>
                          <a:lnTo>
                            <a:pt x="82" y="0"/>
                          </a:lnTo>
                          <a:lnTo>
                            <a:pt x="77" y="19"/>
                          </a:lnTo>
                          <a:lnTo>
                            <a:pt x="6" y="1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9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5" y="1696"/>
                      <a:ext cx="106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0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691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1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0" y="1694"/>
                      <a:ext cx="25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2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1" y="1656"/>
                      <a:ext cx="178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3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3" y="1403"/>
                      <a:ext cx="293" cy="22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4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6" y="1425"/>
                      <a:ext cx="227" cy="16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5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32"/>
                      <a:ext cx="206" cy="1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6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1645"/>
                      <a:ext cx="1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7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3079" y="1633"/>
                      <a:ext cx="167" cy="19"/>
                    </a:xfrm>
                    <a:custGeom>
                      <a:avLst/>
                      <a:gdLst>
                        <a:gd name="T0" fmla="*/ 23 w 167"/>
                        <a:gd name="T1" fmla="*/ 18 h 19"/>
                        <a:gd name="T2" fmla="*/ 146 w 167"/>
                        <a:gd name="T3" fmla="*/ 18 h 19"/>
                        <a:gd name="T4" fmla="*/ 166 w 167"/>
                        <a:gd name="T5" fmla="*/ 0 h 19"/>
                        <a:gd name="T6" fmla="*/ 0 w 167"/>
                        <a:gd name="T7" fmla="*/ 0 h 19"/>
                        <a:gd name="T8" fmla="*/ 23 w 167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7"/>
                        <a:gd name="T16" fmla="*/ 0 h 19"/>
                        <a:gd name="T17" fmla="*/ 167 w 16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7" h="19">
                          <a:moveTo>
                            <a:pt x="23" y="18"/>
                          </a:moveTo>
                          <a:lnTo>
                            <a:pt x="146" y="18"/>
                          </a:lnTo>
                          <a:lnTo>
                            <a:pt x="166" y="0"/>
                          </a:lnTo>
                          <a:lnTo>
                            <a:pt x="0" y="0"/>
                          </a:lnTo>
                          <a:lnTo>
                            <a:pt x="23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8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6" y="1613"/>
                      <a:ext cx="27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9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5" y="1613"/>
                      <a:ext cx="1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0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8" y="1615"/>
                      <a:ext cx="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1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5" y="1611"/>
                      <a:ext cx="34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2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6" y="1613"/>
                      <a:ext cx="3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3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0" y="1620"/>
                      <a:ext cx="26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5340" y="2115"/>
                    <a:ext cx="562" cy="705"/>
                    <a:chOff x="3849" y="1392"/>
                    <a:chExt cx="496" cy="426"/>
                  </a:xfrm>
                </p:grpSpPr>
                <p:sp>
                  <p:nvSpPr>
                    <p:cNvPr id="286805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3849" y="1392"/>
                      <a:ext cx="496" cy="426"/>
                    </a:xfrm>
                    <a:custGeom>
                      <a:avLst/>
                      <a:gdLst>
                        <a:gd name="T0" fmla="*/ 86 w 496"/>
                        <a:gd name="T1" fmla="*/ 0 h 426"/>
                        <a:gd name="T2" fmla="*/ 86 w 496"/>
                        <a:gd name="T3" fmla="*/ 247 h 426"/>
                        <a:gd name="T4" fmla="*/ 164 w 496"/>
                        <a:gd name="T5" fmla="*/ 247 h 426"/>
                        <a:gd name="T6" fmla="*/ 176 w 496"/>
                        <a:gd name="T7" fmla="*/ 254 h 426"/>
                        <a:gd name="T8" fmla="*/ 178 w 496"/>
                        <a:gd name="T9" fmla="*/ 251 h 426"/>
                        <a:gd name="T10" fmla="*/ 144 w 496"/>
                        <a:gd name="T11" fmla="*/ 251 h 426"/>
                        <a:gd name="T12" fmla="*/ 144 w 496"/>
                        <a:gd name="T13" fmla="*/ 265 h 426"/>
                        <a:gd name="T14" fmla="*/ 16 w 496"/>
                        <a:gd name="T15" fmla="*/ 265 h 426"/>
                        <a:gd name="T16" fmla="*/ 16 w 496"/>
                        <a:gd name="T17" fmla="*/ 350 h 426"/>
                        <a:gd name="T18" fmla="*/ 22 w 496"/>
                        <a:gd name="T19" fmla="*/ 350 h 426"/>
                        <a:gd name="T20" fmla="*/ 0 w 496"/>
                        <a:gd name="T21" fmla="*/ 406 h 426"/>
                        <a:gd name="T22" fmla="*/ 4 w 496"/>
                        <a:gd name="T23" fmla="*/ 425 h 426"/>
                        <a:gd name="T24" fmla="*/ 490 w 496"/>
                        <a:gd name="T25" fmla="*/ 425 h 426"/>
                        <a:gd name="T26" fmla="*/ 495 w 496"/>
                        <a:gd name="T27" fmla="*/ 406 h 426"/>
                        <a:gd name="T28" fmla="*/ 471 w 496"/>
                        <a:gd name="T29" fmla="*/ 352 h 426"/>
                        <a:gd name="T30" fmla="*/ 478 w 496"/>
                        <a:gd name="T31" fmla="*/ 352 h 426"/>
                        <a:gd name="T32" fmla="*/ 478 w 496"/>
                        <a:gd name="T33" fmla="*/ 265 h 426"/>
                        <a:gd name="T34" fmla="*/ 351 w 496"/>
                        <a:gd name="T35" fmla="*/ 265 h 426"/>
                        <a:gd name="T36" fmla="*/ 351 w 496"/>
                        <a:gd name="T37" fmla="*/ 254 h 426"/>
                        <a:gd name="T38" fmla="*/ 318 w 496"/>
                        <a:gd name="T39" fmla="*/ 254 h 426"/>
                        <a:gd name="T40" fmla="*/ 329 w 496"/>
                        <a:gd name="T41" fmla="*/ 247 h 426"/>
                        <a:gd name="T42" fmla="*/ 407 w 496"/>
                        <a:gd name="T43" fmla="*/ 247 h 426"/>
                        <a:gd name="T44" fmla="*/ 407 w 496"/>
                        <a:gd name="T45" fmla="*/ 0 h 426"/>
                        <a:gd name="T46" fmla="*/ 86 w 496"/>
                        <a:gd name="T47" fmla="*/ 0 h 42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96"/>
                        <a:gd name="T73" fmla="*/ 0 h 426"/>
                        <a:gd name="T74" fmla="*/ 496 w 496"/>
                        <a:gd name="T75" fmla="*/ 426 h 42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96" h="426">
                          <a:moveTo>
                            <a:pt x="86" y="0"/>
                          </a:moveTo>
                          <a:lnTo>
                            <a:pt x="86" y="247"/>
                          </a:lnTo>
                          <a:lnTo>
                            <a:pt x="164" y="247"/>
                          </a:lnTo>
                          <a:lnTo>
                            <a:pt x="176" y="254"/>
                          </a:lnTo>
                          <a:lnTo>
                            <a:pt x="178" y="251"/>
                          </a:lnTo>
                          <a:lnTo>
                            <a:pt x="144" y="251"/>
                          </a:lnTo>
                          <a:lnTo>
                            <a:pt x="144" y="265"/>
                          </a:lnTo>
                          <a:lnTo>
                            <a:pt x="16" y="265"/>
                          </a:lnTo>
                          <a:lnTo>
                            <a:pt x="16" y="350"/>
                          </a:lnTo>
                          <a:lnTo>
                            <a:pt x="22" y="350"/>
                          </a:lnTo>
                          <a:lnTo>
                            <a:pt x="0" y="406"/>
                          </a:lnTo>
                          <a:lnTo>
                            <a:pt x="4" y="425"/>
                          </a:lnTo>
                          <a:lnTo>
                            <a:pt x="490" y="425"/>
                          </a:lnTo>
                          <a:lnTo>
                            <a:pt x="495" y="406"/>
                          </a:lnTo>
                          <a:lnTo>
                            <a:pt x="471" y="352"/>
                          </a:lnTo>
                          <a:lnTo>
                            <a:pt x="478" y="352"/>
                          </a:lnTo>
                          <a:lnTo>
                            <a:pt x="478" y="265"/>
                          </a:lnTo>
                          <a:lnTo>
                            <a:pt x="351" y="265"/>
                          </a:lnTo>
                          <a:lnTo>
                            <a:pt x="351" y="254"/>
                          </a:lnTo>
                          <a:lnTo>
                            <a:pt x="318" y="254"/>
                          </a:lnTo>
                          <a:lnTo>
                            <a:pt x="329" y="247"/>
                          </a:lnTo>
                          <a:lnTo>
                            <a:pt x="407" y="247"/>
                          </a:lnTo>
                          <a:lnTo>
                            <a:pt x="407" y="0"/>
                          </a:lnTo>
                          <a:lnTo>
                            <a:pt x="8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6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3859" y="1800"/>
                      <a:ext cx="480" cy="18"/>
                    </a:xfrm>
                    <a:custGeom>
                      <a:avLst/>
                      <a:gdLst>
                        <a:gd name="T0" fmla="*/ 0 w 480"/>
                        <a:gd name="T1" fmla="*/ 0 h 18"/>
                        <a:gd name="T2" fmla="*/ 479 w 480"/>
                        <a:gd name="T3" fmla="*/ 0 h 18"/>
                        <a:gd name="T4" fmla="*/ 475 w 480"/>
                        <a:gd name="T5" fmla="*/ 17 h 18"/>
                        <a:gd name="T6" fmla="*/ 4 w 480"/>
                        <a:gd name="T7" fmla="*/ 17 h 18"/>
                        <a:gd name="T8" fmla="*/ 0 w 480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18"/>
                        <a:gd name="T17" fmla="*/ 480 w 48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18">
                          <a:moveTo>
                            <a:pt x="0" y="0"/>
                          </a:moveTo>
                          <a:lnTo>
                            <a:pt x="479" y="0"/>
                          </a:lnTo>
                          <a:lnTo>
                            <a:pt x="475" y="17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7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859" y="1737"/>
                      <a:ext cx="480" cy="64"/>
                    </a:xfrm>
                    <a:custGeom>
                      <a:avLst/>
                      <a:gdLst>
                        <a:gd name="T0" fmla="*/ 24 w 480"/>
                        <a:gd name="T1" fmla="*/ 0 h 64"/>
                        <a:gd name="T2" fmla="*/ 451 w 480"/>
                        <a:gd name="T3" fmla="*/ 0 h 64"/>
                        <a:gd name="T4" fmla="*/ 479 w 480"/>
                        <a:gd name="T5" fmla="*/ 63 h 64"/>
                        <a:gd name="T6" fmla="*/ 0 w 480"/>
                        <a:gd name="T7" fmla="*/ 63 h 64"/>
                        <a:gd name="T8" fmla="*/ 24 w 480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64"/>
                        <a:gd name="T17" fmla="*/ 480 w 480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64">
                          <a:moveTo>
                            <a:pt x="24" y="0"/>
                          </a:moveTo>
                          <a:lnTo>
                            <a:pt x="451" y="0"/>
                          </a:lnTo>
                          <a:lnTo>
                            <a:pt x="479" y="63"/>
                          </a:lnTo>
                          <a:lnTo>
                            <a:pt x="0" y="63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8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891" y="1745"/>
                      <a:ext cx="415" cy="53"/>
                    </a:xfrm>
                    <a:custGeom>
                      <a:avLst/>
                      <a:gdLst>
                        <a:gd name="T0" fmla="*/ 13 w 415"/>
                        <a:gd name="T1" fmla="*/ 0 h 53"/>
                        <a:gd name="T2" fmla="*/ 394 w 415"/>
                        <a:gd name="T3" fmla="*/ 0 h 53"/>
                        <a:gd name="T4" fmla="*/ 414 w 415"/>
                        <a:gd name="T5" fmla="*/ 52 h 53"/>
                        <a:gd name="T6" fmla="*/ 0 w 415"/>
                        <a:gd name="T7" fmla="*/ 52 h 53"/>
                        <a:gd name="T8" fmla="*/ 13 w 415"/>
                        <a:gd name="T9" fmla="*/ 0 h 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5"/>
                        <a:gd name="T16" fmla="*/ 0 h 53"/>
                        <a:gd name="T17" fmla="*/ 415 w 415"/>
                        <a:gd name="T18" fmla="*/ 53 h 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5" h="53">
                          <a:moveTo>
                            <a:pt x="13" y="0"/>
                          </a:moveTo>
                          <a:lnTo>
                            <a:pt x="394" y="0"/>
                          </a:lnTo>
                          <a:lnTo>
                            <a:pt x="414" y="52"/>
                          </a:lnTo>
                          <a:lnTo>
                            <a:pt x="0" y="52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9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3896" y="1745"/>
                      <a:ext cx="405" cy="48"/>
                    </a:xfrm>
                    <a:custGeom>
                      <a:avLst/>
                      <a:gdLst>
                        <a:gd name="T0" fmla="*/ 13 w 405"/>
                        <a:gd name="T1" fmla="*/ 0 h 48"/>
                        <a:gd name="T2" fmla="*/ 389 w 405"/>
                        <a:gd name="T3" fmla="*/ 0 h 48"/>
                        <a:gd name="T4" fmla="*/ 404 w 405"/>
                        <a:gd name="T5" fmla="*/ 47 h 48"/>
                        <a:gd name="T6" fmla="*/ 0 w 405"/>
                        <a:gd name="T7" fmla="*/ 47 h 48"/>
                        <a:gd name="T8" fmla="*/ 11 w 405"/>
                        <a:gd name="T9" fmla="*/ 0 h 48"/>
                        <a:gd name="T10" fmla="*/ 13 w 405"/>
                        <a:gd name="T11" fmla="*/ 0 h 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5"/>
                        <a:gd name="T19" fmla="*/ 0 h 48"/>
                        <a:gd name="T20" fmla="*/ 405 w 405"/>
                        <a:gd name="T21" fmla="*/ 48 h 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5" h="48">
                          <a:moveTo>
                            <a:pt x="13" y="0"/>
                          </a:moveTo>
                          <a:lnTo>
                            <a:pt x="389" y="0"/>
                          </a:lnTo>
                          <a:lnTo>
                            <a:pt x="404" y="47"/>
                          </a:lnTo>
                          <a:lnTo>
                            <a:pt x="0" y="47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0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914" y="1745"/>
                      <a:ext cx="22" cy="19"/>
                    </a:xfrm>
                    <a:custGeom>
                      <a:avLst/>
                      <a:gdLst>
                        <a:gd name="T0" fmla="*/ 21 w 22"/>
                        <a:gd name="T1" fmla="*/ 18 h 19"/>
                        <a:gd name="T2" fmla="*/ 21 w 22"/>
                        <a:gd name="T3" fmla="*/ 0 h 19"/>
                        <a:gd name="T4" fmla="*/ 0 w 22"/>
                        <a:gd name="T5" fmla="*/ 0 h 19"/>
                        <a:gd name="T6" fmla="*/ 0 w 22"/>
                        <a:gd name="T7" fmla="*/ 18 h 19"/>
                        <a:gd name="T8" fmla="*/ 21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1" y="18"/>
                          </a:moveTo>
                          <a:lnTo>
                            <a:pt x="2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2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1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912" y="1745"/>
                      <a:ext cx="22" cy="19"/>
                    </a:xfrm>
                    <a:custGeom>
                      <a:avLst/>
                      <a:gdLst>
                        <a:gd name="T0" fmla="*/ 20 w 22"/>
                        <a:gd name="T1" fmla="*/ 18 h 19"/>
                        <a:gd name="T2" fmla="*/ 21 w 22"/>
                        <a:gd name="T3" fmla="*/ 0 h 19"/>
                        <a:gd name="T4" fmla="*/ 1 w 22"/>
                        <a:gd name="T5" fmla="*/ 0 h 19"/>
                        <a:gd name="T6" fmla="*/ 0 w 22"/>
                        <a:gd name="T7" fmla="*/ 18 h 19"/>
                        <a:gd name="T8" fmla="*/ 20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0" y="18"/>
                          </a:moveTo>
                          <a:lnTo>
                            <a:pt x="21" y="0"/>
                          </a:lnTo>
                          <a:lnTo>
                            <a:pt x="1" y="0"/>
                          </a:lnTo>
                          <a:lnTo>
                            <a:pt x="0" y="18"/>
                          </a:lnTo>
                          <a:lnTo>
                            <a:pt x="2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2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950" y="1745"/>
                      <a:ext cx="57" cy="19"/>
                    </a:xfrm>
                    <a:custGeom>
                      <a:avLst/>
                      <a:gdLst>
                        <a:gd name="T0" fmla="*/ 56 w 57"/>
                        <a:gd name="T1" fmla="*/ 18 h 19"/>
                        <a:gd name="T2" fmla="*/ 56 w 57"/>
                        <a:gd name="T3" fmla="*/ 0 h 19"/>
                        <a:gd name="T4" fmla="*/ 0 w 57"/>
                        <a:gd name="T5" fmla="*/ 0 h 19"/>
                        <a:gd name="T6" fmla="*/ 0 w 57"/>
                        <a:gd name="T7" fmla="*/ 18 h 19"/>
                        <a:gd name="T8" fmla="*/ 56 w 57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"/>
                        <a:gd name="T16" fmla="*/ 0 h 19"/>
                        <a:gd name="T17" fmla="*/ 57 w 5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" h="19">
                          <a:moveTo>
                            <a:pt x="56" y="18"/>
                          </a:moveTo>
                          <a:lnTo>
                            <a:pt x="56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6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3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948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4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027" y="1745"/>
                      <a:ext cx="53" cy="19"/>
                    </a:xfrm>
                    <a:custGeom>
                      <a:avLst/>
                      <a:gdLst>
                        <a:gd name="T0" fmla="*/ 52 w 53"/>
                        <a:gd name="T1" fmla="*/ 18 h 19"/>
                        <a:gd name="T2" fmla="*/ 52 w 53"/>
                        <a:gd name="T3" fmla="*/ 0 h 19"/>
                        <a:gd name="T4" fmla="*/ 0 w 53"/>
                        <a:gd name="T5" fmla="*/ 0 h 19"/>
                        <a:gd name="T6" fmla="*/ 0 w 53"/>
                        <a:gd name="T7" fmla="*/ 18 h 19"/>
                        <a:gd name="T8" fmla="*/ 52 w 53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9"/>
                        <a:gd name="T17" fmla="*/ 53 w 5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9">
                          <a:moveTo>
                            <a:pt x="52" y="18"/>
                          </a:moveTo>
                          <a:lnTo>
                            <a:pt x="52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5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4025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6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905" y="1754"/>
                      <a:ext cx="257" cy="32"/>
                    </a:xfrm>
                    <a:custGeom>
                      <a:avLst/>
                      <a:gdLst>
                        <a:gd name="T0" fmla="*/ 6 w 257"/>
                        <a:gd name="T1" fmla="*/ 0 h 32"/>
                        <a:gd name="T2" fmla="*/ 256 w 257"/>
                        <a:gd name="T3" fmla="*/ 0 h 32"/>
                        <a:gd name="T4" fmla="*/ 256 w 257"/>
                        <a:gd name="T5" fmla="*/ 31 h 32"/>
                        <a:gd name="T6" fmla="*/ 0 w 257"/>
                        <a:gd name="T7" fmla="*/ 31 h 32"/>
                        <a:gd name="T8" fmla="*/ 6 w 257"/>
                        <a:gd name="T9" fmla="*/ 1 h 32"/>
                        <a:gd name="T10" fmla="*/ 6 w 257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7"/>
                        <a:gd name="T19" fmla="*/ 0 h 32"/>
                        <a:gd name="T20" fmla="*/ 257 w 257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7" h="32">
                          <a:moveTo>
                            <a:pt x="6" y="0"/>
                          </a:moveTo>
                          <a:lnTo>
                            <a:pt x="256" y="0"/>
                          </a:lnTo>
                          <a:lnTo>
                            <a:pt x="256" y="31"/>
                          </a:lnTo>
                          <a:lnTo>
                            <a:pt x="0" y="31"/>
                          </a:lnTo>
                          <a:lnTo>
                            <a:pt x="6" y="1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7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908" y="1764"/>
                      <a:ext cx="252" cy="19"/>
                    </a:xfrm>
                    <a:custGeom>
                      <a:avLst/>
                      <a:gdLst>
                        <a:gd name="T0" fmla="*/ 1 w 252"/>
                        <a:gd name="T1" fmla="*/ 0 h 19"/>
                        <a:gd name="T2" fmla="*/ 251 w 252"/>
                        <a:gd name="T3" fmla="*/ 0 h 19"/>
                        <a:gd name="T4" fmla="*/ 251 w 252"/>
                        <a:gd name="T5" fmla="*/ 18 h 19"/>
                        <a:gd name="T6" fmla="*/ 0 w 252"/>
                        <a:gd name="T7" fmla="*/ 18 h 19"/>
                        <a:gd name="T8" fmla="*/ 1 w 25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2"/>
                        <a:gd name="T16" fmla="*/ 0 h 19"/>
                        <a:gd name="T17" fmla="*/ 252 w 25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2" h="19">
                          <a:moveTo>
                            <a:pt x="1" y="0"/>
                          </a:moveTo>
                          <a:lnTo>
                            <a:pt x="251" y="0"/>
                          </a:lnTo>
                          <a:lnTo>
                            <a:pt x="251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8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3909" y="1754"/>
                      <a:ext cx="250" cy="20"/>
                    </a:xfrm>
                    <a:custGeom>
                      <a:avLst/>
                      <a:gdLst>
                        <a:gd name="T0" fmla="*/ 0 w 250"/>
                        <a:gd name="T1" fmla="*/ 0 h 20"/>
                        <a:gd name="T2" fmla="*/ 249 w 250"/>
                        <a:gd name="T3" fmla="*/ 0 h 20"/>
                        <a:gd name="T4" fmla="*/ 249 w 250"/>
                        <a:gd name="T5" fmla="*/ 19 h 20"/>
                        <a:gd name="T6" fmla="*/ 0 w 250"/>
                        <a:gd name="T7" fmla="*/ 19 h 20"/>
                        <a:gd name="T8" fmla="*/ 0 w 250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0"/>
                        <a:gd name="T16" fmla="*/ 0 h 20"/>
                        <a:gd name="T17" fmla="*/ 250 w 250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0" h="20">
                          <a:moveTo>
                            <a:pt x="0" y="0"/>
                          </a:moveTo>
                          <a:lnTo>
                            <a:pt x="249" y="0"/>
                          </a:lnTo>
                          <a:lnTo>
                            <a:pt x="249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9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3905" y="1770"/>
                      <a:ext cx="22" cy="18"/>
                    </a:xfrm>
                    <a:custGeom>
                      <a:avLst/>
                      <a:gdLst>
                        <a:gd name="T0" fmla="*/ 1 w 22"/>
                        <a:gd name="T1" fmla="*/ 0 h 18"/>
                        <a:gd name="T2" fmla="*/ 21 w 22"/>
                        <a:gd name="T3" fmla="*/ 0 h 18"/>
                        <a:gd name="T4" fmla="*/ 19 w 22"/>
                        <a:gd name="T5" fmla="*/ 17 h 18"/>
                        <a:gd name="T6" fmla="*/ 0 w 22"/>
                        <a:gd name="T7" fmla="*/ 17 h 18"/>
                        <a:gd name="T8" fmla="*/ 1 w 22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8"/>
                        <a:gd name="T17" fmla="*/ 22 w 2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8">
                          <a:moveTo>
                            <a:pt x="1" y="0"/>
                          </a:moveTo>
                          <a:lnTo>
                            <a:pt x="21" y="0"/>
                          </a:lnTo>
                          <a:lnTo>
                            <a:pt x="19" y="17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0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3902" y="1777"/>
                      <a:ext cx="25" cy="19"/>
                    </a:xfrm>
                    <a:custGeom>
                      <a:avLst/>
                      <a:gdLst>
                        <a:gd name="T0" fmla="*/ 24 w 25"/>
                        <a:gd name="T1" fmla="*/ 0 h 19"/>
                        <a:gd name="T2" fmla="*/ 24 w 25"/>
                        <a:gd name="T3" fmla="*/ 18 h 19"/>
                        <a:gd name="T4" fmla="*/ 0 w 25"/>
                        <a:gd name="T5" fmla="*/ 18 h 19"/>
                        <a:gd name="T6" fmla="*/ 1 w 25"/>
                        <a:gd name="T7" fmla="*/ 0 h 19"/>
                        <a:gd name="T8" fmla="*/ 24 w 2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19"/>
                        <a:gd name="T17" fmla="*/ 25 w 2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19">
                          <a:moveTo>
                            <a:pt x="24" y="0"/>
                          </a:moveTo>
                          <a:lnTo>
                            <a:pt x="24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1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3927" y="1770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0 w 210"/>
                        <a:gd name="T3" fmla="*/ 17 h 18"/>
                        <a:gd name="T4" fmla="*/ 208 w 210"/>
                        <a:gd name="T5" fmla="*/ 17 h 18"/>
                        <a:gd name="T6" fmla="*/ 209 w 210"/>
                        <a:gd name="T7" fmla="*/ 0 h 18"/>
                        <a:gd name="T8" fmla="*/ 1 w 210"/>
                        <a:gd name="T9" fmla="*/ 0 h 18"/>
                        <a:gd name="T10" fmla="*/ 0 w 210"/>
                        <a:gd name="T11" fmla="*/ 0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0"/>
                        <a:gd name="T19" fmla="*/ 0 h 18"/>
                        <a:gd name="T20" fmla="*/ 210 w 210"/>
                        <a:gd name="T21" fmla="*/ 18 h 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0" y="17"/>
                          </a:lnTo>
                          <a:lnTo>
                            <a:pt x="208" y="17"/>
                          </a:lnTo>
                          <a:lnTo>
                            <a:pt x="209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2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929" y="1777"/>
                      <a:ext cx="206" cy="19"/>
                    </a:xfrm>
                    <a:custGeom>
                      <a:avLst/>
                      <a:gdLst>
                        <a:gd name="T0" fmla="*/ 0 w 206"/>
                        <a:gd name="T1" fmla="*/ 0 h 19"/>
                        <a:gd name="T2" fmla="*/ 0 w 206"/>
                        <a:gd name="T3" fmla="*/ 18 h 19"/>
                        <a:gd name="T4" fmla="*/ 205 w 206"/>
                        <a:gd name="T5" fmla="*/ 18 h 19"/>
                        <a:gd name="T6" fmla="*/ 205 w 206"/>
                        <a:gd name="T7" fmla="*/ 0 h 19"/>
                        <a:gd name="T8" fmla="*/ 4 w 206"/>
                        <a:gd name="T9" fmla="*/ 0 h 19"/>
                        <a:gd name="T10" fmla="*/ 0 w 20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6"/>
                        <a:gd name="T19" fmla="*/ 0 h 19"/>
                        <a:gd name="T20" fmla="*/ 206 w 20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6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205" y="18"/>
                          </a:lnTo>
                          <a:lnTo>
                            <a:pt x="205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3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902" y="1785"/>
                      <a:ext cx="22" cy="19"/>
                    </a:xfrm>
                    <a:custGeom>
                      <a:avLst/>
                      <a:gdLst>
                        <a:gd name="T0" fmla="*/ 0 w 22"/>
                        <a:gd name="T1" fmla="*/ 0 h 19"/>
                        <a:gd name="T2" fmla="*/ 21 w 22"/>
                        <a:gd name="T3" fmla="*/ 0 h 19"/>
                        <a:gd name="T4" fmla="*/ 21 w 22"/>
                        <a:gd name="T5" fmla="*/ 18 h 19"/>
                        <a:gd name="T6" fmla="*/ 0 w 22"/>
                        <a:gd name="T7" fmla="*/ 18 h 19"/>
                        <a:gd name="T8" fmla="*/ 0 w 2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0" y="0"/>
                          </a:moveTo>
                          <a:lnTo>
                            <a:pt x="21" y="0"/>
                          </a:lnTo>
                          <a:lnTo>
                            <a:pt x="21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4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901" y="1783"/>
                      <a:ext cx="22" cy="19"/>
                    </a:xfrm>
                    <a:custGeom>
                      <a:avLst/>
                      <a:gdLst>
                        <a:gd name="T0" fmla="*/ 0 w 22"/>
                        <a:gd name="T1" fmla="*/ 0 h 19"/>
                        <a:gd name="T2" fmla="*/ 21 w 22"/>
                        <a:gd name="T3" fmla="*/ 0 h 19"/>
                        <a:gd name="T4" fmla="*/ 21 w 22"/>
                        <a:gd name="T5" fmla="*/ 18 h 19"/>
                        <a:gd name="T6" fmla="*/ 0 w 22"/>
                        <a:gd name="T7" fmla="*/ 18 h 19"/>
                        <a:gd name="T8" fmla="*/ 0 w 2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0" y="0"/>
                          </a:moveTo>
                          <a:lnTo>
                            <a:pt x="21" y="0"/>
                          </a:lnTo>
                          <a:lnTo>
                            <a:pt x="21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5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936" y="1785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4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4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6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934" y="1783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6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6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7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176" y="1745"/>
                      <a:ext cx="44" cy="19"/>
                    </a:xfrm>
                    <a:custGeom>
                      <a:avLst/>
                      <a:gdLst>
                        <a:gd name="T0" fmla="*/ 43 w 44"/>
                        <a:gd name="T1" fmla="*/ 13 h 19"/>
                        <a:gd name="T2" fmla="*/ 43 w 44"/>
                        <a:gd name="T3" fmla="*/ 0 h 19"/>
                        <a:gd name="T4" fmla="*/ 0 w 44"/>
                        <a:gd name="T5" fmla="*/ 0 h 19"/>
                        <a:gd name="T6" fmla="*/ 0 w 44"/>
                        <a:gd name="T7" fmla="*/ 18 h 19"/>
                        <a:gd name="T8" fmla="*/ 43 w 44"/>
                        <a:gd name="T9" fmla="*/ 18 h 19"/>
                        <a:gd name="T10" fmla="*/ 43 w 44"/>
                        <a:gd name="T11" fmla="*/ 13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4"/>
                        <a:gd name="T19" fmla="*/ 0 h 19"/>
                        <a:gd name="T20" fmla="*/ 44 w 44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4" h="19">
                          <a:moveTo>
                            <a:pt x="43" y="13"/>
                          </a:moveTo>
                          <a:lnTo>
                            <a:pt x="43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3" y="18"/>
                          </a:lnTo>
                          <a:lnTo>
                            <a:pt x="43" y="13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8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176" y="1745"/>
                      <a:ext cx="44" cy="19"/>
                    </a:xfrm>
                    <a:custGeom>
                      <a:avLst/>
                      <a:gdLst>
                        <a:gd name="T0" fmla="*/ 43 w 44"/>
                        <a:gd name="T1" fmla="*/ 18 h 19"/>
                        <a:gd name="T2" fmla="*/ 41 w 44"/>
                        <a:gd name="T3" fmla="*/ 0 h 19"/>
                        <a:gd name="T4" fmla="*/ 0 w 44"/>
                        <a:gd name="T5" fmla="*/ 0 h 19"/>
                        <a:gd name="T6" fmla="*/ 0 w 44"/>
                        <a:gd name="T7" fmla="*/ 18 h 19"/>
                        <a:gd name="T8" fmla="*/ 43 w 44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19"/>
                        <a:gd name="T17" fmla="*/ 44 w 4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19">
                          <a:moveTo>
                            <a:pt x="43" y="18"/>
                          </a:moveTo>
                          <a:lnTo>
                            <a:pt x="4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3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9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4176" y="1754"/>
                      <a:ext cx="49" cy="20"/>
                    </a:xfrm>
                    <a:custGeom>
                      <a:avLst/>
                      <a:gdLst>
                        <a:gd name="T0" fmla="*/ 0 w 49"/>
                        <a:gd name="T1" fmla="*/ 0 h 20"/>
                        <a:gd name="T2" fmla="*/ 44 w 49"/>
                        <a:gd name="T3" fmla="*/ 0 h 20"/>
                        <a:gd name="T4" fmla="*/ 48 w 49"/>
                        <a:gd name="T5" fmla="*/ 19 h 20"/>
                        <a:gd name="T6" fmla="*/ 0 w 49"/>
                        <a:gd name="T7" fmla="*/ 19 h 20"/>
                        <a:gd name="T8" fmla="*/ 0 w 49"/>
                        <a:gd name="T9" fmla="*/ 4 h 20"/>
                        <a:gd name="T10" fmla="*/ 0 w 49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"/>
                        <a:gd name="T19" fmla="*/ 0 h 20"/>
                        <a:gd name="T20" fmla="*/ 49 w 49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" h="20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8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0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4176" y="1754"/>
                      <a:ext cx="44" cy="20"/>
                    </a:xfrm>
                    <a:custGeom>
                      <a:avLst/>
                      <a:gdLst>
                        <a:gd name="T0" fmla="*/ 0 w 44"/>
                        <a:gd name="T1" fmla="*/ 0 h 20"/>
                        <a:gd name="T2" fmla="*/ 43 w 44"/>
                        <a:gd name="T3" fmla="*/ 0 h 20"/>
                        <a:gd name="T4" fmla="*/ 43 w 44"/>
                        <a:gd name="T5" fmla="*/ 19 h 20"/>
                        <a:gd name="T6" fmla="*/ 0 w 44"/>
                        <a:gd name="T7" fmla="*/ 19 h 20"/>
                        <a:gd name="T8" fmla="*/ 0 w 44"/>
                        <a:gd name="T9" fmla="*/ 4 h 20"/>
                        <a:gd name="T10" fmla="*/ 0 w 44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4"/>
                        <a:gd name="T19" fmla="*/ 0 h 20"/>
                        <a:gd name="T20" fmla="*/ 44 w 44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4" h="20">
                          <a:moveTo>
                            <a:pt x="0" y="0"/>
                          </a:moveTo>
                          <a:lnTo>
                            <a:pt x="43" y="0"/>
                          </a:lnTo>
                          <a:lnTo>
                            <a:pt x="43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1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176" y="1764"/>
                      <a:ext cx="48" cy="19"/>
                    </a:xfrm>
                    <a:custGeom>
                      <a:avLst/>
                      <a:gdLst>
                        <a:gd name="T0" fmla="*/ 0 w 48"/>
                        <a:gd name="T1" fmla="*/ 0 h 19"/>
                        <a:gd name="T2" fmla="*/ 45 w 48"/>
                        <a:gd name="T3" fmla="*/ 0 h 19"/>
                        <a:gd name="T4" fmla="*/ 47 w 48"/>
                        <a:gd name="T5" fmla="*/ 18 h 19"/>
                        <a:gd name="T6" fmla="*/ 0 w 48"/>
                        <a:gd name="T7" fmla="*/ 18 h 19"/>
                        <a:gd name="T8" fmla="*/ 0 w 48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9"/>
                        <a:gd name="T17" fmla="*/ 48 w 48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9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7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2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4196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2 h 19"/>
                        <a:gd name="T10" fmla="*/ 0 w 20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"/>
                        <a:gd name="T19" fmla="*/ 0 h 19"/>
                        <a:gd name="T20" fmla="*/ 20 w 20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3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4193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9"/>
                        <a:gd name="T17" fmla="*/ 20 w 2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4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176" y="178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0 h 19"/>
                        <a:gd name="T2" fmla="*/ 50 w 51"/>
                        <a:gd name="T3" fmla="*/ 0 h 19"/>
                        <a:gd name="T4" fmla="*/ 50 w 51"/>
                        <a:gd name="T5" fmla="*/ 18 h 19"/>
                        <a:gd name="T6" fmla="*/ 0 w 51"/>
                        <a:gd name="T7" fmla="*/ 18 h 19"/>
                        <a:gd name="T8" fmla="*/ 0 w 5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5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4176" y="1783"/>
                      <a:ext cx="49" cy="19"/>
                    </a:xfrm>
                    <a:custGeom>
                      <a:avLst/>
                      <a:gdLst>
                        <a:gd name="T0" fmla="*/ 0 w 49"/>
                        <a:gd name="T1" fmla="*/ 0 h 19"/>
                        <a:gd name="T2" fmla="*/ 48 w 49"/>
                        <a:gd name="T3" fmla="*/ 0 h 19"/>
                        <a:gd name="T4" fmla="*/ 48 w 49"/>
                        <a:gd name="T5" fmla="*/ 18 h 19"/>
                        <a:gd name="T6" fmla="*/ 0 w 49"/>
                        <a:gd name="T7" fmla="*/ 18 h 19"/>
                        <a:gd name="T8" fmla="*/ 0 w 49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9"/>
                        <a:gd name="T16" fmla="*/ 0 h 19"/>
                        <a:gd name="T17" fmla="*/ 49 w 49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9" h="19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4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6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4234" y="174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18 h 19"/>
                        <a:gd name="T2" fmla="*/ 0 w 51"/>
                        <a:gd name="T3" fmla="*/ 0 h 19"/>
                        <a:gd name="T4" fmla="*/ 45 w 51"/>
                        <a:gd name="T5" fmla="*/ 0 h 19"/>
                        <a:gd name="T6" fmla="*/ 50 w 51"/>
                        <a:gd name="T7" fmla="*/ 18 h 19"/>
                        <a:gd name="T8" fmla="*/ 0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7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4229" y="1745"/>
                      <a:ext cx="51" cy="19"/>
                    </a:xfrm>
                    <a:custGeom>
                      <a:avLst/>
                      <a:gdLst>
                        <a:gd name="T0" fmla="*/ 1 w 51"/>
                        <a:gd name="T1" fmla="*/ 18 h 19"/>
                        <a:gd name="T2" fmla="*/ 0 w 51"/>
                        <a:gd name="T3" fmla="*/ 0 h 19"/>
                        <a:gd name="T4" fmla="*/ 46 w 51"/>
                        <a:gd name="T5" fmla="*/ 0 h 19"/>
                        <a:gd name="T6" fmla="*/ 50 w 51"/>
                        <a:gd name="T7" fmla="*/ 18 h 19"/>
                        <a:gd name="T8" fmla="*/ 1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1" y="18"/>
                          </a:moveTo>
                          <a:lnTo>
                            <a:pt x="0" y="0"/>
                          </a:lnTo>
                          <a:lnTo>
                            <a:pt x="46" y="0"/>
                          </a:lnTo>
                          <a:lnTo>
                            <a:pt x="50" y="18"/>
                          </a:lnTo>
                          <a:lnTo>
                            <a:pt x="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8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4234" y="1754"/>
                      <a:ext cx="64" cy="37"/>
                    </a:xfrm>
                    <a:custGeom>
                      <a:avLst/>
                      <a:gdLst>
                        <a:gd name="T0" fmla="*/ 0 w 64"/>
                        <a:gd name="T1" fmla="*/ 0 h 37"/>
                        <a:gd name="T2" fmla="*/ 48 w 64"/>
                        <a:gd name="T3" fmla="*/ 0 h 37"/>
                        <a:gd name="T4" fmla="*/ 63 w 64"/>
                        <a:gd name="T5" fmla="*/ 36 h 37"/>
                        <a:gd name="T6" fmla="*/ 9 w 64"/>
                        <a:gd name="T7" fmla="*/ 36 h 37"/>
                        <a:gd name="T8" fmla="*/ 1 w 64"/>
                        <a:gd name="T9" fmla="*/ 1 h 37"/>
                        <a:gd name="T10" fmla="*/ 0 w 64"/>
                        <a:gd name="T11" fmla="*/ 0 h 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4"/>
                        <a:gd name="T19" fmla="*/ 0 h 37"/>
                        <a:gd name="T20" fmla="*/ 64 w 64"/>
                        <a:gd name="T21" fmla="*/ 37 h 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4" h="37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63" y="36"/>
                          </a:lnTo>
                          <a:lnTo>
                            <a:pt x="9" y="36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9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4233" y="1754"/>
                      <a:ext cx="53" cy="20"/>
                    </a:xfrm>
                    <a:custGeom>
                      <a:avLst/>
                      <a:gdLst>
                        <a:gd name="T0" fmla="*/ 0 w 53"/>
                        <a:gd name="T1" fmla="*/ 0 h 20"/>
                        <a:gd name="T2" fmla="*/ 47 w 53"/>
                        <a:gd name="T3" fmla="*/ 0 h 20"/>
                        <a:gd name="T4" fmla="*/ 52 w 53"/>
                        <a:gd name="T5" fmla="*/ 19 h 20"/>
                        <a:gd name="T6" fmla="*/ 1 w 53"/>
                        <a:gd name="T7" fmla="*/ 19 h 20"/>
                        <a:gd name="T8" fmla="*/ 0 w 53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20"/>
                        <a:gd name="T17" fmla="*/ 53 w 53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20">
                          <a:moveTo>
                            <a:pt x="0" y="0"/>
                          </a:moveTo>
                          <a:lnTo>
                            <a:pt x="47" y="0"/>
                          </a:lnTo>
                          <a:lnTo>
                            <a:pt x="52" y="19"/>
                          </a:lnTo>
                          <a:lnTo>
                            <a:pt x="1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0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4234" y="1764"/>
                      <a:ext cx="54" cy="19"/>
                    </a:xfrm>
                    <a:custGeom>
                      <a:avLst/>
                      <a:gdLst>
                        <a:gd name="T0" fmla="*/ 0 w 54"/>
                        <a:gd name="T1" fmla="*/ 0 h 19"/>
                        <a:gd name="T2" fmla="*/ 51 w 54"/>
                        <a:gd name="T3" fmla="*/ 0 h 19"/>
                        <a:gd name="T4" fmla="*/ 53 w 54"/>
                        <a:gd name="T5" fmla="*/ 18 h 19"/>
                        <a:gd name="T6" fmla="*/ 0 w 54"/>
                        <a:gd name="T7" fmla="*/ 18 h 19"/>
                        <a:gd name="T8" fmla="*/ 0 w 5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19"/>
                        <a:gd name="T17" fmla="*/ 54 w 5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19">
                          <a:moveTo>
                            <a:pt x="0" y="0"/>
                          </a:moveTo>
                          <a:lnTo>
                            <a:pt x="51" y="0"/>
                          </a:lnTo>
                          <a:lnTo>
                            <a:pt x="53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1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4236" y="1770"/>
                      <a:ext cx="53" cy="18"/>
                    </a:xfrm>
                    <a:custGeom>
                      <a:avLst/>
                      <a:gdLst>
                        <a:gd name="T0" fmla="*/ 0 w 53"/>
                        <a:gd name="T1" fmla="*/ 0 h 18"/>
                        <a:gd name="T2" fmla="*/ 50 w 53"/>
                        <a:gd name="T3" fmla="*/ 0 h 18"/>
                        <a:gd name="T4" fmla="*/ 52 w 53"/>
                        <a:gd name="T5" fmla="*/ 17 h 18"/>
                        <a:gd name="T6" fmla="*/ 0 w 53"/>
                        <a:gd name="T7" fmla="*/ 17 h 18"/>
                        <a:gd name="T8" fmla="*/ 0 w 53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8"/>
                        <a:gd name="T17" fmla="*/ 53 w 53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8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2" y="17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2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4237" y="1777"/>
                      <a:ext cx="55" cy="19"/>
                    </a:xfrm>
                    <a:custGeom>
                      <a:avLst/>
                      <a:gdLst>
                        <a:gd name="T0" fmla="*/ 52 w 55"/>
                        <a:gd name="T1" fmla="*/ 0 h 19"/>
                        <a:gd name="T2" fmla="*/ 54 w 55"/>
                        <a:gd name="T3" fmla="*/ 18 h 19"/>
                        <a:gd name="T4" fmla="*/ 1 w 55"/>
                        <a:gd name="T5" fmla="*/ 18 h 19"/>
                        <a:gd name="T6" fmla="*/ 0 w 55"/>
                        <a:gd name="T7" fmla="*/ 0 h 19"/>
                        <a:gd name="T8" fmla="*/ 52 w 5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2" y="0"/>
                          </a:moveTo>
                          <a:lnTo>
                            <a:pt x="54" y="18"/>
                          </a:lnTo>
                          <a:lnTo>
                            <a:pt x="1" y="18"/>
                          </a:lnTo>
                          <a:lnTo>
                            <a:pt x="0" y="0"/>
                          </a:lnTo>
                          <a:lnTo>
                            <a:pt x="52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3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4238" y="1783"/>
                      <a:ext cx="56" cy="19"/>
                    </a:xfrm>
                    <a:custGeom>
                      <a:avLst/>
                      <a:gdLst>
                        <a:gd name="T0" fmla="*/ 0 w 56"/>
                        <a:gd name="T1" fmla="*/ 0 h 19"/>
                        <a:gd name="T2" fmla="*/ 54 w 56"/>
                        <a:gd name="T3" fmla="*/ 0 h 19"/>
                        <a:gd name="T4" fmla="*/ 55 w 56"/>
                        <a:gd name="T5" fmla="*/ 18 h 19"/>
                        <a:gd name="T6" fmla="*/ 1 w 56"/>
                        <a:gd name="T7" fmla="*/ 18 h 19"/>
                        <a:gd name="T8" fmla="*/ 1 w 56"/>
                        <a:gd name="T9" fmla="*/ 0 h 19"/>
                        <a:gd name="T10" fmla="*/ 0 w 5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"/>
                        <a:gd name="T19" fmla="*/ 0 h 19"/>
                        <a:gd name="T20" fmla="*/ 56 w 5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" h="19">
                          <a:moveTo>
                            <a:pt x="0" y="0"/>
                          </a:moveTo>
                          <a:lnTo>
                            <a:pt x="54" y="0"/>
                          </a:lnTo>
                          <a:lnTo>
                            <a:pt x="55" y="18"/>
                          </a:lnTo>
                          <a:lnTo>
                            <a:pt x="1" y="18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4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1669"/>
                      <a:ext cx="433" cy="6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5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9" y="1676"/>
                      <a:ext cx="412" cy="4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6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3" y="1681"/>
                      <a:ext cx="405" cy="3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10"/>
                      <a:ext cx="114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8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16"/>
                      <a:ext cx="114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9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21"/>
                      <a:ext cx="114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0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2" y="1686"/>
                      <a:ext cx="12" cy="10"/>
                    </a:xfrm>
                    <a:prstGeom prst="ellipse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1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6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2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5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3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6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4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5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5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1" y="1685"/>
                      <a:ext cx="12" cy="1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6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1" y="1692"/>
                      <a:ext cx="1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7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3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8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1694"/>
                      <a:ext cx="38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9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4054" y="1681"/>
                      <a:ext cx="21" cy="21"/>
                    </a:xfrm>
                    <a:custGeom>
                      <a:avLst/>
                      <a:gdLst>
                        <a:gd name="T0" fmla="*/ 0 w 21"/>
                        <a:gd name="T1" fmla="*/ 20 h 21"/>
                        <a:gd name="T2" fmla="*/ 20 w 21"/>
                        <a:gd name="T3" fmla="*/ 20 h 21"/>
                        <a:gd name="T4" fmla="*/ 8 w 21"/>
                        <a:gd name="T5" fmla="*/ 20 h 21"/>
                        <a:gd name="T6" fmla="*/ 8 w 21"/>
                        <a:gd name="T7" fmla="*/ 7 h 21"/>
                        <a:gd name="T8" fmla="*/ 20 w 21"/>
                        <a:gd name="T9" fmla="*/ 3 h 21"/>
                        <a:gd name="T10" fmla="*/ 8 w 21"/>
                        <a:gd name="T11" fmla="*/ 0 h 21"/>
                        <a:gd name="T12" fmla="*/ 0 w 21"/>
                        <a:gd name="T13" fmla="*/ 0 h 21"/>
                        <a:gd name="T14" fmla="*/ 0 w 21"/>
                        <a:gd name="T15" fmla="*/ 20 h 2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"/>
                        <a:gd name="T25" fmla="*/ 0 h 21"/>
                        <a:gd name="T26" fmla="*/ 21 w 21"/>
                        <a:gd name="T27" fmla="*/ 21 h 2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" h="21">
                          <a:moveTo>
                            <a:pt x="0" y="20"/>
                          </a:moveTo>
                          <a:lnTo>
                            <a:pt x="20" y="20"/>
                          </a:lnTo>
                          <a:lnTo>
                            <a:pt x="8" y="20"/>
                          </a:lnTo>
                          <a:lnTo>
                            <a:pt x="8" y="7"/>
                          </a:lnTo>
                          <a:lnTo>
                            <a:pt x="20" y="3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0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8" y="1715"/>
                      <a:ext cx="7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1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076" y="1713"/>
                      <a:ext cx="83" cy="20"/>
                    </a:xfrm>
                    <a:custGeom>
                      <a:avLst/>
                      <a:gdLst>
                        <a:gd name="T0" fmla="*/ 0 w 83"/>
                        <a:gd name="T1" fmla="*/ 0 h 20"/>
                        <a:gd name="T2" fmla="*/ 9 w 83"/>
                        <a:gd name="T3" fmla="*/ 0 h 20"/>
                        <a:gd name="T4" fmla="*/ 10 w 83"/>
                        <a:gd name="T5" fmla="*/ 9 h 20"/>
                        <a:gd name="T6" fmla="*/ 68 w 83"/>
                        <a:gd name="T7" fmla="*/ 9 h 20"/>
                        <a:gd name="T8" fmla="*/ 71 w 83"/>
                        <a:gd name="T9" fmla="*/ 0 h 20"/>
                        <a:gd name="T10" fmla="*/ 82 w 83"/>
                        <a:gd name="T11" fmla="*/ 0 h 20"/>
                        <a:gd name="T12" fmla="*/ 77 w 83"/>
                        <a:gd name="T13" fmla="*/ 19 h 20"/>
                        <a:gd name="T14" fmla="*/ 6 w 83"/>
                        <a:gd name="T15" fmla="*/ 19 h 20"/>
                        <a:gd name="T16" fmla="*/ 0 w 83"/>
                        <a:gd name="T17" fmla="*/ 9 h 20"/>
                        <a:gd name="T18" fmla="*/ 0 w 83"/>
                        <a:gd name="T19" fmla="*/ 0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3"/>
                        <a:gd name="T31" fmla="*/ 0 h 20"/>
                        <a:gd name="T32" fmla="*/ 83 w 83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3" h="20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10" y="9"/>
                          </a:lnTo>
                          <a:lnTo>
                            <a:pt x="68" y="9"/>
                          </a:lnTo>
                          <a:lnTo>
                            <a:pt x="71" y="0"/>
                          </a:lnTo>
                          <a:lnTo>
                            <a:pt x="82" y="0"/>
                          </a:lnTo>
                          <a:lnTo>
                            <a:pt x="77" y="19"/>
                          </a:lnTo>
                          <a:lnTo>
                            <a:pt x="6" y="1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2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0" y="1696"/>
                      <a:ext cx="105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3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691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4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3" y="1694"/>
                      <a:ext cx="2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5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5" y="1656"/>
                      <a:ext cx="17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6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8" y="1403"/>
                      <a:ext cx="291" cy="22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7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" y="1425"/>
                      <a:ext cx="226" cy="16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8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1" y="1432"/>
                      <a:ext cx="206" cy="1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9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1645"/>
                      <a:ext cx="112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0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4014" y="1633"/>
                      <a:ext cx="165" cy="19"/>
                    </a:xfrm>
                    <a:custGeom>
                      <a:avLst/>
                      <a:gdLst>
                        <a:gd name="T0" fmla="*/ 22 w 165"/>
                        <a:gd name="T1" fmla="*/ 18 h 19"/>
                        <a:gd name="T2" fmla="*/ 144 w 165"/>
                        <a:gd name="T3" fmla="*/ 18 h 19"/>
                        <a:gd name="T4" fmla="*/ 164 w 165"/>
                        <a:gd name="T5" fmla="*/ 0 h 19"/>
                        <a:gd name="T6" fmla="*/ 0 w 165"/>
                        <a:gd name="T7" fmla="*/ 0 h 19"/>
                        <a:gd name="T8" fmla="*/ 22 w 16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5"/>
                        <a:gd name="T16" fmla="*/ 0 h 19"/>
                        <a:gd name="T17" fmla="*/ 165 w 16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5" h="19">
                          <a:moveTo>
                            <a:pt x="22" y="18"/>
                          </a:moveTo>
                          <a:lnTo>
                            <a:pt x="144" y="18"/>
                          </a:lnTo>
                          <a:lnTo>
                            <a:pt x="164" y="0"/>
                          </a:lnTo>
                          <a:lnTo>
                            <a:pt x="0" y="0"/>
                          </a:lnTo>
                          <a:lnTo>
                            <a:pt x="2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1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0" y="1613"/>
                      <a:ext cx="27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2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0" y="1613"/>
                      <a:ext cx="1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3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1" y="1615"/>
                      <a:ext cx="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4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0" y="1611"/>
                      <a:ext cx="35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5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" y="1613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6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1620"/>
                      <a:ext cx="2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86877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3464" y="3019"/>
                  <a:ext cx="586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7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4203" y="3032"/>
                  <a:ext cx="0" cy="30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79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4202" y="3742"/>
                  <a:ext cx="0" cy="47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0" name="Line 162"/>
                <p:cNvSpPr>
                  <a:spLocks noChangeShapeType="1"/>
                </p:cNvSpPr>
                <p:nvPr/>
              </p:nvSpPr>
              <p:spPr bwMode="auto">
                <a:xfrm>
                  <a:off x="4557" y="2683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1" name="Line 163"/>
                <p:cNvSpPr>
                  <a:spLocks noChangeShapeType="1"/>
                </p:cNvSpPr>
                <p:nvPr/>
              </p:nvSpPr>
              <p:spPr bwMode="auto">
                <a:xfrm>
                  <a:off x="5617" y="2683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2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5132" y="4070"/>
                  <a:ext cx="0" cy="12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3" name="Line 166"/>
                <p:cNvSpPr>
                  <a:spLocks noChangeShapeType="1"/>
                </p:cNvSpPr>
                <p:nvPr/>
              </p:nvSpPr>
              <p:spPr bwMode="auto">
                <a:xfrm>
                  <a:off x="4665" y="4063"/>
                  <a:ext cx="0" cy="199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4" name="Freeform 167"/>
                <p:cNvSpPr>
                  <a:spLocks/>
                </p:cNvSpPr>
                <p:nvPr/>
              </p:nvSpPr>
              <p:spPr bwMode="auto">
                <a:xfrm>
                  <a:off x="5442" y="4178"/>
                  <a:ext cx="295" cy="412"/>
                </a:xfrm>
                <a:custGeom>
                  <a:avLst/>
                  <a:gdLst>
                    <a:gd name="T0" fmla="*/ 0 w 260"/>
                    <a:gd name="T1" fmla="*/ 0 h 249"/>
                    <a:gd name="T2" fmla="*/ 0 w 260"/>
                    <a:gd name="T3" fmla="*/ 5081 h 249"/>
                    <a:gd name="T4" fmla="*/ 554 w 260"/>
                    <a:gd name="T5" fmla="*/ 5081 h 249"/>
                    <a:gd name="T6" fmla="*/ 554 w 260"/>
                    <a:gd name="T7" fmla="*/ 0 h 249"/>
                    <a:gd name="T8" fmla="*/ 0 w 260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0"/>
                    <a:gd name="T16" fmla="*/ 0 h 249"/>
                    <a:gd name="T17" fmla="*/ 260 w 260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0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59" y="248"/>
                      </a:lnTo>
                      <a:lnTo>
                        <a:pt x="25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5" name="Freeform 169"/>
                <p:cNvSpPr>
                  <a:spLocks/>
                </p:cNvSpPr>
                <p:nvPr/>
              </p:nvSpPr>
              <p:spPr bwMode="auto">
                <a:xfrm>
                  <a:off x="4520" y="4175"/>
                  <a:ext cx="295" cy="413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162 h 249"/>
                    <a:gd name="T4" fmla="*/ 541 w 261"/>
                    <a:gd name="T5" fmla="*/ 5162 h 249"/>
                    <a:gd name="T6" fmla="*/ 541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6" name="Freeform 171"/>
                <p:cNvSpPr>
                  <a:spLocks/>
                </p:cNvSpPr>
                <p:nvPr/>
              </p:nvSpPr>
              <p:spPr bwMode="auto">
                <a:xfrm>
                  <a:off x="4166" y="3340"/>
                  <a:ext cx="87" cy="405"/>
                </a:xfrm>
                <a:custGeom>
                  <a:avLst/>
                  <a:gdLst>
                    <a:gd name="T0" fmla="*/ 0 w 77"/>
                    <a:gd name="T1" fmla="*/ 0 h 244"/>
                    <a:gd name="T2" fmla="*/ 0 w 77"/>
                    <a:gd name="T3" fmla="*/ 5074 h 244"/>
                    <a:gd name="T4" fmla="*/ 158 w 77"/>
                    <a:gd name="T5" fmla="*/ 5074 h 244"/>
                    <a:gd name="T6" fmla="*/ 158 w 77"/>
                    <a:gd name="T7" fmla="*/ 0 h 244"/>
                    <a:gd name="T8" fmla="*/ 0 w 77"/>
                    <a:gd name="T9" fmla="*/ 0 h 2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244"/>
                    <a:gd name="T17" fmla="*/ 77 w 77"/>
                    <a:gd name="T18" fmla="*/ 244 h 2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244">
                      <a:moveTo>
                        <a:pt x="0" y="0"/>
                      </a:moveTo>
                      <a:lnTo>
                        <a:pt x="0" y="243"/>
                      </a:lnTo>
                      <a:lnTo>
                        <a:pt x="76" y="243"/>
                      </a:lnTo>
                      <a:lnTo>
                        <a:pt x="7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7" name="Freeform 170"/>
                <p:cNvSpPr>
                  <a:spLocks/>
                </p:cNvSpPr>
                <p:nvPr/>
              </p:nvSpPr>
              <p:spPr bwMode="auto">
                <a:xfrm>
                  <a:off x="4057" y="4175"/>
                  <a:ext cx="298" cy="413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162 h 249"/>
                    <a:gd name="T4" fmla="*/ 577 w 261"/>
                    <a:gd name="T5" fmla="*/ 5162 h 249"/>
                    <a:gd name="T6" fmla="*/ 577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8" name="Freeform 168"/>
                <p:cNvSpPr>
                  <a:spLocks/>
                </p:cNvSpPr>
                <p:nvPr/>
              </p:nvSpPr>
              <p:spPr bwMode="auto">
                <a:xfrm>
                  <a:off x="4987" y="4178"/>
                  <a:ext cx="298" cy="412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081 h 249"/>
                    <a:gd name="T4" fmla="*/ 577 w 261"/>
                    <a:gd name="T5" fmla="*/ 5081 h 249"/>
                    <a:gd name="T6" fmla="*/ 577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6889" name="Freeform 172"/>
              <p:cNvSpPr>
                <a:spLocks/>
              </p:cNvSpPr>
              <p:nvPr/>
            </p:nvSpPr>
            <p:spPr bwMode="auto">
              <a:xfrm>
                <a:off x="4727" y="5083"/>
                <a:ext cx="423" cy="175"/>
              </a:xfrm>
              <a:custGeom>
                <a:avLst/>
                <a:gdLst>
                  <a:gd name="T0" fmla="*/ 0 w 373"/>
                  <a:gd name="T1" fmla="*/ 0 h 106"/>
                  <a:gd name="T2" fmla="*/ 0 w 373"/>
                  <a:gd name="T3" fmla="*/ 2123 h 106"/>
                  <a:gd name="T4" fmla="*/ 793 w 373"/>
                  <a:gd name="T5" fmla="*/ 2123 h 106"/>
                  <a:gd name="T6" fmla="*/ 793 w 373"/>
                  <a:gd name="T7" fmla="*/ 0 h 106"/>
                  <a:gd name="T8" fmla="*/ 0 w 373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3"/>
                  <a:gd name="T16" fmla="*/ 0 h 106"/>
                  <a:gd name="T17" fmla="*/ 373 w 373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3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2" y="105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890" name="Freeform 173"/>
              <p:cNvSpPr>
                <a:spLocks/>
              </p:cNvSpPr>
              <p:nvPr/>
            </p:nvSpPr>
            <p:spPr bwMode="auto">
              <a:xfrm>
                <a:off x="4727" y="5620"/>
                <a:ext cx="425" cy="175"/>
              </a:xfrm>
              <a:custGeom>
                <a:avLst/>
                <a:gdLst>
                  <a:gd name="T0" fmla="*/ 0 w 374"/>
                  <a:gd name="T1" fmla="*/ 0 h 106"/>
                  <a:gd name="T2" fmla="*/ 0 w 374"/>
                  <a:gd name="T3" fmla="*/ 2123 h 106"/>
                  <a:gd name="T4" fmla="*/ 805 w 374"/>
                  <a:gd name="T5" fmla="*/ 2123 h 106"/>
                  <a:gd name="T6" fmla="*/ 805 w 374"/>
                  <a:gd name="T7" fmla="*/ 0 h 106"/>
                  <a:gd name="T8" fmla="*/ 0 w 374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6"/>
                  <a:gd name="T17" fmla="*/ 374 w 374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3" y="105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891" name="Freeform 174"/>
              <p:cNvSpPr>
                <a:spLocks/>
              </p:cNvSpPr>
              <p:nvPr/>
            </p:nvSpPr>
            <p:spPr bwMode="auto">
              <a:xfrm>
                <a:off x="4727" y="5355"/>
                <a:ext cx="425" cy="175"/>
              </a:xfrm>
              <a:custGeom>
                <a:avLst/>
                <a:gdLst>
                  <a:gd name="T0" fmla="*/ 0 w 374"/>
                  <a:gd name="T1" fmla="*/ 0 h 106"/>
                  <a:gd name="T2" fmla="*/ 0 w 374"/>
                  <a:gd name="T3" fmla="*/ 2123 h 106"/>
                  <a:gd name="T4" fmla="*/ 805 w 374"/>
                  <a:gd name="T5" fmla="*/ 2123 h 106"/>
                  <a:gd name="T6" fmla="*/ 805 w 374"/>
                  <a:gd name="T7" fmla="*/ 0 h 106"/>
                  <a:gd name="T8" fmla="*/ 0 w 374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6"/>
                  <a:gd name="T17" fmla="*/ 374 w 374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3" y="105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892" name="Freeform 175"/>
              <p:cNvSpPr>
                <a:spLocks/>
              </p:cNvSpPr>
              <p:nvPr/>
            </p:nvSpPr>
            <p:spPr bwMode="auto">
              <a:xfrm>
                <a:off x="4727" y="5895"/>
                <a:ext cx="425" cy="173"/>
              </a:xfrm>
              <a:custGeom>
                <a:avLst/>
                <a:gdLst>
                  <a:gd name="T0" fmla="*/ 0 w 374"/>
                  <a:gd name="T1" fmla="*/ 0 h 105"/>
                  <a:gd name="T2" fmla="*/ 0 w 374"/>
                  <a:gd name="T3" fmla="*/ 2079 h 105"/>
                  <a:gd name="T4" fmla="*/ 805 w 374"/>
                  <a:gd name="T5" fmla="*/ 2079 h 105"/>
                  <a:gd name="T6" fmla="*/ 805 w 374"/>
                  <a:gd name="T7" fmla="*/ 0 h 105"/>
                  <a:gd name="T8" fmla="*/ 0 w 374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5"/>
                  <a:gd name="T17" fmla="*/ 374 w 374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5">
                    <a:moveTo>
                      <a:pt x="0" y="0"/>
                    </a:moveTo>
                    <a:lnTo>
                      <a:pt x="0" y="104"/>
                    </a:lnTo>
                    <a:lnTo>
                      <a:pt x="373" y="10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86893" name="Line 177"/>
            <p:cNvSpPr>
              <a:spLocks noChangeShapeType="1"/>
            </p:cNvSpPr>
            <p:nvPr/>
          </p:nvSpPr>
          <p:spPr bwMode="auto">
            <a:xfrm flipH="1">
              <a:off x="4667" y="5158"/>
              <a:ext cx="5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94" name="Line 178"/>
            <p:cNvSpPr>
              <a:spLocks noChangeShapeType="1"/>
            </p:cNvSpPr>
            <p:nvPr/>
          </p:nvSpPr>
          <p:spPr bwMode="auto">
            <a:xfrm flipH="1">
              <a:off x="4667" y="5698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95" name="Line 179"/>
            <p:cNvSpPr>
              <a:spLocks noChangeShapeType="1"/>
            </p:cNvSpPr>
            <p:nvPr/>
          </p:nvSpPr>
          <p:spPr bwMode="auto">
            <a:xfrm flipH="1">
              <a:off x="4667" y="5433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96" name="Line 180"/>
            <p:cNvSpPr>
              <a:spLocks noChangeShapeType="1"/>
            </p:cNvSpPr>
            <p:nvPr/>
          </p:nvSpPr>
          <p:spPr bwMode="auto">
            <a:xfrm flipH="1">
              <a:off x="4667" y="5968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6897" name="Line 160"/>
          <p:cNvSpPr>
            <a:spLocks noChangeShapeType="1"/>
          </p:cNvSpPr>
          <p:nvPr/>
        </p:nvSpPr>
        <p:spPr bwMode="auto">
          <a:xfrm flipV="1">
            <a:off x="4047678" y="3179340"/>
            <a:ext cx="0" cy="325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898" name="Line 161"/>
          <p:cNvSpPr>
            <a:spLocks noChangeShapeType="1"/>
          </p:cNvSpPr>
          <p:nvPr/>
        </p:nvSpPr>
        <p:spPr bwMode="auto">
          <a:xfrm flipH="1">
            <a:off x="4038153" y="3890540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899" name="Line 160"/>
          <p:cNvSpPr>
            <a:spLocks noChangeShapeType="1"/>
          </p:cNvSpPr>
          <p:nvPr/>
        </p:nvSpPr>
        <p:spPr bwMode="auto">
          <a:xfrm flipV="1">
            <a:off x="4573140" y="3179340"/>
            <a:ext cx="0" cy="325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0" name="Line 161"/>
          <p:cNvSpPr>
            <a:spLocks noChangeShapeType="1"/>
          </p:cNvSpPr>
          <p:nvPr/>
        </p:nvSpPr>
        <p:spPr bwMode="auto">
          <a:xfrm flipH="1">
            <a:off x="4571553" y="3898478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1" name="Line 160"/>
          <p:cNvSpPr>
            <a:spLocks noChangeShapeType="1"/>
          </p:cNvSpPr>
          <p:nvPr/>
        </p:nvSpPr>
        <p:spPr bwMode="auto">
          <a:xfrm flipV="1">
            <a:off x="5090665" y="3179340"/>
            <a:ext cx="0" cy="325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2" name="Line 161"/>
          <p:cNvSpPr>
            <a:spLocks noChangeShapeType="1"/>
          </p:cNvSpPr>
          <p:nvPr/>
        </p:nvSpPr>
        <p:spPr bwMode="auto">
          <a:xfrm flipH="1">
            <a:off x="5097015" y="3901653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3" name="Freeform 171"/>
          <p:cNvSpPr>
            <a:spLocks/>
          </p:cNvSpPr>
          <p:nvPr/>
        </p:nvSpPr>
        <p:spPr bwMode="auto">
          <a:xfrm>
            <a:off x="5049390" y="3504778"/>
            <a:ext cx="98425" cy="427037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904" name="Freeform 171"/>
          <p:cNvSpPr>
            <a:spLocks/>
          </p:cNvSpPr>
          <p:nvPr/>
        </p:nvSpPr>
        <p:spPr bwMode="auto">
          <a:xfrm>
            <a:off x="4530278" y="3504778"/>
            <a:ext cx="100012" cy="427037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905" name="Freeform 171"/>
          <p:cNvSpPr>
            <a:spLocks/>
          </p:cNvSpPr>
          <p:nvPr/>
        </p:nvSpPr>
        <p:spPr bwMode="auto">
          <a:xfrm>
            <a:off x="3996878" y="3504778"/>
            <a:ext cx="100012" cy="427037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6074915" y="2207790"/>
            <a:ext cx="2254250" cy="4167188"/>
            <a:chOff x="3912" y="2115"/>
            <a:chExt cx="1990" cy="395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3912" y="2115"/>
              <a:ext cx="1990" cy="3953"/>
              <a:chOff x="3912" y="2115"/>
              <a:chExt cx="1990" cy="3953"/>
            </a:xfrm>
          </p:grpSpPr>
          <p:sp>
            <p:nvSpPr>
              <p:cNvPr id="287073" name="Line 176"/>
              <p:cNvSpPr>
                <a:spLocks noChangeShapeType="1"/>
              </p:cNvSpPr>
              <p:nvPr/>
            </p:nvSpPr>
            <p:spPr bwMode="auto">
              <a:xfrm flipV="1">
                <a:off x="4200" y="4083"/>
                <a:ext cx="0" cy="1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3912" y="2115"/>
                <a:ext cx="1990" cy="3953"/>
                <a:chOff x="3912" y="2115"/>
                <a:chExt cx="1990" cy="3953"/>
              </a:xfrm>
            </p:grpSpPr>
            <p:grpSp>
              <p:nvGrpSpPr>
                <p:cNvPr id="11" name="Group 5"/>
                <p:cNvGrpSpPr>
                  <a:grpSpLocks/>
                </p:cNvGrpSpPr>
                <p:nvPr/>
              </p:nvGrpSpPr>
              <p:grpSpPr bwMode="auto">
                <a:xfrm>
                  <a:off x="3912" y="2115"/>
                  <a:ext cx="1990" cy="3938"/>
                  <a:chOff x="3912" y="2115"/>
                  <a:chExt cx="1990" cy="3938"/>
                </a:xfrm>
              </p:grpSpPr>
              <p:grpSp>
                <p:nvGrpSpPr>
                  <p:cNvPr id="1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4280" y="2115"/>
                    <a:ext cx="1622" cy="705"/>
                    <a:chOff x="4280" y="2115"/>
                    <a:chExt cx="1622" cy="705"/>
                  </a:xfrm>
                </p:grpSpPr>
                <p:grpSp>
                  <p:nvGrpSpPr>
                    <p:cNvPr id="13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0" y="2115"/>
                      <a:ext cx="560" cy="705"/>
                      <a:chOff x="2915" y="1392"/>
                      <a:chExt cx="495" cy="426"/>
                    </a:xfrm>
                  </p:grpSpPr>
                  <p:sp>
                    <p:nvSpPr>
                      <p:cNvPr id="286912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15" y="1392"/>
                        <a:ext cx="495" cy="426"/>
                      </a:xfrm>
                      <a:custGeom>
                        <a:avLst/>
                        <a:gdLst>
                          <a:gd name="T0" fmla="*/ 86 w 495"/>
                          <a:gd name="T1" fmla="*/ 0 h 426"/>
                          <a:gd name="T2" fmla="*/ 86 w 495"/>
                          <a:gd name="T3" fmla="*/ 247 h 426"/>
                          <a:gd name="T4" fmla="*/ 164 w 495"/>
                          <a:gd name="T5" fmla="*/ 247 h 426"/>
                          <a:gd name="T6" fmla="*/ 176 w 495"/>
                          <a:gd name="T7" fmla="*/ 254 h 426"/>
                          <a:gd name="T8" fmla="*/ 178 w 495"/>
                          <a:gd name="T9" fmla="*/ 251 h 426"/>
                          <a:gd name="T10" fmla="*/ 144 w 495"/>
                          <a:gd name="T11" fmla="*/ 251 h 426"/>
                          <a:gd name="T12" fmla="*/ 144 w 495"/>
                          <a:gd name="T13" fmla="*/ 265 h 426"/>
                          <a:gd name="T14" fmla="*/ 16 w 495"/>
                          <a:gd name="T15" fmla="*/ 265 h 426"/>
                          <a:gd name="T16" fmla="*/ 16 w 495"/>
                          <a:gd name="T17" fmla="*/ 350 h 426"/>
                          <a:gd name="T18" fmla="*/ 22 w 495"/>
                          <a:gd name="T19" fmla="*/ 350 h 426"/>
                          <a:gd name="T20" fmla="*/ 0 w 495"/>
                          <a:gd name="T21" fmla="*/ 406 h 426"/>
                          <a:gd name="T22" fmla="*/ 4 w 495"/>
                          <a:gd name="T23" fmla="*/ 425 h 426"/>
                          <a:gd name="T24" fmla="*/ 489 w 495"/>
                          <a:gd name="T25" fmla="*/ 425 h 426"/>
                          <a:gd name="T26" fmla="*/ 494 w 495"/>
                          <a:gd name="T27" fmla="*/ 406 h 426"/>
                          <a:gd name="T28" fmla="*/ 470 w 495"/>
                          <a:gd name="T29" fmla="*/ 352 h 426"/>
                          <a:gd name="T30" fmla="*/ 477 w 495"/>
                          <a:gd name="T31" fmla="*/ 352 h 426"/>
                          <a:gd name="T32" fmla="*/ 477 w 495"/>
                          <a:gd name="T33" fmla="*/ 265 h 426"/>
                          <a:gd name="T34" fmla="*/ 350 w 495"/>
                          <a:gd name="T35" fmla="*/ 265 h 426"/>
                          <a:gd name="T36" fmla="*/ 350 w 495"/>
                          <a:gd name="T37" fmla="*/ 254 h 426"/>
                          <a:gd name="T38" fmla="*/ 317 w 495"/>
                          <a:gd name="T39" fmla="*/ 254 h 426"/>
                          <a:gd name="T40" fmla="*/ 329 w 495"/>
                          <a:gd name="T41" fmla="*/ 247 h 426"/>
                          <a:gd name="T42" fmla="*/ 406 w 495"/>
                          <a:gd name="T43" fmla="*/ 247 h 426"/>
                          <a:gd name="T44" fmla="*/ 406 w 495"/>
                          <a:gd name="T45" fmla="*/ 0 h 426"/>
                          <a:gd name="T46" fmla="*/ 86 w 495"/>
                          <a:gd name="T47" fmla="*/ 0 h 42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5"/>
                          <a:gd name="T73" fmla="*/ 0 h 426"/>
                          <a:gd name="T74" fmla="*/ 495 w 495"/>
                          <a:gd name="T75" fmla="*/ 426 h 426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5" h="426">
                            <a:moveTo>
                              <a:pt x="86" y="0"/>
                            </a:moveTo>
                            <a:lnTo>
                              <a:pt x="86" y="247"/>
                            </a:lnTo>
                            <a:lnTo>
                              <a:pt x="164" y="247"/>
                            </a:lnTo>
                            <a:lnTo>
                              <a:pt x="176" y="254"/>
                            </a:lnTo>
                            <a:lnTo>
                              <a:pt x="178" y="251"/>
                            </a:lnTo>
                            <a:lnTo>
                              <a:pt x="144" y="251"/>
                            </a:lnTo>
                            <a:lnTo>
                              <a:pt x="144" y="265"/>
                            </a:lnTo>
                            <a:lnTo>
                              <a:pt x="16" y="265"/>
                            </a:lnTo>
                            <a:lnTo>
                              <a:pt x="16" y="350"/>
                            </a:lnTo>
                            <a:lnTo>
                              <a:pt x="22" y="350"/>
                            </a:lnTo>
                            <a:lnTo>
                              <a:pt x="0" y="406"/>
                            </a:lnTo>
                            <a:lnTo>
                              <a:pt x="4" y="425"/>
                            </a:lnTo>
                            <a:lnTo>
                              <a:pt x="489" y="425"/>
                            </a:lnTo>
                            <a:lnTo>
                              <a:pt x="494" y="406"/>
                            </a:lnTo>
                            <a:lnTo>
                              <a:pt x="470" y="352"/>
                            </a:lnTo>
                            <a:lnTo>
                              <a:pt x="477" y="352"/>
                            </a:lnTo>
                            <a:lnTo>
                              <a:pt x="477" y="265"/>
                            </a:lnTo>
                            <a:lnTo>
                              <a:pt x="350" y="265"/>
                            </a:lnTo>
                            <a:lnTo>
                              <a:pt x="350" y="254"/>
                            </a:lnTo>
                            <a:lnTo>
                              <a:pt x="317" y="254"/>
                            </a:lnTo>
                            <a:lnTo>
                              <a:pt x="329" y="247"/>
                            </a:lnTo>
                            <a:lnTo>
                              <a:pt x="406" y="247"/>
                            </a:lnTo>
                            <a:lnTo>
                              <a:pt x="406" y="0"/>
                            </a:lnTo>
                            <a:lnTo>
                              <a:pt x="8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3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5" y="1800"/>
                        <a:ext cx="480" cy="18"/>
                      </a:xfrm>
                      <a:custGeom>
                        <a:avLst/>
                        <a:gdLst>
                          <a:gd name="T0" fmla="*/ 0 w 480"/>
                          <a:gd name="T1" fmla="*/ 0 h 18"/>
                          <a:gd name="T2" fmla="*/ 479 w 480"/>
                          <a:gd name="T3" fmla="*/ 0 h 18"/>
                          <a:gd name="T4" fmla="*/ 475 w 480"/>
                          <a:gd name="T5" fmla="*/ 17 h 18"/>
                          <a:gd name="T6" fmla="*/ 4 w 480"/>
                          <a:gd name="T7" fmla="*/ 17 h 18"/>
                          <a:gd name="T8" fmla="*/ 0 w 480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18"/>
                          <a:gd name="T17" fmla="*/ 480 w 480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18">
                            <a:moveTo>
                              <a:pt x="0" y="0"/>
                            </a:moveTo>
                            <a:lnTo>
                              <a:pt x="479" y="0"/>
                            </a:lnTo>
                            <a:lnTo>
                              <a:pt x="475" y="17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4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5" y="1737"/>
                        <a:ext cx="480" cy="64"/>
                      </a:xfrm>
                      <a:custGeom>
                        <a:avLst/>
                        <a:gdLst>
                          <a:gd name="T0" fmla="*/ 24 w 480"/>
                          <a:gd name="T1" fmla="*/ 0 h 64"/>
                          <a:gd name="T2" fmla="*/ 451 w 480"/>
                          <a:gd name="T3" fmla="*/ 0 h 64"/>
                          <a:gd name="T4" fmla="*/ 479 w 480"/>
                          <a:gd name="T5" fmla="*/ 63 h 64"/>
                          <a:gd name="T6" fmla="*/ 0 w 480"/>
                          <a:gd name="T7" fmla="*/ 63 h 64"/>
                          <a:gd name="T8" fmla="*/ 24 w 480"/>
                          <a:gd name="T9" fmla="*/ 0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64"/>
                          <a:gd name="T17" fmla="*/ 480 w 480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64">
                            <a:moveTo>
                              <a:pt x="24" y="0"/>
                            </a:moveTo>
                            <a:lnTo>
                              <a:pt x="451" y="0"/>
                            </a:lnTo>
                            <a:lnTo>
                              <a:pt x="479" y="63"/>
                            </a:lnTo>
                            <a:lnTo>
                              <a:pt x="0" y="63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5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7" y="1745"/>
                        <a:ext cx="415" cy="53"/>
                      </a:xfrm>
                      <a:custGeom>
                        <a:avLst/>
                        <a:gdLst>
                          <a:gd name="T0" fmla="*/ 13 w 415"/>
                          <a:gd name="T1" fmla="*/ 0 h 53"/>
                          <a:gd name="T2" fmla="*/ 394 w 415"/>
                          <a:gd name="T3" fmla="*/ 0 h 53"/>
                          <a:gd name="T4" fmla="*/ 414 w 415"/>
                          <a:gd name="T5" fmla="*/ 52 h 53"/>
                          <a:gd name="T6" fmla="*/ 0 w 415"/>
                          <a:gd name="T7" fmla="*/ 52 h 53"/>
                          <a:gd name="T8" fmla="*/ 13 w 415"/>
                          <a:gd name="T9" fmla="*/ 0 h 5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5"/>
                          <a:gd name="T16" fmla="*/ 0 h 53"/>
                          <a:gd name="T17" fmla="*/ 415 w 415"/>
                          <a:gd name="T18" fmla="*/ 53 h 5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5" h="53">
                            <a:moveTo>
                              <a:pt x="13" y="0"/>
                            </a:moveTo>
                            <a:lnTo>
                              <a:pt x="394" y="0"/>
                            </a:lnTo>
                            <a:lnTo>
                              <a:pt x="414" y="52"/>
                            </a:lnTo>
                            <a:lnTo>
                              <a:pt x="0" y="52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6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2" y="1745"/>
                        <a:ext cx="406" cy="48"/>
                      </a:xfrm>
                      <a:custGeom>
                        <a:avLst/>
                        <a:gdLst>
                          <a:gd name="T0" fmla="*/ 14 w 406"/>
                          <a:gd name="T1" fmla="*/ 0 h 48"/>
                          <a:gd name="T2" fmla="*/ 390 w 406"/>
                          <a:gd name="T3" fmla="*/ 0 h 48"/>
                          <a:gd name="T4" fmla="*/ 405 w 406"/>
                          <a:gd name="T5" fmla="*/ 47 h 48"/>
                          <a:gd name="T6" fmla="*/ 0 w 406"/>
                          <a:gd name="T7" fmla="*/ 47 h 48"/>
                          <a:gd name="T8" fmla="*/ 11 w 406"/>
                          <a:gd name="T9" fmla="*/ 0 h 48"/>
                          <a:gd name="T10" fmla="*/ 14 w 406"/>
                          <a:gd name="T11" fmla="*/ 0 h 4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06"/>
                          <a:gd name="T19" fmla="*/ 0 h 48"/>
                          <a:gd name="T20" fmla="*/ 406 w 406"/>
                          <a:gd name="T21" fmla="*/ 48 h 4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06" h="48">
                            <a:moveTo>
                              <a:pt x="14" y="0"/>
                            </a:moveTo>
                            <a:lnTo>
                              <a:pt x="390" y="0"/>
                            </a:lnTo>
                            <a:lnTo>
                              <a:pt x="405" y="47"/>
                            </a:lnTo>
                            <a:lnTo>
                              <a:pt x="0" y="47"/>
                            </a:lnTo>
                            <a:lnTo>
                              <a:pt x="11" y="0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7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1745"/>
                        <a:ext cx="22" cy="19"/>
                      </a:xfrm>
                      <a:custGeom>
                        <a:avLst/>
                        <a:gdLst>
                          <a:gd name="T0" fmla="*/ 21 w 22"/>
                          <a:gd name="T1" fmla="*/ 18 h 19"/>
                          <a:gd name="T2" fmla="*/ 21 w 22"/>
                          <a:gd name="T3" fmla="*/ 0 h 19"/>
                          <a:gd name="T4" fmla="*/ 0 w 22"/>
                          <a:gd name="T5" fmla="*/ 0 h 19"/>
                          <a:gd name="T6" fmla="*/ 0 w 22"/>
                          <a:gd name="T7" fmla="*/ 18 h 19"/>
                          <a:gd name="T8" fmla="*/ 21 w 22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21" y="18"/>
                            </a:moveTo>
                            <a:lnTo>
                              <a:pt x="2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2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8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8" y="1745"/>
                        <a:ext cx="21" cy="19"/>
                      </a:xfrm>
                      <a:custGeom>
                        <a:avLst/>
                        <a:gdLst>
                          <a:gd name="T0" fmla="*/ 19 w 21"/>
                          <a:gd name="T1" fmla="*/ 18 h 19"/>
                          <a:gd name="T2" fmla="*/ 20 w 21"/>
                          <a:gd name="T3" fmla="*/ 0 h 19"/>
                          <a:gd name="T4" fmla="*/ 1 w 21"/>
                          <a:gd name="T5" fmla="*/ 0 h 19"/>
                          <a:gd name="T6" fmla="*/ 0 w 21"/>
                          <a:gd name="T7" fmla="*/ 18 h 19"/>
                          <a:gd name="T8" fmla="*/ 19 w 2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19" y="18"/>
                            </a:moveTo>
                            <a:lnTo>
                              <a:pt x="20" y="0"/>
                            </a:lnTo>
                            <a:lnTo>
                              <a:pt x="1" y="0"/>
                            </a:lnTo>
                            <a:lnTo>
                              <a:pt x="0" y="18"/>
                            </a:lnTo>
                            <a:lnTo>
                              <a:pt x="19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9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7" y="1745"/>
                        <a:ext cx="55" cy="19"/>
                      </a:xfrm>
                      <a:custGeom>
                        <a:avLst/>
                        <a:gdLst>
                          <a:gd name="T0" fmla="*/ 54 w 55"/>
                          <a:gd name="T1" fmla="*/ 18 h 19"/>
                          <a:gd name="T2" fmla="*/ 54 w 55"/>
                          <a:gd name="T3" fmla="*/ 0 h 19"/>
                          <a:gd name="T4" fmla="*/ 0 w 55"/>
                          <a:gd name="T5" fmla="*/ 0 h 19"/>
                          <a:gd name="T6" fmla="*/ 0 w 55"/>
                          <a:gd name="T7" fmla="*/ 18 h 19"/>
                          <a:gd name="T8" fmla="*/ 54 w 5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4" y="18"/>
                            </a:move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4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0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4" y="1745"/>
                        <a:ext cx="56" cy="19"/>
                      </a:xfrm>
                      <a:custGeom>
                        <a:avLst/>
                        <a:gdLst>
                          <a:gd name="T0" fmla="*/ 55 w 56"/>
                          <a:gd name="T1" fmla="*/ 18 h 19"/>
                          <a:gd name="T2" fmla="*/ 55 w 56"/>
                          <a:gd name="T3" fmla="*/ 0 h 19"/>
                          <a:gd name="T4" fmla="*/ 0 w 56"/>
                          <a:gd name="T5" fmla="*/ 0 h 19"/>
                          <a:gd name="T6" fmla="*/ 0 w 56"/>
                          <a:gd name="T7" fmla="*/ 18 h 19"/>
                          <a:gd name="T8" fmla="*/ 55 w 56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"/>
                          <a:gd name="T17" fmla="*/ 56 w 56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">
                            <a:moveTo>
                              <a:pt x="55" y="18"/>
                            </a:moveTo>
                            <a:lnTo>
                              <a:pt x="55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5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1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91" y="1745"/>
                        <a:ext cx="56" cy="19"/>
                      </a:xfrm>
                      <a:custGeom>
                        <a:avLst/>
                        <a:gdLst>
                          <a:gd name="T0" fmla="*/ 55 w 56"/>
                          <a:gd name="T1" fmla="*/ 18 h 19"/>
                          <a:gd name="T2" fmla="*/ 55 w 56"/>
                          <a:gd name="T3" fmla="*/ 0 h 19"/>
                          <a:gd name="T4" fmla="*/ 0 w 56"/>
                          <a:gd name="T5" fmla="*/ 0 h 19"/>
                          <a:gd name="T6" fmla="*/ 0 w 56"/>
                          <a:gd name="T7" fmla="*/ 18 h 19"/>
                          <a:gd name="T8" fmla="*/ 55 w 56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"/>
                          <a:gd name="T17" fmla="*/ 56 w 56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">
                            <a:moveTo>
                              <a:pt x="55" y="18"/>
                            </a:moveTo>
                            <a:lnTo>
                              <a:pt x="55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5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2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90" y="1745"/>
                        <a:ext cx="55" cy="19"/>
                      </a:xfrm>
                      <a:custGeom>
                        <a:avLst/>
                        <a:gdLst>
                          <a:gd name="T0" fmla="*/ 54 w 55"/>
                          <a:gd name="T1" fmla="*/ 18 h 19"/>
                          <a:gd name="T2" fmla="*/ 54 w 55"/>
                          <a:gd name="T3" fmla="*/ 0 h 19"/>
                          <a:gd name="T4" fmla="*/ 0 w 55"/>
                          <a:gd name="T5" fmla="*/ 0 h 19"/>
                          <a:gd name="T6" fmla="*/ 0 w 55"/>
                          <a:gd name="T7" fmla="*/ 18 h 19"/>
                          <a:gd name="T8" fmla="*/ 54 w 5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4" y="18"/>
                            </a:move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4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3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0" y="1754"/>
                        <a:ext cx="258" cy="32"/>
                      </a:xfrm>
                      <a:custGeom>
                        <a:avLst/>
                        <a:gdLst>
                          <a:gd name="T0" fmla="*/ 6 w 258"/>
                          <a:gd name="T1" fmla="*/ 0 h 32"/>
                          <a:gd name="T2" fmla="*/ 257 w 258"/>
                          <a:gd name="T3" fmla="*/ 0 h 32"/>
                          <a:gd name="T4" fmla="*/ 257 w 258"/>
                          <a:gd name="T5" fmla="*/ 31 h 32"/>
                          <a:gd name="T6" fmla="*/ 0 w 258"/>
                          <a:gd name="T7" fmla="*/ 31 h 32"/>
                          <a:gd name="T8" fmla="*/ 6 w 258"/>
                          <a:gd name="T9" fmla="*/ 1 h 32"/>
                          <a:gd name="T10" fmla="*/ 6 w 258"/>
                          <a:gd name="T11" fmla="*/ 0 h 3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58"/>
                          <a:gd name="T19" fmla="*/ 0 h 32"/>
                          <a:gd name="T20" fmla="*/ 258 w 258"/>
                          <a:gd name="T21" fmla="*/ 32 h 3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58" h="32">
                            <a:moveTo>
                              <a:pt x="6" y="0"/>
                            </a:moveTo>
                            <a:lnTo>
                              <a:pt x="257" y="0"/>
                            </a:lnTo>
                            <a:lnTo>
                              <a:pt x="257" y="31"/>
                            </a:lnTo>
                            <a:lnTo>
                              <a:pt x="0" y="31"/>
                            </a:lnTo>
                            <a:lnTo>
                              <a:pt x="6" y="1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4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2" y="1764"/>
                        <a:ext cx="253" cy="19"/>
                      </a:xfrm>
                      <a:custGeom>
                        <a:avLst/>
                        <a:gdLst>
                          <a:gd name="T0" fmla="*/ 1 w 253"/>
                          <a:gd name="T1" fmla="*/ 0 h 19"/>
                          <a:gd name="T2" fmla="*/ 252 w 253"/>
                          <a:gd name="T3" fmla="*/ 0 h 19"/>
                          <a:gd name="T4" fmla="*/ 252 w 253"/>
                          <a:gd name="T5" fmla="*/ 18 h 19"/>
                          <a:gd name="T6" fmla="*/ 0 w 253"/>
                          <a:gd name="T7" fmla="*/ 18 h 19"/>
                          <a:gd name="T8" fmla="*/ 1 w 253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3"/>
                          <a:gd name="T16" fmla="*/ 0 h 19"/>
                          <a:gd name="T17" fmla="*/ 253 w 253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3" h="19">
                            <a:moveTo>
                              <a:pt x="1" y="0"/>
                            </a:moveTo>
                            <a:lnTo>
                              <a:pt x="252" y="0"/>
                            </a:lnTo>
                            <a:lnTo>
                              <a:pt x="252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5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5" y="1754"/>
                        <a:ext cx="249" cy="20"/>
                      </a:xfrm>
                      <a:custGeom>
                        <a:avLst/>
                        <a:gdLst>
                          <a:gd name="T0" fmla="*/ 0 w 249"/>
                          <a:gd name="T1" fmla="*/ 0 h 20"/>
                          <a:gd name="T2" fmla="*/ 248 w 249"/>
                          <a:gd name="T3" fmla="*/ 0 h 20"/>
                          <a:gd name="T4" fmla="*/ 248 w 249"/>
                          <a:gd name="T5" fmla="*/ 19 h 20"/>
                          <a:gd name="T6" fmla="*/ 0 w 249"/>
                          <a:gd name="T7" fmla="*/ 19 h 20"/>
                          <a:gd name="T8" fmla="*/ 0 w 249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9"/>
                          <a:gd name="T16" fmla="*/ 0 h 20"/>
                          <a:gd name="T17" fmla="*/ 249 w 249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9" h="20">
                            <a:moveTo>
                              <a:pt x="0" y="0"/>
                            </a:moveTo>
                            <a:lnTo>
                              <a:pt x="248" y="0"/>
                            </a:lnTo>
                            <a:lnTo>
                              <a:pt x="248" y="19"/>
                            </a:lnTo>
                            <a:lnTo>
                              <a:pt x="0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6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0" y="1770"/>
                        <a:ext cx="22" cy="18"/>
                      </a:xfrm>
                      <a:custGeom>
                        <a:avLst/>
                        <a:gdLst>
                          <a:gd name="T0" fmla="*/ 1 w 22"/>
                          <a:gd name="T1" fmla="*/ 0 h 18"/>
                          <a:gd name="T2" fmla="*/ 21 w 22"/>
                          <a:gd name="T3" fmla="*/ 0 h 18"/>
                          <a:gd name="T4" fmla="*/ 19 w 22"/>
                          <a:gd name="T5" fmla="*/ 17 h 18"/>
                          <a:gd name="T6" fmla="*/ 0 w 22"/>
                          <a:gd name="T7" fmla="*/ 17 h 18"/>
                          <a:gd name="T8" fmla="*/ 1 w 22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8"/>
                          <a:gd name="T17" fmla="*/ 22 w 22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8">
                            <a:moveTo>
                              <a:pt x="1" y="0"/>
                            </a:moveTo>
                            <a:lnTo>
                              <a:pt x="21" y="0"/>
                            </a:lnTo>
                            <a:lnTo>
                              <a:pt x="19" y="17"/>
                            </a:lnTo>
                            <a:lnTo>
                              <a:pt x="0" y="17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8" y="1777"/>
                        <a:ext cx="24" cy="19"/>
                      </a:xfrm>
                      <a:custGeom>
                        <a:avLst/>
                        <a:gdLst>
                          <a:gd name="T0" fmla="*/ 23 w 24"/>
                          <a:gd name="T1" fmla="*/ 0 h 19"/>
                          <a:gd name="T2" fmla="*/ 23 w 24"/>
                          <a:gd name="T3" fmla="*/ 18 h 19"/>
                          <a:gd name="T4" fmla="*/ 0 w 24"/>
                          <a:gd name="T5" fmla="*/ 18 h 19"/>
                          <a:gd name="T6" fmla="*/ 1 w 24"/>
                          <a:gd name="T7" fmla="*/ 0 h 19"/>
                          <a:gd name="T8" fmla="*/ 23 w 24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19"/>
                          <a:gd name="T17" fmla="*/ 24 w 2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19">
                            <a:moveTo>
                              <a:pt x="23" y="0"/>
                            </a:moveTo>
                            <a:lnTo>
                              <a:pt x="23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  <a:lnTo>
                              <a:pt x="2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8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2" y="1770"/>
                        <a:ext cx="211" cy="18"/>
                      </a:xfrm>
                      <a:custGeom>
                        <a:avLst/>
                        <a:gdLst>
                          <a:gd name="T0" fmla="*/ 0 w 211"/>
                          <a:gd name="T1" fmla="*/ 0 h 18"/>
                          <a:gd name="T2" fmla="*/ 0 w 211"/>
                          <a:gd name="T3" fmla="*/ 17 h 18"/>
                          <a:gd name="T4" fmla="*/ 209 w 211"/>
                          <a:gd name="T5" fmla="*/ 17 h 18"/>
                          <a:gd name="T6" fmla="*/ 210 w 211"/>
                          <a:gd name="T7" fmla="*/ 0 h 18"/>
                          <a:gd name="T8" fmla="*/ 1 w 211"/>
                          <a:gd name="T9" fmla="*/ 0 h 18"/>
                          <a:gd name="T10" fmla="*/ 0 w 211"/>
                          <a:gd name="T11" fmla="*/ 0 h 1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1"/>
                          <a:gd name="T19" fmla="*/ 0 h 18"/>
                          <a:gd name="T20" fmla="*/ 211 w 211"/>
                          <a:gd name="T21" fmla="*/ 18 h 1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1" h="18">
                            <a:moveTo>
                              <a:pt x="0" y="0"/>
                            </a:moveTo>
                            <a:lnTo>
                              <a:pt x="0" y="17"/>
                            </a:lnTo>
                            <a:lnTo>
                              <a:pt x="209" y="17"/>
                            </a:lnTo>
                            <a:lnTo>
                              <a:pt x="210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9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4" y="1777"/>
                        <a:ext cx="206" cy="19"/>
                      </a:xfrm>
                      <a:custGeom>
                        <a:avLst/>
                        <a:gdLst>
                          <a:gd name="T0" fmla="*/ 0 w 206"/>
                          <a:gd name="T1" fmla="*/ 0 h 19"/>
                          <a:gd name="T2" fmla="*/ 0 w 206"/>
                          <a:gd name="T3" fmla="*/ 18 h 19"/>
                          <a:gd name="T4" fmla="*/ 205 w 206"/>
                          <a:gd name="T5" fmla="*/ 18 h 19"/>
                          <a:gd name="T6" fmla="*/ 205 w 206"/>
                          <a:gd name="T7" fmla="*/ 0 h 19"/>
                          <a:gd name="T8" fmla="*/ 4 w 206"/>
                          <a:gd name="T9" fmla="*/ 0 h 19"/>
                          <a:gd name="T10" fmla="*/ 0 w 20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6"/>
                          <a:gd name="T19" fmla="*/ 0 h 19"/>
                          <a:gd name="T20" fmla="*/ 206 w 20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6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205" y="18"/>
                            </a:lnTo>
                            <a:lnTo>
                              <a:pt x="205" y="0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0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8" y="1785"/>
                        <a:ext cx="21" cy="19"/>
                      </a:xfrm>
                      <a:custGeom>
                        <a:avLst/>
                        <a:gdLst>
                          <a:gd name="T0" fmla="*/ 0 w 21"/>
                          <a:gd name="T1" fmla="*/ 0 h 19"/>
                          <a:gd name="T2" fmla="*/ 20 w 21"/>
                          <a:gd name="T3" fmla="*/ 0 h 19"/>
                          <a:gd name="T4" fmla="*/ 20 w 21"/>
                          <a:gd name="T5" fmla="*/ 18 h 19"/>
                          <a:gd name="T6" fmla="*/ 0 w 21"/>
                          <a:gd name="T7" fmla="*/ 18 h 19"/>
                          <a:gd name="T8" fmla="*/ 0 w 2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1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7" y="1783"/>
                        <a:ext cx="21" cy="19"/>
                      </a:xfrm>
                      <a:custGeom>
                        <a:avLst/>
                        <a:gdLst>
                          <a:gd name="T0" fmla="*/ 0 w 21"/>
                          <a:gd name="T1" fmla="*/ 0 h 19"/>
                          <a:gd name="T2" fmla="*/ 20 w 21"/>
                          <a:gd name="T3" fmla="*/ 0 h 19"/>
                          <a:gd name="T4" fmla="*/ 20 w 21"/>
                          <a:gd name="T5" fmla="*/ 18 h 19"/>
                          <a:gd name="T6" fmla="*/ 0 w 21"/>
                          <a:gd name="T7" fmla="*/ 18 h 19"/>
                          <a:gd name="T8" fmla="*/ 0 w 2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2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1" y="1785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4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4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3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9" y="1783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6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6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4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2" y="1745"/>
                        <a:ext cx="42" cy="19"/>
                      </a:xfrm>
                      <a:custGeom>
                        <a:avLst/>
                        <a:gdLst>
                          <a:gd name="T0" fmla="*/ 41 w 42"/>
                          <a:gd name="T1" fmla="*/ 13 h 19"/>
                          <a:gd name="T2" fmla="*/ 41 w 42"/>
                          <a:gd name="T3" fmla="*/ 0 h 19"/>
                          <a:gd name="T4" fmla="*/ 0 w 42"/>
                          <a:gd name="T5" fmla="*/ 0 h 19"/>
                          <a:gd name="T6" fmla="*/ 0 w 42"/>
                          <a:gd name="T7" fmla="*/ 18 h 19"/>
                          <a:gd name="T8" fmla="*/ 41 w 42"/>
                          <a:gd name="T9" fmla="*/ 18 h 19"/>
                          <a:gd name="T10" fmla="*/ 41 w 42"/>
                          <a:gd name="T11" fmla="*/ 13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2"/>
                          <a:gd name="T19" fmla="*/ 0 h 19"/>
                          <a:gd name="T20" fmla="*/ 42 w 42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2" h="19">
                            <a:moveTo>
                              <a:pt x="41" y="13"/>
                            </a:moveTo>
                            <a:lnTo>
                              <a:pt x="4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1" y="18"/>
                            </a:lnTo>
                            <a:lnTo>
                              <a:pt x="41" y="13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5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45"/>
                        <a:ext cx="43" cy="19"/>
                      </a:xfrm>
                      <a:custGeom>
                        <a:avLst/>
                        <a:gdLst>
                          <a:gd name="T0" fmla="*/ 42 w 43"/>
                          <a:gd name="T1" fmla="*/ 18 h 19"/>
                          <a:gd name="T2" fmla="*/ 40 w 43"/>
                          <a:gd name="T3" fmla="*/ 0 h 19"/>
                          <a:gd name="T4" fmla="*/ 0 w 43"/>
                          <a:gd name="T5" fmla="*/ 0 h 19"/>
                          <a:gd name="T6" fmla="*/ 0 w 43"/>
                          <a:gd name="T7" fmla="*/ 18 h 19"/>
                          <a:gd name="T8" fmla="*/ 42 w 43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3"/>
                          <a:gd name="T16" fmla="*/ 0 h 19"/>
                          <a:gd name="T17" fmla="*/ 43 w 43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3" h="19">
                            <a:moveTo>
                              <a:pt x="42" y="18"/>
                            </a:moveTo>
                            <a:lnTo>
                              <a:pt x="40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2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54"/>
                        <a:ext cx="50" cy="20"/>
                      </a:xfrm>
                      <a:custGeom>
                        <a:avLst/>
                        <a:gdLst>
                          <a:gd name="T0" fmla="*/ 0 w 50"/>
                          <a:gd name="T1" fmla="*/ 0 h 20"/>
                          <a:gd name="T2" fmla="*/ 45 w 50"/>
                          <a:gd name="T3" fmla="*/ 0 h 20"/>
                          <a:gd name="T4" fmla="*/ 49 w 50"/>
                          <a:gd name="T5" fmla="*/ 19 h 20"/>
                          <a:gd name="T6" fmla="*/ 0 w 50"/>
                          <a:gd name="T7" fmla="*/ 19 h 20"/>
                          <a:gd name="T8" fmla="*/ 0 w 50"/>
                          <a:gd name="T9" fmla="*/ 4 h 20"/>
                          <a:gd name="T10" fmla="*/ 0 w 50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0"/>
                          <a:gd name="T19" fmla="*/ 0 h 20"/>
                          <a:gd name="T20" fmla="*/ 50 w 50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0" h="20">
                            <a:moveTo>
                              <a:pt x="0" y="0"/>
                            </a:moveTo>
                            <a:lnTo>
                              <a:pt x="45" y="0"/>
                            </a:lnTo>
                            <a:lnTo>
                              <a:pt x="49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54"/>
                        <a:ext cx="43" cy="20"/>
                      </a:xfrm>
                      <a:custGeom>
                        <a:avLst/>
                        <a:gdLst>
                          <a:gd name="T0" fmla="*/ 0 w 43"/>
                          <a:gd name="T1" fmla="*/ 0 h 20"/>
                          <a:gd name="T2" fmla="*/ 42 w 43"/>
                          <a:gd name="T3" fmla="*/ 0 h 20"/>
                          <a:gd name="T4" fmla="*/ 42 w 43"/>
                          <a:gd name="T5" fmla="*/ 19 h 20"/>
                          <a:gd name="T6" fmla="*/ 0 w 43"/>
                          <a:gd name="T7" fmla="*/ 19 h 20"/>
                          <a:gd name="T8" fmla="*/ 0 w 43"/>
                          <a:gd name="T9" fmla="*/ 4 h 20"/>
                          <a:gd name="T10" fmla="*/ 0 w 43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3"/>
                          <a:gd name="T19" fmla="*/ 0 h 20"/>
                          <a:gd name="T20" fmla="*/ 43 w 43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3" h="20">
                            <a:moveTo>
                              <a:pt x="0" y="0"/>
                            </a:moveTo>
                            <a:lnTo>
                              <a:pt x="42" y="0"/>
                            </a:lnTo>
                            <a:lnTo>
                              <a:pt x="42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8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64"/>
                        <a:ext cx="48" cy="19"/>
                      </a:xfrm>
                      <a:custGeom>
                        <a:avLst/>
                        <a:gdLst>
                          <a:gd name="T0" fmla="*/ 0 w 48"/>
                          <a:gd name="T1" fmla="*/ 0 h 19"/>
                          <a:gd name="T2" fmla="*/ 45 w 48"/>
                          <a:gd name="T3" fmla="*/ 0 h 19"/>
                          <a:gd name="T4" fmla="*/ 47 w 48"/>
                          <a:gd name="T5" fmla="*/ 18 h 19"/>
                          <a:gd name="T6" fmla="*/ 0 w 48"/>
                          <a:gd name="T7" fmla="*/ 18 h 19"/>
                          <a:gd name="T8" fmla="*/ 0 w 48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"/>
                          <a:gd name="T16" fmla="*/ 0 h 19"/>
                          <a:gd name="T17" fmla="*/ 48 w 48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" h="19">
                            <a:moveTo>
                              <a:pt x="0" y="0"/>
                            </a:moveTo>
                            <a:lnTo>
                              <a:pt x="45" y="0"/>
                            </a:lnTo>
                            <a:lnTo>
                              <a:pt x="47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9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1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2 h 19"/>
                          <a:gd name="T10" fmla="*/ 0 w 20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"/>
                          <a:gd name="T19" fmla="*/ 0 h 19"/>
                          <a:gd name="T20" fmla="*/ 20 w 20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0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9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19"/>
                          <a:gd name="T17" fmla="*/ 20 w 2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1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2" y="178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0 h 19"/>
                          <a:gd name="T2" fmla="*/ 50 w 51"/>
                          <a:gd name="T3" fmla="*/ 0 h 19"/>
                          <a:gd name="T4" fmla="*/ 50 w 51"/>
                          <a:gd name="T5" fmla="*/ 18 h 19"/>
                          <a:gd name="T6" fmla="*/ 0 w 51"/>
                          <a:gd name="T7" fmla="*/ 18 h 19"/>
                          <a:gd name="T8" fmla="*/ 0 w 5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83"/>
                        <a:ext cx="50" cy="19"/>
                      </a:xfrm>
                      <a:custGeom>
                        <a:avLst/>
                        <a:gdLst>
                          <a:gd name="T0" fmla="*/ 0 w 50"/>
                          <a:gd name="T1" fmla="*/ 0 h 19"/>
                          <a:gd name="T2" fmla="*/ 49 w 50"/>
                          <a:gd name="T3" fmla="*/ 0 h 19"/>
                          <a:gd name="T4" fmla="*/ 49 w 50"/>
                          <a:gd name="T5" fmla="*/ 18 h 19"/>
                          <a:gd name="T6" fmla="*/ 0 w 50"/>
                          <a:gd name="T7" fmla="*/ 18 h 19"/>
                          <a:gd name="T8" fmla="*/ 0 w 5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"/>
                          <a:gd name="T16" fmla="*/ 0 h 19"/>
                          <a:gd name="T17" fmla="*/ 50 w 5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" h="19">
                            <a:moveTo>
                              <a:pt x="0" y="0"/>
                            </a:moveTo>
                            <a:lnTo>
                              <a:pt x="49" y="0"/>
                            </a:lnTo>
                            <a:lnTo>
                              <a:pt x="4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9" y="174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18 h 19"/>
                          <a:gd name="T2" fmla="*/ 0 w 51"/>
                          <a:gd name="T3" fmla="*/ 0 h 19"/>
                          <a:gd name="T4" fmla="*/ 45 w 51"/>
                          <a:gd name="T5" fmla="*/ 0 h 19"/>
                          <a:gd name="T6" fmla="*/ 50 w 51"/>
                          <a:gd name="T7" fmla="*/ 18 h 19"/>
                          <a:gd name="T8" fmla="*/ 0 w 5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18"/>
                            </a:moveTo>
                            <a:lnTo>
                              <a:pt x="0" y="0"/>
                            </a:lnTo>
                            <a:lnTo>
                              <a:pt x="45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4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6" y="1745"/>
                        <a:ext cx="50" cy="19"/>
                      </a:xfrm>
                      <a:custGeom>
                        <a:avLst/>
                        <a:gdLst>
                          <a:gd name="T0" fmla="*/ 1 w 50"/>
                          <a:gd name="T1" fmla="*/ 18 h 19"/>
                          <a:gd name="T2" fmla="*/ 0 w 50"/>
                          <a:gd name="T3" fmla="*/ 0 h 19"/>
                          <a:gd name="T4" fmla="*/ 45 w 50"/>
                          <a:gd name="T5" fmla="*/ 0 h 19"/>
                          <a:gd name="T6" fmla="*/ 49 w 50"/>
                          <a:gd name="T7" fmla="*/ 18 h 19"/>
                          <a:gd name="T8" fmla="*/ 1 w 50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"/>
                          <a:gd name="T16" fmla="*/ 0 h 19"/>
                          <a:gd name="T17" fmla="*/ 50 w 5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" h="19">
                            <a:moveTo>
                              <a:pt x="1" y="18"/>
                            </a:moveTo>
                            <a:lnTo>
                              <a:pt x="0" y="0"/>
                            </a:lnTo>
                            <a:lnTo>
                              <a:pt x="45" y="0"/>
                            </a:lnTo>
                            <a:lnTo>
                              <a:pt x="49" y="18"/>
                            </a:lnTo>
                            <a:lnTo>
                              <a:pt x="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5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9" y="1754"/>
                        <a:ext cx="64" cy="37"/>
                      </a:xfrm>
                      <a:custGeom>
                        <a:avLst/>
                        <a:gdLst>
                          <a:gd name="T0" fmla="*/ 0 w 64"/>
                          <a:gd name="T1" fmla="*/ 0 h 37"/>
                          <a:gd name="T2" fmla="*/ 48 w 64"/>
                          <a:gd name="T3" fmla="*/ 0 h 37"/>
                          <a:gd name="T4" fmla="*/ 63 w 64"/>
                          <a:gd name="T5" fmla="*/ 36 h 37"/>
                          <a:gd name="T6" fmla="*/ 9 w 64"/>
                          <a:gd name="T7" fmla="*/ 36 h 37"/>
                          <a:gd name="T8" fmla="*/ 1 w 64"/>
                          <a:gd name="T9" fmla="*/ 1 h 37"/>
                          <a:gd name="T10" fmla="*/ 0 w 64"/>
                          <a:gd name="T11" fmla="*/ 0 h 37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64"/>
                          <a:gd name="T19" fmla="*/ 0 h 37"/>
                          <a:gd name="T20" fmla="*/ 64 w 64"/>
                          <a:gd name="T21" fmla="*/ 37 h 37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64" h="37">
                            <a:moveTo>
                              <a:pt x="0" y="0"/>
                            </a:moveTo>
                            <a:lnTo>
                              <a:pt x="48" y="0"/>
                            </a:lnTo>
                            <a:lnTo>
                              <a:pt x="63" y="36"/>
                            </a:lnTo>
                            <a:lnTo>
                              <a:pt x="9" y="36"/>
                            </a:lnTo>
                            <a:lnTo>
                              <a:pt x="1" y="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6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8" y="1754"/>
                        <a:ext cx="53" cy="20"/>
                      </a:xfrm>
                      <a:custGeom>
                        <a:avLst/>
                        <a:gdLst>
                          <a:gd name="T0" fmla="*/ 0 w 53"/>
                          <a:gd name="T1" fmla="*/ 0 h 20"/>
                          <a:gd name="T2" fmla="*/ 47 w 53"/>
                          <a:gd name="T3" fmla="*/ 0 h 20"/>
                          <a:gd name="T4" fmla="*/ 52 w 53"/>
                          <a:gd name="T5" fmla="*/ 19 h 20"/>
                          <a:gd name="T6" fmla="*/ 1 w 53"/>
                          <a:gd name="T7" fmla="*/ 19 h 20"/>
                          <a:gd name="T8" fmla="*/ 0 w 53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20"/>
                          <a:gd name="T17" fmla="*/ 53 w 53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20">
                            <a:moveTo>
                              <a:pt x="0" y="0"/>
                            </a:moveTo>
                            <a:lnTo>
                              <a:pt x="47" y="0"/>
                            </a:lnTo>
                            <a:lnTo>
                              <a:pt x="52" y="19"/>
                            </a:lnTo>
                            <a:lnTo>
                              <a:pt x="1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7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9" y="1764"/>
                        <a:ext cx="54" cy="19"/>
                      </a:xfrm>
                      <a:custGeom>
                        <a:avLst/>
                        <a:gdLst>
                          <a:gd name="T0" fmla="*/ 0 w 54"/>
                          <a:gd name="T1" fmla="*/ 0 h 19"/>
                          <a:gd name="T2" fmla="*/ 51 w 54"/>
                          <a:gd name="T3" fmla="*/ 0 h 19"/>
                          <a:gd name="T4" fmla="*/ 53 w 54"/>
                          <a:gd name="T5" fmla="*/ 18 h 19"/>
                          <a:gd name="T6" fmla="*/ 0 w 54"/>
                          <a:gd name="T7" fmla="*/ 18 h 19"/>
                          <a:gd name="T8" fmla="*/ 0 w 54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4"/>
                          <a:gd name="T16" fmla="*/ 0 h 19"/>
                          <a:gd name="T17" fmla="*/ 54 w 5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4" h="19">
                            <a:moveTo>
                              <a:pt x="0" y="0"/>
                            </a:moveTo>
                            <a:lnTo>
                              <a:pt x="51" y="0"/>
                            </a:lnTo>
                            <a:lnTo>
                              <a:pt x="53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8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2" y="1770"/>
                        <a:ext cx="53" cy="18"/>
                      </a:xfrm>
                      <a:custGeom>
                        <a:avLst/>
                        <a:gdLst>
                          <a:gd name="T0" fmla="*/ 0 w 53"/>
                          <a:gd name="T1" fmla="*/ 0 h 18"/>
                          <a:gd name="T2" fmla="*/ 50 w 53"/>
                          <a:gd name="T3" fmla="*/ 0 h 18"/>
                          <a:gd name="T4" fmla="*/ 52 w 53"/>
                          <a:gd name="T5" fmla="*/ 17 h 18"/>
                          <a:gd name="T6" fmla="*/ 0 w 53"/>
                          <a:gd name="T7" fmla="*/ 17 h 18"/>
                          <a:gd name="T8" fmla="*/ 0 w 53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18"/>
                          <a:gd name="T17" fmla="*/ 53 w 53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18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2" y="17"/>
                            </a:lnTo>
                            <a:lnTo>
                              <a:pt x="0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9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3" y="1777"/>
                        <a:ext cx="55" cy="19"/>
                      </a:xfrm>
                      <a:custGeom>
                        <a:avLst/>
                        <a:gdLst>
                          <a:gd name="T0" fmla="*/ 52 w 55"/>
                          <a:gd name="T1" fmla="*/ 0 h 19"/>
                          <a:gd name="T2" fmla="*/ 54 w 55"/>
                          <a:gd name="T3" fmla="*/ 18 h 19"/>
                          <a:gd name="T4" fmla="*/ 1 w 55"/>
                          <a:gd name="T5" fmla="*/ 18 h 19"/>
                          <a:gd name="T6" fmla="*/ 0 w 55"/>
                          <a:gd name="T7" fmla="*/ 0 h 19"/>
                          <a:gd name="T8" fmla="*/ 52 w 55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2" y="0"/>
                            </a:moveTo>
                            <a:lnTo>
                              <a:pt x="54" y="18"/>
                            </a:lnTo>
                            <a:lnTo>
                              <a:pt x="1" y="18"/>
                            </a:lnTo>
                            <a:lnTo>
                              <a:pt x="0" y="0"/>
                            </a:lnTo>
                            <a:lnTo>
                              <a:pt x="52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0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4" y="1783"/>
                        <a:ext cx="56" cy="19"/>
                      </a:xfrm>
                      <a:custGeom>
                        <a:avLst/>
                        <a:gdLst>
                          <a:gd name="T0" fmla="*/ 0 w 56"/>
                          <a:gd name="T1" fmla="*/ 0 h 19"/>
                          <a:gd name="T2" fmla="*/ 54 w 56"/>
                          <a:gd name="T3" fmla="*/ 0 h 19"/>
                          <a:gd name="T4" fmla="*/ 55 w 56"/>
                          <a:gd name="T5" fmla="*/ 18 h 19"/>
                          <a:gd name="T6" fmla="*/ 1 w 56"/>
                          <a:gd name="T7" fmla="*/ 18 h 19"/>
                          <a:gd name="T8" fmla="*/ 1 w 56"/>
                          <a:gd name="T9" fmla="*/ 0 h 19"/>
                          <a:gd name="T10" fmla="*/ 0 w 5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6"/>
                          <a:gd name="T19" fmla="*/ 0 h 19"/>
                          <a:gd name="T20" fmla="*/ 56 w 5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6" h="19">
                            <a:moveTo>
                              <a:pt x="0" y="0"/>
                            </a:moveTo>
                            <a:lnTo>
                              <a:pt x="54" y="0"/>
                            </a:lnTo>
                            <a:lnTo>
                              <a:pt x="55" y="18"/>
                            </a:lnTo>
                            <a:lnTo>
                              <a:pt x="1" y="18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1" name="Rectangl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43" y="1669"/>
                        <a:ext cx="434" cy="6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2" name="Rectangle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5" y="1676"/>
                        <a:ext cx="411" cy="4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3" name="Rectangle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9" y="1681"/>
                        <a:ext cx="405" cy="3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4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710"/>
                        <a:ext cx="112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5" name="Rectangle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716"/>
                        <a:ext cx="11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6" name="Rectangle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721"/>
                        <a:ext cx="112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7" name="Oval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7" y="1686"/>
                        <a:ext cx="13" cy="10"/>
                      </a:xfrm>
                      <a:prstGeom prst="ellipse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8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1" y="1683"/>
                        <a:ext cx="119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9" name="Rectangl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39" y="1683"/>
                        <a:ext cx="120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0" name="Rectangl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1" y="1705"/>
                        <a:ext cx="11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1" name="Rectangle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39" y="1705"/>
                        <a:ext cx="120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2" name="Rectangl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8" y="1685"/>
                        <a:ext cx="10" cy="12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3" name="Rectangl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8" y="1692"/>
                        <a:ext cx="10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4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8" y="1694"/>
                        <a:ext cx="3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5" name="Rectangl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1694"/>
                        <a:ext cx="3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6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0" y="1681"/>
                        <a:ext cx="21" cy="21"/>
                      </a:xfrm>
                      <a:custGeom>
                        <a:avLst/>
                        <a:gdLst>
                          <a:gd name="T0" fmla="*/ 0 w 21"/>
                          <a:gd name="T1" fmla="*/ 20 h 21"/>
                          <a:gd name="T2" fmla="*/ 20 w 21"/>
                          <a:gd name="T3" fmla="*/ 20 h 21"/>
                          <a:gd name="T4" fmla="*/ 8 w 21"/>
                          <a:gd name="T5" fmla="*/ 20 h 21"/>
                          <a:gd name="T6" fmla="*/ 8 w 21"/>
                          <a:gd name="T7" fmla="*/ 7 h 21"/>
                          <a:gd name="T8" fmla="*/ 20 w 21"/>
                          <a:gd name="T9" fmla="*/ 3 h 21"/>
                          <a:gd name="T10" fmla="*/ 8 w 21"/>
                          <a:gd name="T11" fmla="*/ 0 h 21"/>
                          <a:gd name="T12" fmla="*/ 0 w 21"/>
                          <a:gd name="T13" fmla="*/ 0 h 21"/>
                          <a:gd name="T14" fmla="*/ 0 w 21"/>
                          <a:gd name="T15" fmla="*/ 20 h 2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21"/>
                          <a:gd name="T25" fmla="*/ 0 h 21"/>
                          <a:gd name="T26" fmla="*/ 21 w 21"/>
                          <a:gd name="T27" fmla="*/ 21 h 2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" h="21">
                            <a:moveTo>
                              <a:pt x="0" y="20"/>
                            </a:moveTo>
                            <a:lnTo>
                              <a:pt x="20" y="20"/>
                            </a:lnTo>
                            <a:lnTo>
                              <a:pt x="8" y="20"/>
                            </a:lnTo>
                            <a:lnTo>
                              <a:pt x="8" y="7"/>
                            </a:lnTo>
                            <a:lnTo>
                              <a:pt x="20" y="3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2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7" name="Rectangle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44" y="1715"/>
                        <a:ext cx="7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8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1" y="1713"/>
                        <a:ext cx="83" cy="20"/>
                      </a:xfrm>
                      <a:custGeom>
                        <a:avLst/>
                        <a:gdLst>
                          <a:gd name="T0" fmla="*/ 0 w 83"/>
                          <a:gd name="T1" fmla="*/ 0 h 20"/>
                          <a:gd name="T2" fmla="*/ 9 w 83"/>
                          <a:gd name="T3" fmla="*/ 0 h 20"/>
                          <a:gd name="T4" fmla="*/ 10 w 83"/>
                          <a:gd name="T5" fmla="*/ 9 h 20"/>
                          <a:gd name="T6" fmla="*/ 68 w 83"/>
                          <a:gd name="T7" fmla="*/ 9 h 20"/>
                          <a:gd name="T8" fmla="*/ 71 w 83"/>
                          <a:gd name="T9" fmla="*/ 0 h 20"/>
                          <a:gd name="T10" fmla="*/ 82 w 83"/>
                          <a:gd name="T11" fmla="*/ 0 h 20"/>
                          <a:gd name="T12" fmla="*/ 77 w 83"/>
                          <a:gd name="T13" fmla="*/ 19 h 20"/>
                          <a:gd name="T14" fmla="*/ 6 w 83"/>
                          <a:gd name="T15" fmla="*/ 19 h 20"/>
                          <a:gd name="T16" fmla="*/ 0 w 83"/>
                          <a:gd name="T17" fmla="*/ 9 h 20"/>
                          <a:gd name="T18" fmla="*/ 0 w 83"/>
                          <a:gd name="T19" fmla="*/ 0 h 2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83"/>
                          <a:gd name="T31" fmla="*/ 0 h 20"/>
                          <a:gd name="T32" fmla="*/ 83 w 83"/>
                          <a:gd name="T33" fmla="*/ 20 h 2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83" h="20">
                            <a:moveTo>
                              <a:pt x="0" y="0"/>
                            </a:moveTo>
                            <a:lnTo>
                              <a:pt x="9" y="0"/>
                            </a:lnTo>
                            <a:lnTo>
                              <a:pt x="10" y="9"/>
                            </a:lnTo>
                            <a:lnTo>
                              <a:pt x="68" y="9"/>
                            </a:lnTo>
                            <a:lnTo>
                              <a:pt x="71" y="0"/>
                            </a:lnTo>
                            <a:lnTo>
                              <a:pt x="82" y="0"/>
                            </a:lnTo>
                            <a:lnTo>
                              <a:pt x="77" y="19"/>
                            </a:lnTo>
                            <a:lnTo>
                              <a:pt x="6" y="19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9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5" y="1696"/>
                        <a:ext cx="106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0" name="Rectangl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691"/>
                        <a:ext cx="3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1" name="Rectangl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0" y="1694"/>
                        <a:ext cx="25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2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1" y="1656"/>
                        <a:ext cx="178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3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3" y="1403"/>
                        <a:ext cx="293" cy="22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4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6" y="1425"/>
                        <a:ext cx="227" cy="16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5" name="Rectangl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57" y="1432"/>
                        <a:ext cx="206" cy="1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6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1645"/>
                        <a:ext cx="111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7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9" y="1633"/>
                        <a:ext cx="167" cy="19"/>
                      </a:xfrm>
                      <a:custGeom>
                        <a:avLst/>
                        <a:gdLst>
                          <a:gd name="T0" fmla="*/ 23 w 167"/>
                          <a:gd name="T1" fmla="*/ 18 h 19"/>
                          <a:gd name="T2" fmla="*/ 146 w 167"/>
                          <a:gd name="T3" fmla="*/ 18 h 19"/>
                          <a:gd name="T4" fmla="*/ 166 w 167"/>
                          <a:gd name="T5" fmla="*/ 0 h 19"/>
                          <a:gd name="T6" fmla="*/ 0 w 167"/>
                          <a:gd name="T7" fmla="*/ 0 h 19"/>
                          <a:gd name="T8" fmla="*/ 23 w 167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7"/>
                          <a:gd name="T16" fmla="*/ 0 h 19"/>
                          <a:gd name="T17" fmla="*/ 167 w 16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7" h="19">
                            <a:moveTo>
                              <a:pt x="23" y="18"/>
                            </a:moveTo>
                            <a:lnTo>
                              <a:pt x="146" y="18"/>
                            </a:lnTo>
                            <a:lnTo>
                              <a:pt x="166" y="0"/>
                            </a:lnTo>
                            <a:lnTo>
                              <a:pt x="0" y="0"/>
                            </a:lnTo>
                            <a:lnTo>
                              <a:pt x="23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8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6" y="1613"/>
                        <a:ext cx="27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9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5" y="1613"/>
                        <a:ext cx="1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0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8" y="1615"/>
                        <a:ext cx="11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1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5" y="1611"/>
                        <a:ext cx="34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2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6" y="1613"/>
                        <a:ext cx="3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3" name="Rectangle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50" y="1620"/>
                        <a:ext cx="26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4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40" y="2115"/>
                      <a:ext cx="562" cy="705"/>
                      <a:chOff x="3849" y="1392"/>
                      <a:chExt cx="496" cy="426"/>
                    </a:xfrm>
                  </p:grpSpPr>
                  <p:sp>
                    <p:nvSpPr>
                      <p:cNvPr id="28698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9" y="1392"/>
                        <a:ext cx="496" cy="426"/>
                      </a:xfrm>
                      <a:custGeom>
                        <a:avLst/>
                        <a:gdLst>
                          <a:gd name="T0" fmla="*/ 86 w 496"/>
                          <a:gd name="T1" fmla="*/ 0 h 426"/>
                          <a:gd name="T2" fmla="*/ 86 w 496"/>
                          <a:gd name="T3" fmla="*/ 247 h 426"/>
                          <a:gd name="T4" fmla="*/ 164 w 496"/>
                          <a:gd name="T5" fmla="*/ 247 h 426"/>
                          <a:gd name="T6" fmla="*/ 176 w 496"/>
                          <a:gd name="T7" fmla="*/ 254 h 426"/>
                          <a:gd name="T8" fmla="*/ 178 w 496"/>
                          <a:gd name="T9" fmla="*/ 251 h 426"/>
                          <a:gd name="T10" fmla="*/ 144 w 496"/>
                          <a:gd name="T11" fmla="*/ 251 h 426"/>
                          <a:gd name="T12" fmla="*/ 144 w 496"/>
                          <a:gd name="T13" fmla="*/ 265 h 426"/>
                          <a:gd name="T14" fmla="*/ 16 w 496"/>
                          <a:gd name="T15" fmla="*/ 265 h 426"/>
                          <a:gd name="T16" fmla="*/ 16 w 496"/>
                          <a:gd name="T17" fmla="*/ 350 h 426"/>
                          <a:gd name="T18" fmla="*/ 22 w 496"/>
                          <a:gd name="T19" fmla="*/ 350 h 426"/>
                          <a:gd name="T20" fmla="*/ 0 w 496"/>
                          <a:gd name="T21" fmla="*/ 406 h 426"/>
                          <a:gd name="T22" fmla="*/ 4 w 496"/>
                          <a:gd name="T23" fmla="*/ 425 h 426"/>
                          <a:gd name="T24" fmla="*/ 490 w 496"/>
                          <a:gd name="T25" fmla="*/ 425 h 426"/>
                          <a:gd name="T26" fmla="*/ 495 w 496"/>
                          <a:gd name="T27" fmla="*/ 406 h 426"/>
                          <a:gd name="T28" fmla="*/ 471 w 496"/>
                          <a:gd name="T29" fmla="*/ 352 h 426"/>
                          <a:gd name="T30" fmla="*/ 478 w 496"/>
                          <a:gd name="T31" fmla="*/ 352 h 426"/>
                          <a:gd name="T32" fmla="*/ 478 w 496"/>
                          <a:gd name="T33" fmla="*/ 265 h 426"/>
                          <a:gd name="T34" fmla="*/ 351 w 496"/>
                          <a:gd name="T35" fmla="*/ 265 h 426"/>
                          <a:gd name="T36" fmla="*/ 351 w 496"/>
                          <a:gd name="T37" fmla="*/ 254 h 426"/>
                          <a:gd name="T38" fmla="*/ 318 w 496"/>
                          <a:gd name="T39" fmla="*/ 254 h 426"/>
                          <a:gd name="T40" fmla="*/ 329 w 496"/>
                          <a:gd name="T41" fmla="*/ 247 h 426"/>
                          <a:gd name="T42" fmla="*/ 407 w 496"/>
                          <a:gd name="T43" fmla="*/ 247 h 426"/>
                          <a:gd name="T44" fmla="*/ 407 w 496"/>
                          <a:gd name="T45" fmla="*/ 0 h 426"/>
                          <a:gd name="T46" fmla="*/ 86 w 496"/>
                          <a:gd name="T47" fmla="*/ 0 h 42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6"/>
                          <a:gd name="T73" fmla="*/ 0 h 426"/>
                          <a:gd name="T74" fmla="*/ 496 w 496"/>
                          <a:gd name="T75" fmla="*/ 426 h 426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6" h="426">
                            <a:moveTo>
                              <a:pt x="86" y="0"/>
                            </a:moveTo>
                            <a:lnTo>
                              <a:pt x="86" y="247"/>
                            </a:lnTo>
                            <a:lnTo>
                              <a:pt x="164" y="247"/>
                            </a:lnTo>
                            <a:lnTo>
                              <a:pt x="176" y="254"/>
                            </a:lnTo>
                            <a:lnTo>
                              <a:pt x="178" y="251"/>
                            </a:lnTo>
                            <a:lnTo>
                              <a:pt x="144" y="251"/>
                            </a:lnTo>
                            <a:lnTo>
                              <a:pt x="144" y="265"/>
                            </a:lnTo>
                            <a:lnTo>
                              <a:pt x="16" y="265"/>
                            </a:lnTo>
                            <a:lnTo>
                              <a:pt x="16" y="350"/>
                            </a:lnTo>
                            <a:lnTo>
                              <a:pt x="22" y="350"/>
                            </a:lnTo>
                            <a:lnTo>
                              <a:pt x="0" y="406"/>
                            </a:lnTo>
                            <a:lnTo>
                              <a:pt x="4" y="425"/>
                            </a:lnTo>
                            <a:lnTo>
                              <a:pt x="490" y="425"/>
                            </a:lnTo>
                            <a:lnTo>
                              <a:pt x="495" y="406"/>
                            </a:lnTo>
                            <a:lnTo>
                              <a:pt x="471" y="352"/>
                            </a:lnTo>
                            <a:lnTo>
                              <a:pt x="478" y="352"/>
                            </a:lnTo>
                            <a:lnTo>
                              <a:pt x="478" y="265"/>
                            </a:lnTo>
                            <a:lnTo>
                              <a:pt x="351" y="265"/>
                            </a:lnTo>
                            <a:lnTo>
                              <a:pt x="351" y="254"/>
                            </a:lnTo>
                            <a:lnTo>
                              <a:pt x="318" y="254"/>
                            </a:lnTo>
                            <a:lnTo>
                              <a:pt x="329" y="247"/>
                            </a:lnTo>
                            <a:lnTo>
                              <a:pt x="407" y="247"/>
                            </a:lnTo>
                            <a:lnTo>
                              <a:pt x="407" y="0"/>
                            </a:lnTo>
                            <a:lnTo>
                              <a:pt x="8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6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1800"/>
                        <a:ext cx="480" cy="18"/>
                      </a:xfrm>
                      <a:custGeom>
                        <a:avLst/>
                        <a:gdLst>
                          <a:gd name="T0" fmla="*/ 0 w 480"/>
                          <a:gd name="T1" fmla="*/ 0 h 18"/>
                          <a:gd name="T2" fmla="*/ 479 w 480"/>
                          <a:gd name="T3" fmla="*/ 0 h 18"/>
                          <a:gd name="T4" fmla="*/ 475 w 480"/>
                          <a:gd name="T5" fmla="*/ 17 h 18"/>
                          <a:gd name="T6" fmla="*/ 4 w 480"/>
                          <a:gd name="T7" fmla="*/ 17 h 18"/>
                          <a:gd name="T8" fmla="*/ 0 w 480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18"/>
                          <a:gd name="T17" fmla="*/ 480 w 480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18">
                            <a:moveTo>
                              <a:pt x="0" y="0"/>
                            </a:moveTo>
                            <a:lnTo>
                              <a:pt x="479" y="0"/>
                            </a:lnTo>
                            <a:lnTo>
                              <a:pt x="475" y="17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7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1737"/>
                        <a:ext cx="480" cy="64"/>
                      </a:xfrm>
                      <a:custGeom>
                        <a:avLst/>
                        <a:gdLst>
                          <a:gd name="T0" fmla="*/ 24 w 480"/>
                          <a:gd name="T1" fmla="*/ 0 h 64"/>
                          <a:gd name="T2" fmla="*/ 451 w 480"/>
                          <a:gd name="T3" fmla="*/ 0 h 64"/>
                          <a:gd name="T4" fmla="*/ 479 w 480"/>
                          <a:gd name="T5" fmla="*/ 63 h 64"/>
                          <a:gd name="T6" fmla="*/ 0 w 480"/>
                          <a:gd name="T7" fmla="*/ 63 h 64"/>
                          <a:gd name="T8" fmla="*/ 24 w 480"/>
                          <a:gd name="T9" fmla="*/ 0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64"/>
                          <a:gd name="T17" fmla="*/ 480 w 480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64">
                            <a:moveTo>
                              <a:pt x="24" y="0"/>
                            </a:moveTo>
                            <a:lnTo>
                              <a:pt x="451" y="0"/>
                            </a:lnTo>
                            <a:lnTo>
                              <a:pt x="479" y="63"/>
                            </a:lnTo>
                            <a:lnTo>
                              <a:pt x="0" y="63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8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1" y="1745"/>
                        <a:ext cx="415" cy="53"/>
                      </a:xfrm>
                      <a:custGeom>
                        <a:avLst/>
                        <a:gdLst>
                          <a:gd name="T0" fmla="*/ 13 w 415"/>
                          <a:gd name="T1" fmla="*/ 0 h 53"/>
                          <a:gd name="T2" fmla="*/ 394 w 415"/>
                          <a:gd name="T3" fmla="*/ 0 h 53"/>
                          <a:gd name="T4" fmla="*/ 414 w 415"/>
                          <a:gd name="T5" fmla="*/ 52 h 53"/>
                          <a:gd name="T6" fmla="*/ 0 w 415"/>
                          <a:gd name="T7" fmla="*/ 52 h 53"/>
                          <a:gd name="T8" fmla="*/ 13 w 415"/>
                          <a:gd name="T9" fmla="*/ 0 h 5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5"/>
                          <a:gd name="T16" fmla="*/ 0 h 53"/>
                          <a:gd name="T17" fmla="*/ 415 w 415"/>
                          <a:gd name="T18" fmla="*/ 53 h 5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5" h="53">
                            <a:moveTo>
                              <a:pt x="13" y="0"/>
                            </a:moveTo>
                            <a:lnTo>
                              <a:pt x="394" y="0"/>
                            </a:lnTo>
                            <a:lnTo>
                              <a:pt x="414" y="52"/>
                            </a:lnTo>
                            <a:lnTo>
                              <a:pt x="0" y="52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9" name="Freeform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6" y="1745"/>
                        <a:ext cx="405" cy="48"/>
                      </a:xfrm>
                      <a:custGeom>
                        <a:avLst/>
                        <a:gdLst>
                          <a:gd name="T0" fmla="*/ 13 w 405"/>
                          <a:gd name="T1" fmla="*/ 0 h 48"/>
                          <a:gd name="T2" fmla="*/ 389 w 405"/>
                          <a:gd name="T3" fmla="*/ 0 h 48"/>
                          <a:gd name="T4" fmla="*/ 404 w 405"/>
                          <a:gd name="T5" fmla="*/ 47 h 48"/>
                          <a:gd name="T6" fmla="*/ 0 w 405"/>
                          <a:gd name="T7" fmla="*/ 47 h 48"/>
                          <a:gd name="T8" fmla="*/ 11 w 405"/>
                          <a:gd name="T9" fmla="*/ 0 h 48"/>
                          <a:gd name="T10" fmla="*/ 13 w 405"/>
                          <a:gd name="T11" fmla="*/ 0 h 4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05"/>
                          <a:gd name="T19" fmla="*/ 0 h 48"/>
                          <a:gd name="T20" fmla="*/ 405 w 405"/>
                          <a:gd name="T21" fmla="*/ 48 h 4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05" h="48">
                            <a:moveTo>
                              <a:pt x="13" y="0"/>
                            </a:moveTo>
                            <a:lnTo>
                              <a:pt x="389" y="0"/>
                            </a:lnTo>
                            <a:lnTo>
                              <a:pt x="404" y="47"/>
                            </a:lnTo>
                            <a:lnTo>
                              <a:pt x="0" y="47"/>
                            </a:lnTo>
                            <a:lnTo>
                              <a:pt x="11" y="0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0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4" y="1745"/>
                        <a:ext cx="22" cy="19"/>
                      </a:xfrm>
                      <a:custGeom>
                        <a:avLst/>
                        <a:gdLst>
                          <a:gd name="T0" fmla="*/ 21 w 22"/>
                          <a:gd name="T1" fmla="*/ 18 h 19"/>
                          <a:gd name="T2" fmla="*/ 21 w 22"/>
                          <a:gd name="T3" fmla="*/ 0 h 19"/>
                          <a:gd name="T4" fmla="*/ 0 w 22"/>
                          <a:gd name="T5" fmla="*/ 0 h 19"/>
                          <a:gd name="T6" fmla="*/ 0 w 22"/>
                          <a:gd name="T7" fmla="*/ 18 h 19"/>
                          <a:gd name="T8" fmla="*/ 21 w 22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21" y="18"/>
                            </a:moveTo>
                            <a:lnTo>
                              <a:pt x="2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2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1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2" y="1745"/>
                        <a:ext cx="22" cy="19"/>
                      </a:xfrm>
                      <a:custGeom>
                        <a:avLst/>
                        <a:gdLst>
                          <a:gd name="T0" fmla="*/ 20 w 22"/>
                          <a:gd name="T1" fmla="*/ 18 h 19"/>
                          <a:gd name="T2" fmla="*/ 21 w 22"/>
                          <a:gd name="T3" fmla="*/ 0 h 19"/>
                          <a:gd name="T4" fmla="*/ 1 w 22"/>
                          <a:gd name="T5" fmla="*/ 0 h 19"/>
                          <a:gd name="T6" fmla="*/ 0 w 22"/>
                          <a:gd name="T7" fmla="*/ 18 h 19"/>
                          <a:gd name="T8" fmla="*/ 20 w 22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20" y="18"/>
                            </a:moveTo>
                            <a:lnTo>
                              <a:pt x="21" y="0"/>
                            </a:lnTo>
                            <a:lnTo>
                              <a:pt x="1" y="0"/>
                            </a:lnTo>
                            <a:lnTo>
                              <a:pt x="0" y="18"/>
                            </a:lnTo>
                            <a:lnTo>
                              <a:pt x="20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2" name="Freeform 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0" y="1745"/>
                        <a:ext cx="57" cy="19"/>
                      </a:xfrm>
                      <a:custGeom>
                        <a:avLst/>
                        <a:gdLst>
                          <a:gd name="T0" fmla="*/ 56 w 57"/>
                          <a:gd name="T1" fmla="*/ 18 h 19"/>
                          <a:gd name="T2" fmla="*/ 56 w 57"/>
                          <a:gd name="T3" fmla="*/ 0 h 19"/>
                          <a:gd name="T4" fmla="*/ 0 w 57"/>
                          <a:gd name="T5" fmla="*/ 0 h 19"/>
                          <a:gd name="T6" fmla="*/ 0 w 57"/>
                          <a:gd name="T7" fmla="*/ 18 h 19"/>
                          <a:gd name="T8" fmla="*/ 56 w 57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7"/>
                          <a:gd name="T16" fmla="*/ 0 h 19"/>
                          <a:gd name="T17" fmla="*/ 57 w 5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7" h="19">
                            <a:moveTo>
                              <a:pt x="56" y="18"/>
                            </a:moveTo>
                            <a:lnTo>
                              <a:pt x="56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6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3" name="Freeform 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8" y="1745"/>
                        <a:ext cx="56" cy="19"/>
                      </a:xfrm>
                      <a:custGeom>
                        <a:avLst/>
                        <a:gdLst>
                          <a:gd name="T0" fmla="*/ 55 w 56"/>
                          <a:gd name="T1" fmla="*/ 18 h 19"/>
                          <a:gd name="T2" fmla="*/ 55 w 56"/>
                          <a:gd name="T3" fmla="*/ 0 h 19"/>
                          <a:gd name="T4" fmla="*/ 0 w 56"/>
                          <a:gd name="T5" fmla="*/ 0 h 19"/>
                          <a:gd name="T6" fmla="*/ 0 w 56"/>
                          <a:gd name="T7" fmla="*/ 18 h 19"/>
                          <a:gd name="T8" fmla="*/ 55 w 56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"/>
                          <a:gd name="T17" fmla="*/ 56 w 56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">
                            <a:moveTo>
                              <a:pt x="55" y="18"/>
                            </a:moveTo>
                            <a:lnTo>
                              <a:pt x="55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5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4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7" y="1745"/>
                        <a:ext cx="53" cy="19"/>
                      </a:xfrm>
                      <a:custGeom>
                        <a:avLst/>
                        <a:gdLst>
                          <a:gd name="T0" fmla="*/ 52 w 53"/>
                          <a:gd name="T1" fmla="*/ 18 h 19"/>
                          <a:gd name="T2" fmla="*/ 52 w 53"/>
                          <a:gd name="T3" fmla="*/ 0 h 19"/>
                          <a:gd name="T4" fmla="*/ 0 w 53"/>
                          <a:gd name="T5" fmla="*/ 0 h 19"/>
                          <a:gd name="T6" fmla="*/ 0 w 53"/>
                          <a:gd name="T7" fmla="*/ 18 h 19"/>
                          <a:gd name="T8" fmla="*/ 52 w 53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19"/>
                          <a:gd name="T17" fmla="*/ 53 w 53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19">
                            <a:moveTo>
                              <a:pt x="52" y="18"/>
                            </a:moveTo>
                            <a:lnTo>
                              <a:pt x="52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2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5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5" y="1745"/>
                        <a:ext cx="55" cy="19"/>
                      </a:xfrm>
                      <a:custGeom>
                        <a:avLst/>
                        <a:gdLst>
                          <a:gd name="T0" fmla="*/ 54 w 55"/>
                          <a:gd name="T1" fmla="*/ 18 h 19"/>
                          <a:gd name="T2" fmla="*/ 54 w 55"/>
                          <a:gd name="T3" fmla="*/ 0 h 19"/>
                          <a:gd name="T4" fmla="*/ 0 w 55"/>
                          <a:gd name="T5" fmla="*/ 0 h 19"/>
                          <a:gd name="T6" fmla="*/ 0 w 55"/>
                          <a:gd name="T7" fmla="*/ 18 h 19"/>
                          <a:gd name="T8" fmla="*/ 54 w 5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4" y="18"/>
                            </a:move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4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6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5" y="1754"/>
                        <a:ext cx="257" cy="32"/>
                      </a:xfrm>
                      <a:custGeom>
                        <a:avLst/>
                        <a:gdLst>
                          <a:gd name="T0" fmla="*/ 6 w 257"/>
                          <a:gd name="T1" fmla="*/ 0 h 32"/>
                          <a:gd name="T2" fmla="*/ 256 w 257"/>
                          <a:gd name="T3" fmla="*/ 0 h 32"/>
                          <a:gd name="T4" fmla="*/ 256 w 257"/>
                          <a:gd name="T5" fmla="*/ 31 h 32"/>
                          <a:gd name="T6" fmla="*/ 0 w 257"/>
                          <a:gd name="T7" fmla="*/ 31 h 32"/>
                          <a:gd name="T8" fmla="*/ 6 w 257"/>
                          <a:gd name="T9" fmla="*/ 1 h 32"/>
                          <a:gd name="T10" fmla="*/ 6 w 257"/>
                          <a:gd name="T11" fmla="*/ 0 h 3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57"/>
                          <a:gd name="T19" fmla="*/ 0 h 32"/>
                          <a:gd name="T20" fmla="*/ 257 w 257"/>
                          <a:gd name="T21" fmla="*/ 32 h 3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57" h="32">
                            <a:moveTo>
                              <a:pt x="6" y="0"/>
                            </a:moveTo>
                            <a:lnTo>
                              <a:pt x="256" y="0"/>
                            </a:lnTo>
                            <a:lnTo>
                              <a:pt x="256" y="31"/>
                            </a:lnTo>
                            <a:lnTo>
                              <a:pt x="0" y="31"/>
                            </a:lnTo>
                            <a:lnTo>
                              <a:pt x="6" y="1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7" name="Freeform 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8" y="1764"/>
                        <a:ext cx="252" cy="19"/>
                      </a:xfrm>
                      <a:custGeom>
                        <a:avLst/>
                        <a:gdLst>
                          <a:gd name="T0" fmla="*/ 1 w 252"/>
                          <a:gd name="T1" fmla="*/ 0 h 19"/>
                          <a:gd name="T2" fmla="*/ 251 w 252"/>
                          <a:gd name="T3" fmla="*/ 0 h 19"/>
                          <a:gd name="T4" fmla="*/ 251 w 252"/>
                          <a:gd name="T5" fmla="*/ 18 h 19"/>
                          <a:gd name="T6" fmla="*/ 0 w 252"/>
                          <a:gd name="T7" fmla="*/ 18 h 19"/>
                          <a:gd name="T8" fmla="*/ 1 w 25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2"/>
                          <a:gd name="T16" fmla="*/ 0 h 19"/>
                          <a:gd name="T17" fmla="*/ 252 w 25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2" h="19">
                            <a:moveTo>
                              <a:pt x="1" y="0"/>
                            </a:moveTo>
                            <a:lnTo>
                              <a:pt x="251" y="0"/>
                            </a:lnTo>
                            <a:lnTo>
                              <a:pt x="251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8" name="Freeform 1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9" y="1754"/>
                        <a:ext cx="250" cy="20"/>
                      </a:xfrm>
                      <a:custGeom>
                        <a:avLst/>
                        <a:gdLst>
                          <a:gd name="T0" fmla="*/ 0 w 250"/>
                          <a:gd name="T1" fmla="*/ 0 h 20"/>
                          <a:gd name="T2" fmla="*/ 249 w 250"/>
                          <a:gd name="T3" fmla="*/ 0 h 20"/>
                          <a:gd name="T4" fmla="*/ 249 w 250"/>
                          <a:gd name="T5" fmla="*/ 19 h 20"/>
                          <a:gd name="T6" fmla="*/ 0 w 250"/>
                          <a:gd name="T7" fmla="*/ 19 h 20"/>
                          <a:gd name="T8" fmla="*/ 0 w 250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0"/>
                          <a:gd name="T16" fmla="*/ 0 h 20"/>
                          <a:gd name="T17" fmla="*/ 250 w 250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0" h="20">
                            <a:moveTo>
                              <a:pt x="0" y="0"/>
                            </a:moveTo>
                            <a:lnTo>
                              <a:pt x="249" y="0"/>
                            </a:lnTo>
                            <a:lnTo>
                              <a:pt x="249" y="19"/>
                            </a:lnTo>
                            <a:lnTo>
                              <a:pt x="0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9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5" y="1770"/>
                        <a:ext cx="22" cy="18"/>
                      </a:xfrm>
                      <a:custGeom>
                        <a:avLst/>
                        <a:gdLst>
                          <a:gd name="T0" fmla="*/ 1 w 22"/>
                          <a:gd name="T1" fmla="*/ 0 h 18"/>
                          <a:gd name="T2" fmla="*/ 21 w 22"/>
                          <a:gd name="T3" fmla="*/ 0 h 18"/>
                          <a:gd name="T4" fmla="*/ 19 w 22"/>
                          <a:gd name="T5" fmla="*/ 17 h 18"/>
                          <a:gd name="T6" fmla="*/ 0 w 22"/>
                          <a:gd name="T7" fmla="*/ 17 h 18"/>
                          <a:gd name="T8" fmla="*/ 1 w 22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8"/>
                          <a:gd name="T17" fmla="*/ 22 w 22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8">
                            <a:moveTo>
                              <a:pt x="1" y="0"/>
                            </a:moveTo>
                            <a:lnTo>
                              <a:pt x="21" y="0"/>
                            </a:lnTo>
                            <a:lnTo>
                              <a:pt x="19" y="17"/>
                            </a:lnTo>
                            <a:lnTo>
                              <a:pt x="0" y="17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0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2" y="1777"/>
                        <a:ext cx="25" cy="19"/>
                      </a:xfrm>
                      <a:custGeom>
                        <a:avLst/>
                        <a:gdLst>
                          <a:gd name="T0" fmla="*/ 24 w 25"/>
                          <a:gd name="T1" fmla="*/ 0 h 19"/>
                          <a:gd name="T2" fmla="*/ 24 w 25"/>
                          <a:gd name="T3" fmla="*/ 18 h 19"/>
                          <a:gd name="T4" fmla="*/ 0 w 25"/>
                          <a:gd name="T5" fmla="*/ 18 h 19"/>
                          <a:gd name="T6" fmla="*/ 1 w 25"/>
                          <a:gd name="T7" fmla="*/ 0 h 19"/>
                          <a:gd name="T8" fmla="*/ 24 w 25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"/>
                          <a:gd name="T16" fmla="*/ 0 h 19"/>
                          <a:gd name="T17" fmla="*/ 25 w 2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" h="19">
                            <a:moveTo>
                              <a:pt x="24" y="0"/>
                            </a:moveTo>
                            <a:lnTo>
                              <a:pt x="24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1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7" y="1770"/>
                        <a:ext cx="210" cy="18"/>
                      </a:xfrm>
                      <a:custGeom>
                        <a:avLst/>
                        <a:gdLst>
                          <a:gd name="T0" fmla="*/ 0 w 210"/>
                          <a:gd name="T1" fmla="*/ 0 h 18"/>
                          <a:gd name="T2" fmla="*/ 0 w 210"/>
                          <a:gd name="T3" fmla="*/ 17 h 18"/>
                          <a:gd name="T4" fmla="*/ 208 w 210"/>
                          <a:gd name="T5" fmla="*/ 17 h 18"/>
                          <a:gd name="T6" fmla="*/ 209 w 210"/>
                          <a:gd name="T7" fmla="*/ 0 h 18"/>
                          <a:gd name="T8" fmla="*/ 1 w 210"/>
                          <a:gd name="T9" fmla="*/ 0 h 18"/>
                          <a:gd name="T10" fmla="*/ 0 w 210"/>
                          <a:gd name="T11" fmla="*/ 0 h 1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0"/>
                          <a:gd name="T19" fmla="*/ 0 h 18"/>
                          <a:gd name="T20" fmla="*/ 210 w 210"/>
                          <a:gd name="T21" fmla="*/ 18 h 1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0" h="18">
                            <a:moveTo>
                              <a:pt x="0" y="0"/>
                            </a:moveTo>
                            <a:lnTo>
                              <a:pt x="0" y="17"/>
                            </a:lnTo>
                            <a:lnTo>
                              <a:pt x="208" y="17"/>
                            </a:lnTo>
                            <a:lnTo>
                              <a:pt x="209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2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9" y="1777"/>
                        <a:ext cx="206" cy="19"/>
                      </a:xfrm>
                      <a:custGeom>
                        <a:avLst/>
                        <a:gdLst>
                          <a:gd name="T0" fmla="*/ 0 w 206"/>
                          <a:gd name="T1" fmla="*/ 0 h 19"/>
                          <a:gd name="T2" fmla="*/ 0 w 206"/>
                          <a:gd name="T3" fmla="*/ 18 h 19"/>
                          <a:gd name="T4" fmla="*/ 205 w 206"/>
                          <a:gd name="T5" fmla="*/ 18 h 19"/>
                          <a:gd name="T6" fmla="*/ 205 w 206"/>
                          <a:gd name="T7" fmla="*/ 0 h 19"/>
                          <a:gd name="T8" fmla="*/ 4 w 206"/>
                          <a:gd name="T9" fmla="*/ 0 h 19"/>
                          <a:gd name="T10" fmla="*/ 0 w 20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6"/>
                          <a:gd name="T19" fmla="*/ 0 h 19"/>
                          <a:gd name="T20" fmla="*/ 206 w 20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6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205" y="18"/>
                            </a:lnTo>
                            <a:lnTo>
                              <a:pt x="205" y="0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3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2" y="1785"/>
                        <a:ext cx="22" cy="19"/>
                      </a:xfrm>
                      <a:custGeom>
                        <a:avLst/>
                        <a:gdLst>
                          <a:gd name="T0" fmla="*/ 0 w 22"/>
                          <a:gd name="T1" fmla="*/ 0 h 19"/>
                          <a:gd name="T2" fmla="*/ 21 w 22"/>
                          <a:gd name="T3" fmla="*/ 0 h 19"/>
                          <a:gd name="T4" fmla="*/ 21 w 22"/>
                          <a:gd name="T5" fmla="*/ 18 h 19"/>
                          <a:gd name="T6" fmla="*/ 0 w 22"/>
                          <a:gd name="T7" fmla="*/ 18 h 19"/>
                          <a:gd name="T8" fmla="*/ 0 w 2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4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1" y="1783"/>
                        <a:ext cx="22" cy="19"/>
                      </a:xfrm>
                      <a:custGeom>
                        <a:avLst/>
                        <a:gdLst>
                          <a:gd name="T0" fmla="*/ 0 w 22"/>
                          <a:gd name="T1" fmla="*/ 0 h 19"/>
                          <a:gd name="T2" fmla="*/ 21 w 22"/>
                          <a:gd name="T3" fmla="*/ 0 h 19"/>
                          <a:gd name="T4" fmla="*/ 21 w 22"/>
                          <a:gd name="T5" fmla="*/ 18 h 19"/>
                          <a:gd name="T6" fmla="*/ 0 w 22"/>
                          <a:gd name="T7" fmla="*/ 18 h 19"/>
                          <a:gd name="T8" fmla="*/ 0 w 2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5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6" y="1785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4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4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6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4" y="1783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6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6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7" name="Freeform 1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45"/>
                        <a:ext cx="44" cy="19"/>
                      </a:xfrm>
                      <a:custGeom>
                        <a:avLst/>
                        <a:gdLst>
                          <a:gd name="T0" fmla="*/ 43 w 44"/>
                          <a:gd name="T1" fmla="*/ 13 h 19"/>
                          <a:gd name="T2" fmla="*/ 43 w 44"/>
                          <a:gd name="T3" fmla="*/ 0 h 19"/>
                          <a:gd name="T4" fmla="*/ 0 w 44"/>
                          <a:gd name="T5" fmla="*/ 0 h 19"/>
                          <a:gd name="T6" fmla="*/ 0 w 44"/>
                          <a:gd name="T7" fmla="*/ 18 h 19"/>
                          <a:gd name="T8" fmla="*/ 43 w 44"/>
                          <a:gd name="T9" fmla="*/ 18 h 19"/>
                          <a:gd name="T10" fmla="*/ 43 w 44"/>
                          <a:gd name="T11" fmla="*/ 13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4"/>
                          <a:gd name="T19" fmla="*/ 0 h 19"/>
                          <a:gd name="T20" fmla="*/ 44 w 44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4" h="19">
                            <a:moveTo>
                              <a:pt x="43" y="13"/>
                            </a:moveTo>
                            <a:lnTo>
                              <a:pt x="43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3" y="18"/>
                            </a:lnTo>
                            <a:lnTo>
                              <a:pt x="43" y="13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8" name="Freeform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45"/>
                        <a:ext cx="44" cy="19"/>
                      </a:xfrm>
                      <a:custGeom>
                        <a:avLst/>
                        <a:gdLst>
                          <a:gd name="T0" fmla="*/ 43 w 44"/>
                          <a:gd name="T1" fmla="*/ 18 h 19"/>
                          <a:gd name="T2" fmla="*/ 41 w 44"/>
                          <a:gd name="T3" fmla="*/ 0 h 19"/>
                          <a:gd name="T4" fmla="*/ 0 w 44"/>
                          <a:gd name="T5" fmla="*/ 0 h 19"/>
                          <a:gd name="T6" fmla="*/ 0 w 44"/>
                          <a:gd name="T7" fmla="*/ 18 h 19"/>
                          <a:gd name="T8" fmla="*/ 43 w 44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4"/>
                          <a:gd name="T16" fmla="*/ 0 h 19"/>
                          <a:gd name="T17" fmla="*/ 44 w 4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4" h="19">
                            <a:moveTo>
                              <a:pt x="43" y="18"/>
                            </a:moveTo>
                            <a:lnTo>
                              <a:pt x="4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3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9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54"/>
                        <a:ext cx="49" cy="20"/>
                      </a:xfrm>
                      <a:custGeom>
                        <a:avLst/>
                        <a:gdLst>
                          <a:gd name="T0" fmla="*/ 0 w 49"/>
                          <a:gd name="T1" fmla="*/ 0 h 20"/>
                          <a:gd name="T2" fmla="*/ 44 w 49"/>
                          <a:gd name="T3" fmla="*/ 0 h 20"/>
                          <a:gd name="T4" fmla="*/ 48 w 49"/>
                          <a:gd name="T5" fmla="*/ 19 h 20"/>
                          <a:gd name="T6" fmla="*/ 0 w 49"/>
                          <a:gd name="T7" fmla="*/ 19 h 20"/>
                          <a:gd name="T8" fmla="*/ 0 w 49"/>
                          <a:gd name="T9" fmla="*/ 4 h 20"/>
                          <a:gd name="T10" fmla="*/ 0 w 49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9"/>
                          <a:gd name="T19" fmla="*/ 0 h 20"/>
                          <a:gd name="T20" fmla="*/ 49 w 49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9" h="20">
                            <a:moveTo>
                              <a:pt x="0" y="0"/>
                            </a:moveTo>
                            <a:lnTo>
                              <a:pt x="44" y="0"/>
                            </a:lnTo>
                            <a:lnTo>
                              <a:pt x="48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0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54"/>
                        <a:ext cx="44" cy="20"/>
                      </a:xfrm>
                      <a:custGeom>
                        <a:avLst/>
                        <a:gdLst>
                          <a:gd name="T0" fmla="*/ 0 w 44"/>
                          <a:gd name="T1" fmla="*/ 0 h 20"/>
                          <a:gd name="T2" fmla="*/ 43 w 44"/>
                          <a:gd name="T3" fmla="*/ 0 h 20"/>
                          <a:gd name="T4" fmla="*/ 43 w 44"/>
                          <a:gd name="T5" fmla="*/ 19 h 20"/>
                          <a:gd name="T6" fmla="*/ 0 w 44"/>
                          <a:gd name="T7" fmla="*/ 19 h 20"/>
                          <a:gd name="T8" fmla="*/ 0 w 44"/>
                          <a:gd name="T9" fmla="*/ 4 h 20"/>
                          <a:gd name="T10" fmla="*/ 0 w 44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4"/>
                          <a:gd name="T19" fmla="*/ 0 h 20"/>
                          <a:gd name="T20" fmla="*/ 44 w 44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4" h="20">
                            <a:moveTo>
                              <a:pt x="0" y="0"/>
                            </a:moveTo>
                            <a:lnTo>
                              <a:pt x="43" y="0"/>
                            </a:lnTo>
                            <a:lnTo>
                              <a:pt x="43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1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64"/>
                        <a:ext cx="48" cy="19"/>
                      </a:xfrm>
                      <a:custGeom>
                        <a:avLst/>
                        <a:gdLst>
                          <a:gd name="T0" fmla="*/ 0 w 48"/>
                          <a:gd name="T1" fmla="*/ 0 h 19"/>
                          <a:gd name="T2" fmla="*/ 45 w 48"/>
                          <a:gd name="T3" fmla="*/ 0 h 19"/>
                          <a:gd name="T4" fmla="*/ 47 w 48"/>
                          <a:gd name="T5" fmla="*/ 18 h 19"/>
                          <a:gd name="T6" fmla="*/ 0 w 48"/>
                          <a:gd name="T7" fmla="*/ 18 h 19"/>
                          <a:gd name="T8" fmla="*/ 0 w 48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"/>
                          <a:gd name="T16" fmla="*/ 0 h 19"/>
                          <a:gd name="T17" fmla="*/ 48 w 48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" h="19">
                            <a:moveTo>
                              <a:pt x="0" y="0"/>
                            </a:moveTo>
                            <a:lnTo>
                              <a:pt x="45" y="0"/>
                            </a:lnTo>
                            <a:lnTo>
                              <a:pt x="47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2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96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2 h 19"/>
                          <a:gd name="T10" fmla="*/ 0 w 20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"/>
                          <a:gd name="T19" fmla="*/ 0 h 19"/>
                          <a:gd name="T20" fmla="*/ 20 w 20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3" name="Freeform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93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19"/>
                          <a:gd name="T17" fmla="*/ 20 w 2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4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8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0 h 19"/>
                          <a:gd name="T2" fmla="*/ 50 w 51"/>
                          <a:gd name="T3" fmla="*/ 0 h 19"/>
                          <a:gd name="T4" fmla="*/ 50 w 51"/>
                          <a:gd name="T5" fmla="*/ 18 h 19"/>
                          <a:gd name="T6" fmla="*/ 0 w 51"/>
                          <a:gd name="T7" fmla="*/ 18 h 19"/>
                          <a:gd name="T8" fmla="*/ 0 w 5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5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83"/>
                        <a:ext cx="49" cy="19"/>
                      </a:xfrm>
                      <a:custGeom>
                        <a:avLst/>
                        <a:gdLst>
                          <a:gd name="T0" fmla="*/ 0 w 49"/>
                          <a:gd name="T1" fmla="*/ 0 h 19"/>
                          <a:gd name="T2" fmla="*/ 48 w 49"/>
                          <a:gd name="T3" fmla="*/ 0 h 19"/>
                          <a:gd name="T4" fmla="*/ 48 w 49"/>
                          <a:gd name="T5" fmla="*/ 18 h 19"/>
                          <a:gd name="T6" fmla="*/ 0 w 49"/>
                          <a:gd name="T7" fmla="*/ 18 h 19"/>
                          <a:gd name="T8" fmla="*/ 0 w 49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9"/>
                          <a:gd name="T16" fmla="*/ 0 h 19"/>
                          <a:gd name="T17" fmla="*/ 49 w 49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9" h="19">
                            <a:moveTo>
                              <a:pt x="0" y="0"/>
                            </a:moveTo>
                            <a:lnTo>
                              <a:pt x="48" y="0"/>
                            </a:lnTo>
                            <a:lnTo>
                              <a:pt x="48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6" name="Freeform 1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4" y="174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18 h 19"/>
                          <a:gd name="T2" fmla="*/ 0 w 51"/>
                          <a:gd name="T3" fmla="*/ 0 h 19"/>
                          <a:gd name="T4" fmla="*/ 45 w 51"/>
                          <a:gd name="T5" fmla="*/ 0 h 19"/>
                          <a:gd name="T6" fmla="*/ 50 w 51"/>
                          <a:gd name="T7" fmla="*/ 18 h 19"/>
                          <a:gd name="T8" fmla="*/ 0 w 5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18"/>
                            </a:moveTo>
                            <a:lnTo>
                              <a:pt x="0" y="0"/>
                            </a:lnTo>
                            <a:lnTo>
                              <a:pt x="45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7" name="Freeform 1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9" y="1745"/>
                        <a:ext cx="51" cy="19"/>
                      </a:xfrm>
                      <a:custGeom>
                        <a:avLst/>
                        <a:gdLst>
                          <a:gd name="T0" fmla="*/ 1 w 51"/>
                          <a:gd name="T1" fmla="*/ 18 h 19"/>
                          <a:gd name="T2" fmla="*/ 0 w 51"/>
                          <a:gd name="T3" fmla="*/ 0 h 19"/>
                          <a:gd name="T4" fmla="*/ 46 w 51"/>
                          <a:gd name="T5" fmla="*/ 0 h 19"/>
                          <a:gd name="T6" fmla="*/ 50 w 51"/>
                          <a:gd name="T7" fmla="*/ 18 h 19"/>
                          <a:gd name="T8" fmla="*/ 1 w 5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1" y="18"/>
                            </a:moveTo>
                            <a:lnTo>
                              <a:pt x="0" y="0"/>
                            </a:lnTo>
                            <a:lnTo>
                              <a:pt x="46" y="0"/>
                            </a:lnTo>
                            <a:lnTo>
                              <a:pt x="50" y="18"/>
                            </a:lnTo>
                            <a:lnTo>
                              <a:pt x="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8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4" y="1754"/>
                        <a:ext cx="64" cy="37"/>
                      </a:xfrm>
                      <a:custGeom>
                        <a:avLst/>
                        <a:gdLst>
                          <a:gd name="T0" fmla="*/ 0 w 64"/>
                          <a:gd name="T1" fmla="*/ 0 h 37"/>
                          <a:gd name="T2" fmla="*/ 48 w 64"/>
                          <a:gd name="T3" fmla="*/ 0 h 37"/>
                          <a:gd name="T4" fmla="*/ 63 w 64"/>
                          <a:gd name="T5" fmla="*/ 36 h 37"/>
                          <a:gd name="T6" fmla="*/ 9 w 64"/>
                          <a:gd name="T7" fmla="*/ 36 h 37"/>
                          <a:gd name="T8" fmla="*/ 1 w 64"/>
                          <a:gd name="T9" fmla="*/ 1 h 37"/>
                          <a:gd name="T10" fmla="*/ 0 w 64"/>
                          <a:gd name="T11" fmla="*/ 0 h 37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64"/>
                          <a:gd name="T19" fmla="*/ 0 h 37"/>
                          <a:gd name="T20" fmla="*/ 64 w 64"/>
                          <a:gd name="T21" fmla="*/ 37 h 37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64" h="37">
                            <a:moveTo>
                              <a:pt x="0" y="0"/>
                            </a:moveTo>
                            <a:lnTo>
                              <a:pt x="48" y="0"/>
                            </a:lnTo>
                            <a:lnTo>
                              <a:pt x="63" y="36"/>
                            </a:lnTo>
                            <a:lnTo>
                              <a:pt x="9" y="36"/>
                            </a:lnTo>
                            <a:lnTo>
                              <a:pt x="1" y="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9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3" y="1754"/>
                        <a:ext cx="53" cy="20"/>
                      </a:xfrm>
                      <a:custGeom>
                        <a:avLst/>
                        <a:gdLst>
                          <a:gd name="T0" fmla="*/ 0 w 53"/>
                          <a:gd name="T1" fmla="*/ 0 h 20"/>
                          <a:gd name="T2" fmla="*/ 47 w 53"/>
                          <a:gd name="T3" fmla="*/ 0 h 20"/>
                          <a:gd name="T4" fmla="*/ 52 w 53"/>
                          <a:gd name="T5" fmla="*/ 19 h 20"/>
                          <a:gd name="T6" fmla="*/ 1 w 53"/>
                          <a:gd name="T7" fmla="*/ 19 h 20"/>
                          <a:gd name="T8" fmla="*/ 0 w 53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20"/>
                          <a:gd name="T17" fmla="*/ 53 w 53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20">
                            <a:moveTo>
                              <a:pt x="0" y="0"/>
                            </a:moveTo>
                            <a:lnTo>
                              <a:pt x="47" y="0"/>
                            </a:lnTo>
                            <a:lnTo>
                              <a:pt x="52" y="19"/>
                            </a:lnTo>
                            <a:lnTo>
                              <a:pt x="1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0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4" y="1764"/>
                        <a:ext cx="54" cy="19"/>
                      </a:xfrm>
                      <a:custGeom>
                        <a:avLst/>
                        <a:gdLst>
                          <a:gd name="T0" fmla="*/ 0 w 54"/>
                          <a:gd name="T1" fmla="*/ 0 h 19"/>
                          <a:gd name="T2" fmla="*/ 51 w 54"/>
                          <a:gd name="T3" fmla="*/ 0 h 19"/>
                          <a:gd name="T4" fmla="*/ 53 w 54"/>
                          <a:gd name="T5" fmla="*/ 18 h 19"/>
                          <a:gd name="T6" fmla="*/ 0 w 54"/>
                          <a:gd name="T7" fmla="*/ 18 h 19"/>
                          <a:gd name="T8" fmla="*/ 0 w 54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4"/>
                          <a:gd name="T16" fmla="*/ 0 h 19"/>
                          <a:gd name="T17" fmla="*/ 54 w 5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4" h="19">
                            <a:moveTo>
                              <a:pt x="0" y="0"/>
                            </a:moveTo>
                            <a:lnTo>
                              <a:pt x="51" y="0"/>
                            </a:lnTo>
                            <a:lnTo>
                              <a:pt x="53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1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6" y="1770"/>
                        <a:ext cx="53" cy="18"/>
                      </a:xfrm>
                      <a:custGeom>
                        <a:avLst/>
                        <a:gdLst>
                          <a:gd name="T0" fmla="*/ 0 w 53"/>
                          <a:gd name="T1" fmla="*/ 0 h 18"/>
                          <a:gd name="T2" fmla="*/ 50 w 53"/>
                          <a:gd name="T3" fmla="*/ 0 h 18"/>
                          <a:gd name="T4" fmla="*/ 52 w 53"/>
                          <a:gd name="T5" fmla="*/ 17 h 18"/>
                          <a:gd name="T6" fmla="*/ 0 w 53"/>
                          <a:gd name="T7" fmla="*/ 17 h 18"/>
                          <a:gd name="T8" fmla="*/ 0 w 53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18"/>
                          <a:gd name="T17" fmla="*/ 53 w 53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18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2" y="17"/>
                            </a:lnTo>
                            <a:lnTo>
                              <a:pt x="0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2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7" y="1777"/>
                        <a:ext cx="55" cy="19"/>
                      </a:xfrm>
                      <a:custGeom>
                        <a:avLst/>
                        <a:gdLst>
                          <a:gd name="T0" fmla="*/ 52 w 55"/>
                          <a:gd name="T1" fmla="*/ 0 h 19"/>
                          <a:gd name="T2" fmla="*/ 54 w 55"/>
                          <a:gd name="T3" fmla="*/ 18 h 19"/>
                          <a:gd name="T4" fmla="*/ 1 w 55"/>
                          <a:gd name="T5" fmla="*/ 18 h 19"/>
                          <a:gd name="T6" fmla="*/ 0 w 55"/>
                          <a:gd name="T7" fmla="*/ 0 h 19"/>
                          <a:gd name="T8" fmla="*/ 52 w 55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2" y="0"/>
                            </a:moveTo>
                            <a:lnTo>
                              <a:pt x="54" y="18"/>
                            </a:lnTo>
                            <a:lnTo>
                              <a:pt x="1" y="18"/>
                            </a:lnTo>
                            <a:lnTo>
                              <a:pt x="0" y="0"/>
                            </a:lnTo>
                            <a:lnTo>
                              <a:pt x="52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3" name="Freeform 1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8" y="1783"/>
                        <a:ext cx="56" cy="19"/>
                      </a:xfrm>
                      <a:custGeom>
                        <a:avLst/>
                        <a:gdLst>
                          <a:gd name="T0" fmla="*/ 0 w 56"/>
                          <a:gd name="T1" fmla="*/ 0 h 19"/>
                          <a:gd name="T2" fmla="*/ 54 w 56"/>
                          <a:gd name="T3" fmla="*/ 0 h 19"/>
                          <a:gd name="T4" fmla="*/ 55 w 56"/>
                          <a:gd name="T5" fmla="*/ 18 h 19"/>
                          <a:gd name="T6" fmla="*/ 1 w 56"/>
                          <a:gd name="T7" fmla="*/ 18 h 19"/>
                          <a:gd name="T8" fmla="*/ 1 w 56"/>
                          <a:gd name="T9" fmla="*/ 0 h 19"/>
                          <a:gd name="T10" fmla="*/ 0 w 5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6"/>
                          <a:gd name="T19" fmla="*/ 0 h 19"/>
                          <a:gd name="T20" fmla="*/ 56 w 5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6" h="19">
                            <a:moveTo>
                              <a:pt x="0" y="0"/>
                            </a:moveTo>
                            <a:lnTo>
                              <a:pt x="54" y="0"/>
                            </a:lnTo>
                            <a:lnTo>
                              <a:pt x="55" y="18"/>
                            </a:lnTo>
                            <a:lnTo>
                              <a:pt x="1" y="18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4" name="Rectangl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78" y="1669"/>
                        <a:ext cx="433" cy="6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5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9" y="1676"/>
                        <a:ext cx="412" cy="4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6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93" y="1681"/>
                        <a:ext cx="405" cy="3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7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710"/>
                        <a:ext cx="114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8" name="Rectangle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716"/>
                        <a:ext cx="114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9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721"/>
                        <a:ext cx="114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0" name="Oval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2" y="1686"/>
                        <a:ext cx="12" cy="10"/>
                      </a:xfrm>
                      <a:prstGeom prst="ellipse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1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36" y="1683"/>
                        <a:ext cx="119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2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5" y="1683"/>
                        <a:ext cx="119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3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36" y="1705"/>
                        <a:ext cx="11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4" name="Rectangle 1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5" y="1705"/>
                        <a:ext cx="11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5" name="Rectangle 1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1" y="1685"/>
                        <a:ext cx="12" cy="12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6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1" y="1692"/>
                        <a:ext cx="1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7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13" y="1694"/>
                        <a:ext cx="3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8" name="Rectangle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41" y="1694"/>
                        <a:ext cx="38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9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4" y="1681"/>
                        <a:ext cx="21" cy="21"/>
                      </a:xfrm>
                      <a:custGeom>
                        <a:avLst/>
                        <a:gdLst>
                          <a:gd name="T0" fmla="*/ 0 w 21"/>
                          <a:gd name="T1" fmla="*/ 20 h 21"/>
                          <a:gd name="T2" fmla="*/ 20 w 21"/>
                          <a:gd name="T3" fmla="*/ 20 h 21"/>
                          <a:gd name="T4" fmla="*/ 8 w 21"/>
                          <a:gd name="T5" fmla="*/ 20 h 21"/>
                          <a:gd name="T6" fmla="*/ 8 w 21"/>
                          <a:gd name="T7" fmla="*/ 7 h 21"/>
                          <a:gd name="T8" fmla="*/ 20 w 21"/>
                          <a:gd name="T9" fmla="*/ 3 h 21"/>
                          <a:gd name="T10" fmla="*/ 8 w 21"/>
                          <a:gd name="T11" fmla="*/ 0 h 21"/>
                          <a:gd name="T12" fmla="*/ 0 w 21"/>
                          <a:gd name="T13" fmla="*/ 0 h 21"/>
                          <a:gd name="T14" fmla="*/ 0 w 21"/>
                          <a:gd name="T15" fmla="*/ 20 h 2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21"/>
                          <a:gd name="T25" fmla="*/ 0 h 21"/>
                          <a:gd name="T26" fmla="*/ 21 w 21"/>
                          <a:gd name="T27" fmla="*/ 21 h 2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" h="21">
                            <a:moveTo>
                              <a:pt x="0" y="20"/>
                            </a:moveTo>
                            <a:lnTo>
                              <a:pt x="20" y="20"/>
                            </a:lnTo>
                            <a:lnTo>
                              <a:pt x="8" y="20"/>
                            </a:lnTo>
                            <a:lnTo>
                              <a:pt x="8" y="7"/>
                            </a:lnTo>
                            <a:lnTo>
                              <a:pt x="20" y="3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2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0" name="Rectangle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78" y="1715"/>
                        <a:ext cx="7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1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76" y="1713"/>
                        <a:ext cx="83" cy="20"/>
                      </a:xfrm>
                      <a:custGeom>
                        <a:avLst/>
                        <a:gdLst>
                          <a:gd name="T0" fmla="*/ 0 w 83"/>
                          <a:gd name="T1" fmla="*/ 0 h 20"/>
                          <a:gd name="T2" fmla="*/ 9 w 83"/>
                          <a:gd name="T3" fmla="*/ 0 h 20"/>
                          <a:gd name="T4" fmla="*/ 10 w 83"/>
                          <a:gd name="T5" fmla="*/ 9 h 20"/>
                          <a:gd name="T6" fmla="*/ 68 w 83"/>
                          <a:gd name="T7" fmla="*/ 9 h 20"/>
                          <a:gd name="T8" fmla="*/ 71 w 83"/>
                          <a:gd name="T9" fmla="*/ 0 h 20"/>
                          <a:gd name="T10" fmla="*/ 82 w 83"/>
                          <a:gd name="T11" fmla="*/ 0 h 20"/>
                          <a:gd name="T12" fmla="*/ 77 w 83"/>
                          <a:gd name="T13" fmla="*/ 19 h 20"/>
                          <a:gd name="T14" fmla="*/ 6 w 83"/>
                          <a:gd name="T15" fmla="*/ 19 h 20"/>
                          <a:gd name="T16" fmla="*/ 0 w 83"/>
                          <a:gd name="T17" fmla="*/ 9 h 20"/>
                          <a:gd name="T18" fmla="*/ 0 w 83"/>
                          <a:gd name="T19" fmla="*/ 0 h 2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83"/>
                          <a:gd name="T31" fmla="*/ 0 h 20"/>
                          <a:gd name="T32" fmla="*/ 83 w 83"/>
                          <a:gd name="T33" fmla="*/ 20 h 2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83" h="20">
                            <a:moveTo>
                              <a:pt x="0" y="0"/>
                            </a:moveTo>
                            <a:lnTo>
                              <a:pt x="9" y="0"/>
                            </a:lnTo>
                            <a:lnTo>
                              <a:pt x="10" y="9"/>
                            </a:lnTo>
                            <a:lnTo>
                              <a:pt x="68" y="9"/>
                            </a:lnTo>
                            <a:lnTo>
                              <a:pt x="71" y="0"/>
                            </a:lnTo>
                            <a:lnTo>
                              <a:pt x="82" y="0"/>
                            </a:lnTo>
                            <a:lnTo>
                              <a:pt x="77" y="19"/>
                            </a:lnTo>
                            <a:lnTo>
                              <a:pt x="6" y="19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2" name="Rectangle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80" y="1696"/>
                        <a:ext cx="105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3" name="Rectangle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691"/>
                        <a:ext cx="3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4" name="Rectangle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3" y="1694"/>
                        <a:ext cx="2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5" name="Rectangle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05" y="1656"/>
                        <a:ext cx="17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6" name="Rectangle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48" y="1403"/>
                        <a:ext cx="291" cy="22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7" name="Rectangle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1" y="1425"/>
                        <a:ext cx="226" cy="16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8" name="Rectangle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91" y="1432"/>
                        <a:ext cx="206" cy="1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9" name="Rectangle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41" y="1645"/>
                        <a:ext cx="112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0" name="Freeform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14" y="1633"/>
                        <a:ext cx="165" cy="19"/>
                      </a:xfrm>
                      <a:custGeom>
                        <a:avLst/>
                        <a:gdLst>
                          <a:gd name="T0" fmla="*/ 22 w 165"/>
                          <a:gd name="T1" fmla="*/ 18 h 19"/>
                          <a:gd name="T2" fmla="*/ 144 w 165"/>
                          <a:gd name="T3" fmla="*/ 18 h 19"/>
                          <a:gd name="T4" fmla="*/ 164 w 165"/>
                          <a:gd name="T5" fmla="*/ 0 h 19"/>
                          <a:gd name="T6" fmla="*/ 0 w 165"/>
                          <a:gd name="T7" fmla="*/ 0 h 19"/>
                          <a:gd name="T8" fmla="*/ 22 w 16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5"/>
                          <a:gd name="T16" fmla="*/ 0 h 19"/>
                          <a:gd name="T17" fmla="*/ 165 w 16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5" h="19">
                            <a:moveTo>
                              <a:pt x="22" y="18"/>
                            </a:moveTo>
                            <a:lnTo>
                              <a:pt x="144" y="18"/>
                            </a:lnTo>
                            <a:lnTo>
                              <a:pt x="164" y="0"/>
                            </a:lnTo>
                            <a:lnTo>
                              <a:pt x="0" y="0"/>
                            </a:lnTo>
                            <a:lnTo>
                              <a:pt x="22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1" name="Rectangle 1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80" y="1613"/>
                        <a:ext cx="27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2" name="Rectangle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00" y="1613"/>
                        <a:ext cx="1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3" name="Rectangle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01" y="1615"/>
                        <a:ext cx="11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4" name="Rectangle 1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0" y="1611"/>
                        <a:ext cx="35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5" name="Rectangle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1" y="1613"/>
                        <a:ext cx="3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6" name="Rectangle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3" y="1620"/>
                        <a:ext cx="2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287057" name="Line 1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3025"/>
                    <a:ext cx="0" cy="308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58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4367" y="3735"/>
                    <a:ext cx="0" cy="335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59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4557" y="2683"/>
                    <a:ext cx="0" cy="34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0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5617" y="2683"/>
                    <a:ext cx="0" cy="34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1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3912" y="4078"/>
                    <a:ext cx="1823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2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2" y="4070"/>
                    <a:ext cx="0" cy="125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3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4665" y="4063"/>
                    <a:ext cx="0" cy="199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4" name="Freeform 167"/>
                  <p:cNvSpPr>
                    <a:spLocks/>
                  </p:cNvSpPr>
                  <p:nvPr/>
                </p:nvSpPr>
                <p:spPr bwMode="auto">
                  <a:xfrm>
                    <a:off x="5442" y="4178"/>
                    <a:ext cx="295" cy="412"/>
                  </a:xfrm>
                  <a:custGeom>
                    <a:avLst/>
                    <a:gdLst>
                      <a:gd name="T0" fmla="*/ 0 w 260"/>
                      <a:gd name="T1" fmla="*/ 0 h 249"/>
                      <a:gd name="T2" fmla="*/ 0 w 260"/>
                      <a:gd name="T3" fmla="*/ 5081 h 249"/>
                      <a:gd name="T4" fmla="*/ 554 w 260"/>
                      <a:gd name="T5" fmla="*/ 5081 h 249"/>
                      <a:gd name="T6" fmla="*/ 554 w 260"/>
                      <a:gd name="T7" fmla="*/ 0 h 249"/>
                      <a:gd name="T8" fmla="*/ 0 w 260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249"/>
                      <a:gd name="T17" fmla="*/ 260 w 260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59" y="248"/>
                        </a:lnTo>
                        <a:lnTo>
                          <a:pt x="259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5" name="Freeform 168"/>
                  <p:cNvSpPr>
                    <a:spLocks/>
                  </p:cNvSpPr>
                  <p:nvPr/>
                </p:nvSpPr>
                <p:spPr bwMode="auto">
                  <a:xfrm>
                    <a:off x="4987" y="4178"/>
                    <a:ext cx="298" cy="412"/>
                  </a:xfrm>
                  <a:custGeom>
                    <a:avLst/>
                    <a:gdLst>
                      <a:gd name="T0" fmla="*/ 0 w 261"/>
                      <a:gd name="T1" fmla="*/ 0 h 249"/>
                      <a:gd name="T2" fmla="*/ 0 w 261"/>
                      <a:gd name="T3" fmla="*/ 5081 h 249"/>
                      <a:gd name="T4" fmla="*/ 577 w 261"/>
                      <a:gd name="T5" fmla="*/ 5081 h 249"/>
                      <a:gd name="T6" fmla="*/ 577 w 261"/>
                      <a:gd name="T7" fmla="*/ 0 h 249"/>
                      <a:gd name="T8" fmla="*/ 0 w 26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49"/>
                      <a:gd name="T17" fmla="*/ 261 w 26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60" y="248"/>
                        </a:lnTo>
                        <a:lnTo>
                          <a:pt x="2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6" name="Freeform 169"/>
                  <p:cNvSpPr>
                    <a:spLocks/>
                  </p:cNvSpPr>
                  <p:nvPr/>
                </p:nvSpPr>
                <p:spPr bwMode="auto">
                  <a:xfrm>
                    <a:off x="4520" y="4175"/>
                    <a:ext cx="295" cy="413"/>
                  </a:xfrm>
                  <a:custGeom>
                    <a:avLst/>
                    <a:gdLst>
                      <a:gd name="T0" fmla="*/ 0 w 261"/>
                      <a:gd name="T1" fmla="*/ 0 h 249"/>
                      <a:gd name="T2" fmla="*/ 0 w 261"/>
                      <a:gd name="T3" fmla="*/ 5162 h 249"/>
                      <a:gd name="T4" fmla="*/ 541 w 261"/>
                      <a:gd name="T5" fmla="*/ 5162 h 249"/>
                      <a:gd name="T6" fmla="*/ 541 w 261"/>
                      <a:gd name="T7" fmla="*/ 0 h 249"/>
                      <a:gd name="T8" fmla="*/ 0 w 26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49"/>
                      <a:gd name="T17" fmla="*/ 261 w 26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60" y="248"/>
                        </a:lnTo>
                        <a:lnTo>
                          <a:pt x="2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7" name="Freeform 170"/>
                  <p:cNvSpPr>
                    <a:spLocks/>
                  </p:cNvSpPr>
                  <p:nvPr/>
                </p:nvSpPr>
                <p:spPr bwMode="auto">
                  <a:xfrm>
                    <a:off x="4057" y="4175"/>
                    <a:ext cx="298" cy="413"/>
                  </a:xfrm>
                  <a:custGeom>
                    <a:avLst/>
                    <a:gdLst>
                      <a:gd name="T0" fmla="*/ 0 w 261"/>
                      <a:gd name="T1" fmla="*/ 0 h 249"/>
                      <a:gd name="T2" fmla="*/ 0 w 261"/>
                      <a:gd name="T3" fmla="*/ 5162 h 249"/>
                      <a:gd name="T4" fmla="*/ 577 w 261"/>
                      <a:gd name="T5" fmla="*/ 5162 h 249"/>
                      <a:gd name="T6" fmla="*/ 577 w 261"/>
                      <a:gd name="T7" fmla="*/ 0 h 249"/>
                      <a:gd name="T8" fmla="*/ 0 w 26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49"/>
                      <a:gd name="T17" fmla="*/ 261 w 26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60" y="248"/>
                        </a:lnTo>
                        <a:lnTo>
                          <a:pt x="2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8" name="Freeform 171"/>
                  <p:cNvSpPr>
                    <a:spLocks/>
                  </p:cNvSpPr>
                  <p:nvPr/>
                </p:nvSpPr>
                <p:spPr bwMode="auto">
                  <a:xfrm>
                    <a:off x="4325" y="3333"/>
                    <a:ext cx="87" cy="405"/>
                  </a:xfrm>
                  <a:custGeom>
                    <a:avLst/>
                    <a:gdLst>
                      <a:gd name="T0" fmla="*/ 0 w 77"/>
                      <a:gd name="T1" fmla="*/ 0 h 244"/>
                      <a:gd name="T2" fmla="*/ 0 w 77"/>
                      <a:gd name="T3" fmla="*/ 5074 h 244"/>
                      <a:gd name="T4" fmla="*/ 158 w 77"/>
                      <a:gd name="T5" fmla="*/ 5074 h 244"/>
                      <a:gd name="T6" fmla="*/ 158 w 77"/>
                      <a:gd name="T7" fmla="*/ 0 h 244"/>
                      <a:gd name="T8" fmla="*/ 0 w 77"/>
                      <a:gd name="T9" fmla="*/ 0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244"/>
                      <a:gd name="T17" fmla="*/ 77 w 77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244">
                        <a:moveTo>
                          <a:pt x="0" y="0"/>
                        </a:moveTo>
                        <a:lnTo>
                          <a:pt x="0" y="243"/>
                        </a:lnTo>
                        <a:lnTo>
                          <a:pt x="76" y="243"/>
                        </a:lnTo>
                        <a:lnTo>
                          <a:pt x="7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7069" name="Freeform 172"/>
                <p:cNvSpPr>
                  <a:spLocks/>
                </p:cNvSpPr>
                <p:nvPr/>
              </p:nvSpPr>
              <p:spPr bwMode="auto">
                <a:xfrm>
                  <a:off x="4727" y="5083"/>
                  <a:ext cx="423" cy="175"/>
                </a:xfrm>
                <a:custGeom>
                  <a:avLst/>
                  <a:gdLst>
                    <a:gd name="T0" fmla="*/ 0 w 373"/>
                    <a:gd name="T1" fmla="*/ 0 h 106"/>
                    <a:gd name="T2" fmla="*/ 0 w 373"/>
                    <a:gd name="T3" fmla="*/ 2123 h 106"/>
                    <a:gd name="T4" fmla="*/ 793 w 373"/>
                    <a:gd name="T5" fmla="*/ 2123 h 106"/>
                    <a:gd name="T6" fmla="*/ 793 w 373"/>
                    <a:gd name="T7" fmla="*/ 0 h 106"/>
                    <a:gd name="T8" fmla="*/ 0 w 373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3"/>
                    <a:gd name="T16" fmla="*/ 0 h 106"/>
                    <a:gd name="T17" fmla="*/ 373 w 373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3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372" y="105"/>
                      </a:lnTo>
                      <a:lnTo>
                        <a:pt x="37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70" name="Freeform 173"/>
                <p:cNvSpPr>
                  <a:spLocks/>
                </p:cNvSpPr>
                <p:nvPr/>
              </p:nvSpPr>
              <p:spPr bwMode="auto">
                <a:xfrm>
                  <a:off x="4727" y="5620"/>
                  <a:ext cx="425" cy="175"/>
                </a:xfrm>
                <a:custGeom>
                  <a:avLst/>
                  <a:gdLst>
                    <a:gd name="T0" fmla="*/ 0 w 374"/>
                    <a:gd name="T1" fmla="*/ 0 h 106"/>
                    <a:gd name="T2" fmla="*/ 0 w 374"/>
                    <a:gd name="T3" fmla="*/ 2123 h 106"/>
                    <a:gd name="T4" fmla="*/ 805 w 374"/>
                    <a:gd name="T5" fmla="*/ 2123 h 106"/>
                    <a:gd name="T6" fmla="*/ 805 w 374"/>
                    <a:gd name="T7" fmla="*/ 0 h 106"/>
                    <a:gd name="T8" fmla="*/ 0 w 374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"/>
                    <a:gd name="T16" fmla="*/ 0 h 106"/>
                    <a:gd name="T17" fmla="*/ 374 w 374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373" y="105"/>
                      </a:lnTo>
                      <a:lnTo>
                        <a:pt x="3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71" name="Freeform 174"/>
                <p:cNvSpPr>
                  <a:spLocks/>
                </p:cNvSpPr>
                <p:nvPr/>
              </p:nvSpPr>
              <p:spPr bwMode="auto">
                <a:xfrm>
                  <a:off x="4727" y="5355"/>
                  <a:ext cx="425" cy="175"/>
                </a:xfrm>
                <a:custGeom>
                  <a:avLst/>
                  <a:gdLst>
                    <a:gd name="T0" fmla="*/ 0 w 374"/>
                    <a:gd name="T1" fmla="*/ 0 h 106"/>
                    <a:gd name="T2" fmla="*/ 0 w 374"/>
                    <a:gd name="T3" fmla="*/ 2123 h 106"/>
                    <a:gd name="T4" fmla="*/ 805 w 374"/>
                    <a:gd name="T5" fmla="*/ 2123 h 106"/>
                    <a:gd name="T6" fmla="*/ 805 w 374"/>
                    <a:gd name="T7" fmla="*/ 0 h 106"/>
                    <a:gd name="T8" fmla="*/ 0 w 374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"/>
                    <a:gd name="T16" fmla="*/ 0 h 106"/>
                    <a:gd name="T17" fmla="*/ 374 w 374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373" y="105"/>
                      </a:lnTo>
                      <a:lnTo>
                        <a:pt x="3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72" name="Freeform 175"/>
                <p:cNvSpPr>
                  <a:spLocks/>
                </p:cNvSpPr>
                <p:nvPr/>
              </p:nvSpPr>
              <p:spPr bwMode="auto">
                <a:xfrm>
                  <a:off x="4727" y="5895"/>
                  <a:ext cx="425" cy="173"/>
                </a:xfrm>
                <a:custGeom>
                  <a:avLst/>
                  <a:gdLst>
                    <a:gd name="T0" fmla="*/ 0 w 374"/>
                    <a:gd name="T1" fmla="*/ 0 h 105"/>
                    <a:gd name="T2" fmla="*/ 0 w 374"/>
                    <a:gd name="T3" fmla="*/ 2079 h 105"/>
                    <a:gd name="T4" fmla="*/ 805 w 374"/>
                    <a:gd name="T5" fmla="*/ 2079 h 105"/>
                    <a:gd name="T6" fmla="*/ 805 w 374"/>
                    <a:gd name="T7" fmla="*/ 0 h 105"/>
                    <a:gd name="T8" fmla="*/ 0 w 374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"/>
                    <a:gd name="T16" fmla="*/ 0 h 105"/>
                    <a:gd name="T17" fmla="*/ 374 w 374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" h="105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373" y="104"/>
                      </a:lnTo>
                      <a:lnTo>
                        <a:pt x="3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7074" name="Line 177"/>
              <p:cNvSpPr>
                <a:spLocks noChangeShapeType="1"/>
              </p:cNvSpPr>
              <p:nvPr/>
            </p:nvSpPr>
            <p:spPr bwMode="auto">
              <a:xfrm flipH="1">
                <a:off x="4667" y="5158"/>
                <a:ext cx="5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5" name="Line 178"/>
              <p:cNvSpPr>
                <a:spLocks noChangeShapeType="1"/>
              </p:cNvSpPr>
              <p:nvPr/>
            </p:nvSpPr>
            <p:spPr bwMode="auto">
              <a:xfrm flipH="1">
                <a:off x="4667" y="5698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6" name="Line 179"/>
              <p:cNvSpPr>
                <a:spLocks noChangeShapeType="1"/>
              </p:cNvSpPr>
              <p:nvPr/>
            </p:nvSpPr>
            <p:spPr bwMode="auto">
              <a:xfrm flipH="1">
                <a:off x="4667" y="5433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7" name="Line 180"/>
              <p:cNvSpPr>
                <a:spLocks noChangeShapeType="1"/>
              </p:cNvSpPr>
              <p:nvPr/>
            </p:nvSpPr>
            <p:spPr bwMode="auto">
              <a:xfrm flipH="1">
                <a:off x="4667" y="5968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87078" name="Line 181"/>
            <p:cNvSpPr>
              <a:spLocks noChangeShapeType="1"/>
            </p:cNvSpPr>
            <p:nvPr/>
          </p:nvSpPr>
          <p:spPr bwMode="auto">
            <a:xfrm flipV="1">
              <a:off x="5585" y="4063"/>
              <a:ext cx="0" cy="1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6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8236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400" b="1" dirty="0"/>
              <a:t>Management- User Interface</a:t>
            </a:r>
            <a:endParaRPr lang="de-DE" sz="1200" u="sng" dirty="0">
              <a:solidFill>
                <a:srgbClr val="FF0000"/>
              </a:solidFill>
            </a:endParaRPr>
          </a:p>
        </p:txBody>
      </p:sp>
      <p:sp>
        <p:nvSpPr>
          <p:cNvPr id="361" name="Rechteck 360"/>
          <p:cNvSpPr/>
          <p:nvPr/>
        </p:nvSpPr>
        <p:spPr>
          <a:xfrm>
            <a:off x="5563568" y="2996952"/>
            <a:ext cx="789173" cy="33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r Verbinder 15"/>
          <p:cNvCxnSpPr/>
          <p:nvPr/>
        </p:nvCxnSpPr>
        <p:spPr>
          <a:xfrm>
            <a:off x="5375987" y="3179340"/>
            <a:ext cx="1000773" cy="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Ellipse 364"/>
          <p:cNvSpPr/>
          <p:nvPr/>
        </p:nvSpPr>
        <p:spPr bwMode="auto">
          <a:xfrm>
            <a:off x="4863506" y="1340768"/>
            <a:ext cx="2071688" cy="785812"/>
          </a:xfrm>
          <a:prstGeom prst="ellipse">
            <a:avLst/>
          </a:prstGeom>
          <a:solidFill>
            <a:srgbClr val="FFC000">
              <a:alpha val="67000"/>
            </a:srgbClr>
          </a:solidFill>
          <a:ln>
            <a:headEnd type="none" w="sm" len="sm"/>
            <a:tailEnd type="stealth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e-DE" sz="2800" b="1" dirty="0">
                <a:solidFill>
                  <a:schemeClr val="tx1"/>
                </a:solidFill>
              </a:rPr>
              <a:t>BMS</a:t>
            </a:r>
          </a:p>
        </p:txBody>
      </p:sp>
      <p:sp>
        <p:nvSpPr>
          <p:cNvPr id="17" name="Rechteck 16"/>
          <p:cNvSpPr/>
          <p:nvPr/>
        </p:nvSpPr>
        <p:spPr>
          <a:xfrm rot="19501577">
            <a:off x="4122196" y="1182536"/>
            <a:ext cx="20425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Integration</a:t>
            </a:r>
          </a:p>
        </p:txBody>
      </p:sp>
      <p:sp>
        <p:nvSpPr>
          <p:cNvPr id="362" name="Rechteck 361"/>
          <p:cNvSpPr/>
          <p:nvPr/>
        </p:nvSpPr>
        <p:spPr>
          <a:xfrm rot="19501577">
            <a:off x="4120647" y="4388253"/>
            <a:ext cx="20842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Koexistenz</a:t>
            </a:r>
          </a:p>
        </p:txBody>
      </p:sp>
    </p:spTree>
    <p:extLst>
      <p:ext uri="{BB962C8B-B14F-4D97-AF65-F5344CB8AC3E}">
        <p14:creationId xmlns:p14="http://schemas.microsoft.com/office/powerpoint/2010/main" val="242311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766" y="0"/>
            <a:ext cx="9144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39938" name="Picture 3" descr="le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5" y="2432052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feld 3"/>
          <p:cNvSpPr txBox="1">
            <a:spLocks noChangeArrowheads="1"/>
          </p:cNvSpPr>
          <p:nvPr/>
        </p:nvSpPr>
        <p:spPr bwMode="auto">
          <a:xfrm>
            <a:off x="749327" y="2639776"/>
            <a:ext cx="7063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3333CC"/>
              </a:buClr>
              <a:tabLst>
                <a:tab pos="534988" algn="l"/>
              </a:tabLst>
            </a:pPr>
            <a:r>
              <a:rPr lang="en-US" sz="1800" b="1" dirty="0">
                <a:solidFill>
                  <a:srgbClr val="FFFF00"/>
                </a:solidFill>
                <a:latin typeface="Arial"/>
              </a:rPr>
              <a:t>Next level. Integration on the automation and field level</a:t>
            </a:r>
            <a:endParaRPr lang="de-DE" sz="18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34" y="668050"/>
            <a:ext cx="1372517" cy="3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841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/>
          <p:cNvSpPr/>
          <p:nvPr/>
        </p:nvSpPr>
        <p:spPr>
          <a:xfrm>
            <a:off x="1960486" y="1301272"/>
            <a:ext cx="5220580" cy="10815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Management- and User Level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4912814" y="2614387"/>
            <a:ext cx="2268252" cy="3160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Application</a:t>
            </a:r>
            <a:r>
              <a:rPr lang="de-DE" sz="2000" dirty="0"/>
              <a:t>-automation</a:t>
            </a:r>
            <a:endParaRPr lang="de-DE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8236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400" b="1" dirty="0"/>
              <a:t>System Architecture</a:t>
            </a:r>
            <a:endParaRPr lang="de-DE" sz="1200" u="sng" dirty="0">
              <a:solidFill>
                <a:srgbClr val="FF0000"/>
              </a:solidFill>
            </a:endParaRPr>
          </a:p>
        </p:txBody>
      </p:sp>
      <p:sp>
        <p:nvSpPr>
          <p:cNvPr id="2" name="Pfeil nach oben und unten 1"/>
          <p:cNvSpPr/>
          <p:nvPr/>
        </p:nvSpPr>
        <p:spPr>
          <a:xfrm>
            <a:off x="662372" y="1670777"/>
            <a:ext cx="504056" cy="1728192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r Verbinder 3"/>
          <p:cNvCxnSpPr/>
          <p:nvPr/>
        </p:nvCxnSpPr>
        <p:spPr>
          <a:xfrm>
            <a:off x="0" y="2509706"/>
            <a:ext cx="9150772" cy="0"/>
          </a:xfrm>
          <a:prstGeom prst="line">
            <a:avLst/>
          </a:prstGeom>
          <a:ln w="444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ARC\ARC_Libraries\V11.1\LIB\ACTUAL\PcVue\V1.8\FR\Lib\SH_SYSTEM\B\PCVUE_LIBS_SYSTEM_WORKSTATION_LIGHT_FRONT_128.png">
            <a:extLst>
              <a:ext uri="{FF2B5EF4-FFF2-40B4-BE49-F238E27FC236}">
                <a16:creationId xmlns:a16="http://schemas.microsoft.com/office/drawing/2014/main" id="{5FD138BA-4A8E-4B21-A436-983F091F0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14534"/>
            <a:ext cx="1331710" cy="13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4" descr="Raumthermostat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6000" y="5879488"/>
            <a:ext cx="821703" cy="6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7" descr="Stellantrieb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892134"/>
            <a:ext cx="610844" cy="8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57" y="5050287"/>
            <a:ext cx="751795" cy="72494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9" y="4787190"/>
            <a:ext cx="649615" cy="312153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7" y="3516670"/>
            <a:ext cx="1061140" cy="10611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8" t="21348" r="15405" b="20552"/>
          <a:stretch/>
        </p:blipFill>
        <p:spPr>
          <a:xfrm>
            <a:off x="139167" y="5590884"/>
            <a:ext cx="1080120" cy="7200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83" y="3952749"/>
            <a:ext cx="762000" cy="685800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 bwMode="auto">
          <a:xfrm>
            <a:off x="4592873" y="2574109"/>
            <a:ext cx="792088" cy="3384376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VDI 3814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1960486" y="2614388"/>
            <a:ext cx="2268252" cy="3160845"/>
          </a:xfrm>
          <a:prstGeom prst="roundRect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Room-automation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3778688" y="2566548"/>
            <a:ext cx="792088" cy="33843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VDI 3813</a:t>
            </a:r>
          </a:p>
        </p:txBody>
      </p:sp>
      <p:graphicFrame>
        <p:nvGraphicFramePr>
          <p:cNvPr id="18" name="Object 24">
            <a:extLst>
              <a:ext uri="{FF2B5EF4-FFF2-40B4-BE49-F238E27FC236}">
                <a16:creationId xmlns:a16="http://schemas.microsoft.com/office/drawing/2014/main" id="{96176A59-CB42-42EC-8880-615A8C6A9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469425"/>
              </p:ext>
            </p:extLst>
          </p:nvPr>
        </p:nvGraphicFramePr>
        <p:xfrm>
          <a:off x="2435346" y="4581128"/>
          <a:ext cx="12382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6" name="PhotoImpact" r:id="rId12" imgW="1238095" imgH="1075906" progId="PI3.Image">
                  <p:embed/>
                </p:oleObj>
              </mc:Choice>
              <mc:Fallback>
                <p:oleObj name="PhotoImpact" r:id="rId12" imgW="1238095" imgH="1075906" progId="PI3.Image">
                  <p:embed/>
                  <p:pic>
                    <p:nvPicPr>
                      <p:cNvPr id="1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346" y="4581128"/>
                        <a:ext cx="12382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166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4412" b="2047"/>
          <a:stretch/>
        </p:blipFill>
        <p:spPr>
          <a:xfrm>
            <a:off x="-319503" y="1"/>
            <a:ext cx="9680035" cy="68580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653415"/>
            <a:ext cx="17075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1400" b="1" dirty="0">
                <a:solidFill>
                  <a:srgbClr val="4D4D4D"/>
                </a:solidFill>
                <a:latin typeface="Arial"/>
              </a:rPr>
              <a:t>UN Campus Bonn</a:t>
            </a:r>
          </a:p>
        </p:txBody>
      </p:sp>
    </p:spTree>
    <p:extLst>
      <p:ext uri="{BB962C8B-B14F-4D97-AF65-F5344CB8AC3E}">
        <p14:creationId xmlns:p14="http://schemas.microsoft.com/office/powerpoint/2010/main" val="371269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619672" y="5373216"/>
            <a:ext cx="7056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t"/>
            <a:r>
              <a:rPr lang="de-DE" sz="1100" dirty="0"/>
              <a:t>Abb.: SPEGA, </a:t>
            </a:r>
            <a:r>
              <a:rPr lang="en-US" sz="1100" b="0" i="0" dirty="0">
                <a:solidFill>
                  <a:srgbClr val="777777"/>
                </a:solidFill>
                <a:effectLst/>
                <a:latin typeface="Roboto"/>
              </a:rPr>
              <a:t>Segment distributor in the cavity floor</a:t>
            </a:r>
          </a:p>
          <a:p>
            <a:pPr>
              <a:defRPr/>
            </a:pPr>
            <a:endParaRPr lang="de-DE" sz="1100" dirty="0"/>
          </a:p>
        </p:txBody>
      </p:sp>
      <p:pic>
        <p:nvPicPr>
          <p:cNvPr id="8" name="Grafik 7" descr="EZR von Spe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780928"/>
            <a:ext cx="5486400" cy="2441448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57458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 dirty="0"/>
              <a:t>Previously: axially flexible structure with cabling</a:t>
            </a:r>
            <a:endParaRPr lang="de-D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9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692696"/>
            <a:ext cx="8136904" cy="579652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 bwMode="auto">
          <a:xfrm>
            <a:off x="3347864" y="1340768"/>
            <a:ext cx="4752528" cy="2304256"/>
          </a:xfrm>
          <a:prstGeom prst="rect">
            <a:avLst/>
          </a:prstGeom>
          <a:solidFill>
            <a:srgbClr val="7030A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57458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1400" b="1" dirty="0"/>
              <a:t>VDI 3813: </a:t>
            </a:r>
            <a:r>
              <a:rPr lang="de-DE" sz="1400" b="1" dirty="0" err="1"/>
              <a:t>Roomautomation</a:t>
            </a:r>
            <a:r>
              <a:rPr lang="de-DE" sz="1400" b="1" dirty="0"/>
              <a:t> </a:t>
            </a:r>
            <a:r>
              <a:rPr lang="de-DE" sz="1400" b="1" dirty="0">
                <a:solidFill>
                  <a:srgbClr val="FF0000"/>
                </a:solidFill>
              </a:rPr>
              <a:t>(Space)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105503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latin typeface="+mn-lt"/>
              </a:rPr>
              <a:t>Axis-flexible </a:t>
            </a:r>
            <a:r>
              <a:rPr lang="de-DE" dirty="0" err="1">
                <a:solidFill>
                  <a:srgbClr val="FF0000"/>
                </a:solidFill>
                <a:latin typeface="+mn-lt"/>
              </a:rPr>
              <a:t>construction</a:t>
            </a:r>
            <a:endParaRPr lang="de-DE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8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692696"/>
            <a:ext cx="8136904" cy="5796524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3389572" y="1340768"/>
            <a:ext cx="4732338" cy="2307820"/>
            <a:chOff x="3389572" y="1340768"/>
            <a:chExt cx="4732338" cy="2307820"/>
          </a:xfrm>
        </p:grpSpPr>
        <p:sp>
          <p:nvSpPr>
            <p:cNvPr id="16" name="Rechteck 15"/>
            <p:cNvSpPr/>
            <p:nvPr/>
          </p:nvSpPr>
          <p:spPr bwMode="auto">
            <a:xfrm>
              <a:off x="3389572" y="1340768"/>
              <a:ext cx="576064" cy="2304256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8</a:t>
              </a: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3991248" y="1340768"/>
              <a:ext cx="576064" cy="2304256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b="1" dirty="0"/>
                <a:t>7</a:t>
              </a:r>
              <a:endParaRPr kumimoji="0" 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4636148" y="1340768"/>
              <a:ext cx="576064" cy="2304256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6</a:t>
              </a: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5212074" y="1340768"/>
              <a:ext cx="576064" cy="2304256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b="1" dirty="0"/>
                <a:t>5</a:t>
              </a:r>
              <a:endParaRPr kumimoji="0" 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5793748" y="1340768"/>
              <a:ext cx="576064" cy="2304256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6391330" y="1344332"/>
              <a:ext cx="576064" cy="2304256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6948264" y="1344332"/>
              <a:ext cx="576064" cy="2304256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7545846" y="1344332"/>
              <a:ext cx="576064" cy="2304256"/>
            </a:xfrm>
            <a:prstGeom prst="rect">
              <a:avLst/>
            </a:prstGeom>
            <a:solidFill>
              <a:schemeClr val="accent1">
                <a:lumMod val="50000"/>
                <a:alpha val="26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85892"/>
            <a:ext cx="711522" cy="47434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01" y="1085892"/>
            <a:ext cx="711522" cy="47434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5" y="1050487"/>
            <a:ext cx="711522" cy="47434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42" y="1050487"/>
            <a:ext cx="711522" cy="474348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44" y="1060482"/>
            <a:ext cx="711522" cy="47434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81" y="1060482"/>
            <a:ext cx="711522" cy="47434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85" y="1025077"/>
            <a:ext cx="711522" cy="47434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22" y="1025077"/>
            <a:ext cx="711522" cy="4743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530" r="14378" b="5530"/>
          <a:stretch/>
        </p:blipFill>
        <p:spPr>
          <a:xfrm>
            <a:off x="3436727" y="557057"/>
            <a:ext cx="519153" cy="576837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530" r="14378" b="5530"/>
          <a:stretch/>
        </p:blipFill>
        <p:spPr>
          <a:xfrm>
            <a:off x="4007561" y="551666"/>
            <a:ext cx="519153" cy="576837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530" r="14378" b="5530"/>
          <a:stretch/>
        </p:blipFill>
        <p:spPr>
          <a:xfrm>
            <a:off x="4650043" y="554071"/>
            <a:ext cx="519153" cy="576837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530" r="14378" b="5530"/>
          <a:stretch/>
        </p:blipFill>
        <p:spPr>
          <a:xfrm>
            <a:off x="5204975" y="548680"/>
            <a:ext cx="519153" cy="576837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530" r="14378" b="5530"/>
          <a:stretch/>
        </p:blipFill>
        <p:spPr>
          <a:xfrm>
            <a:off x="5822175" y="563879"/>
            <a:ext cx="519153" cy="576837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530" r="14378" b="5530"/>
          <a:stretch/>
        </p:blipFill>
        <p:spPr>
          <a:xfrm>
            <a:off x="6377107" y="558488"/>
            <a:ext cx="519153" cy="576837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530" r="14378" b="5530"/>
          <a:stretch/>
        </p:blipFill>
        <p:spPr>
          <a:xfrm>
            <a:off x="7019589" y="560893"/>
            <a:ext cx="519153" cy="576837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530" r="14378" b="5530"/>
          <a:stretch/>
        </p:blipFill>
        <p:spPr>
          <a:xfrm>
            <a:off x="7574521" y="555502"/>
            <a:ext cx="519153" cy="576837"/>
          </a:xfrm>
          <a:prstGeom prst="rect">
            <a:avLst/>
          </a:prstGeom>
        </p:spPr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57458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1400" b="1" dirty="0"/>
              <a:t>VDI 3813: </a:t>
            </a:r>
            <a:r>
              <a:rPr lang="de-DE" sz="1400" b="1" dirty="0" err="1"/>
              <a:t>Roomautomation</a:t>
            </a:r>
            <a:r>
              <a:rPr lang="de-DE" sz="1400" b="1" dirty="0"/>
              <a:t> </a:t>
            </a:r>
            <a:r>
              <a:rPr lang="de-DE" sz="1400" b="1" dirty="0">
                <a:solidFill>
                  <a:srgbClr val="FF0000"/>
                </a:solidFill>
              </a:rPr>
              <a:t>(Segmente)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0" y="105503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latin typeface="+mn-lt"/>
              </a:rPr>
              <a:t>Axis-flexible </a:t>
            </a:r>
            <a:r>
              <a:rPr lang="de-DE" dirty="0" err="1">
                <a:solidFill>
                  <a:srgbClr val="FF0000"/>
                </a:solidFill>
                <a:latin typeface="+mn-lt"/>
              </a:rPr>
              <a:t>construction</a:t>
            </a:r>
            <a:endParaRPr lang="de-DE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51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692696"/>
            <a:ext cx="8136904" cy="579652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3354028" y="1340768"/>
            <a:ext cx="1201696" cy="2304256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4572554" y="1340768"/>
            <a:ext cx="1201696" cy="2304256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5757788" y="1340882"/>
            <a:ext cx="1201696" cy="2304256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6970704" y="1340882"/>
            <a:ext cx="1201696" cy="2304256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57458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1400" b="1" dirty="0"/>
              <a:t>VDI 3813: </a:t>
            </a:r>
            <a:r>
              <a:rPr lang="de-DE" sz="1400" b="1" dirty="0" err="1"/>
              <a:t>Roomautomation</a:t>
            </a:r>
            <a:r>
              <a:rPr lang="de-DE" sz="1400" b="1" dirty="0"/>
              <a:t> </a:t>
            </a:r>
            <a:r>
              <a:rPr lang="de-DE" sz="1400" b="1" dirty="0">
                <a:solidFill>
                  <a:srgbClr val="FF0000"/>
                </a:solidFill>
              </a:rPr>
              <a:t>(Räume)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0" y="105503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latin typeface="+mn-lt"/>
              </a:rPr>
              <a:t>Axis-flexible </a:t>
            </a:r>
            <a:r>
              <a:rPr lang="de-DE" dirty="0" err="1">
                <a:solidFill>
                  <a:srgbClr val="FF0000"/>
                </a:solidFill>
                <a:latin typeface="+mn-lt"/>
              </a:rPr>
              <a:t>construction</a:t>
            </a:r>
            <a:endParaRPr lang="de-DE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3347864" y="548680"/>
            <a:ext cx="5022580" cy="1011560"/>
            <a:chOff x="3347864" y="548680"/>
            <a:chExt cx="5022580" cy="1011560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3347864" y="1025077"/>
              <a:ext cx="5022580" cy="535163"/>
              <a:chOff x="3347864" y="1025077"/>
              <a:chExt cx="5022580" cy="535163"/>
            </a:xfrm>
          </p:grpSpPr>
          <p:pic>
            <p:nvPicPr>
              <p:cNvPr id="45" name="Grafik 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864" y="1085892"/>
                <a:ext cx="711522" cy="474348"/>
              </a:xfrm>
              <a:prstGeom prst="rect">
                <a:avLst/>
              </a:prstGeom>
            </p:spPr>
          </p:pic>
          <p:pic>
            <p:nvPicPr>
              <p:cNvPr id="46" name="Grafik 4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9401" y="1085892"/>
                <a:ext cx="711522" cy="474348"/>
              </a:xfrm>
              <a:prstGeom prst="rect">
                <a:avLst/>
              </a:prstGeom>
            </p:spPr>
          </p:pic>
          <p:pic>
            <p:nvPicPr>
              <p:cNvPr id="47" name="Grafik 4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3705" y="1050487"/>
                <a:ext cx="711522" cy="474348"/>
              </a:xfrm>
              <a:prstGeom prst="rect">
                <a:avLst/>
              </a:prstGeom>
            </p:spPr>
          </p:pic>
          <p:pic>
            <p:nvPicPr>
              <p:cNvPr id="48" name="Grafik 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5242" y="1050487"/>
                <a:ext cx="711522" cy="474348"/>
              </a:xfrm>
              <a:prstGeom prst="rect">
                <a:avLst/>
              </a:prstGeom>
            </p:spPr>
          </p:pic>
          <p:pic>
            <p:nvPicPr>
              <p:cNvPr id="49" name="Grafik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1544" y="1060482"/>
                <a:ext cx="711522" cy="474348"/>
              </a:xfrm>
              <a:prstGeom prst="rect">
                <a:avLst/>
              </a:prstGeom>
            </p:spPr>
          </p:pic>
          <p:pic>
            <p:nvPicPr>
              <p:cNvPr id="50" name="Grafik 4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3081" y="1060482"/>
                <a:ext cx="711522" cy="474348"/>
              </a:xfrm>
              <a:prstGeom prst="rect">
                <a:avLst/>
              </a:prstGeom>
            </p:spPr>
          </p:pic>
          <p:pic>
            <p:nvPicPr>
              <p:cNvPr id="51" name="Grafik 5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7385" y="1025077"/>
                <a:ext cx="711522" cy="474348"/>
              </a:xfrm>
              <a:prstGeom prst="rect">
                <a:avLst/>
              </a:prstGeom>
            </p:spPr>
          </p:pic>
          <p:pic>
            <p:nvPicPr>
              <p:cNvPr id="52" name="Grafik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8922" y="1025077"/>
                <a:ext cx="711522" cy="474348"/>
              </a:xfrm>
              <a:prstGeom prst="rect">
                <a:avLst/>
              </a:prstGeom>
            </p:spPr>
          </p:pic>
        </p:grpSp>
        <p:grpSp>
          <p:nvGrpSpPr>
            <p:cNvPr id="27" name="Gruppieren 26"/>
            <p:cNvGrpSpPr/>
            <p:nvPr/>
          </p:nvGrpSpPr>
          <p:grpSpPr>
            <a:xfrm>
              <a:off x="3436727" y="548680"/>
              <a:ext cx="4656947" cy="592036"/>
              <a:chOff x="3436727" y="548680"/>
              <a:chExt cx="4656947" cy="592036"/>
            </a:xfrm>
          </p:grpSpPr>
          <p:pic>
            <p:nvPicPr>
              <p:cNvPr id="37" name="Grafik 3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78" t="5530" r="14378" b="5530"/>
              <a:stretch/>
            </p:blipFill>
            <p:spPr>
              <a:xfrm>
                <a:off x="3436727" y="557057"/>
                <a:ext cx="519153" cy="576837"/>
              </a:xfrm>
              <a:prstGeom prst="rect">
                <a:avLst/>
              </a:prstGeom>
            </p:spPr>
          </p:pic>
          <p:pic>
            <p:nvPicPr>
              <p:cNvPr id="38" name="Grafik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78" t="5530" r="14378" b="5530"/>
              <a:stretch/>
            </p:blipFill>
            <p:spPr>
              <a:xfrm>
                <a:off x="4007561" y="551666"/>
                <a:ext cx="519153" cy="576837"/>
              </a:xfrm>
              <a:prstGeom prst="rect">
                <a:avLst/>
              </a:prstGeom>
            </p:spPr>
          </p:pic>
          <p:pic>
            <p:nvPicPr>
              <p:cNvPr id="39" name="Grafik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78" t="5530" r="14378" b="5530"/>
              <a:stretch/>
            </p:blipFill>
            <p:spPr>
              <a:xfrm>
                <a:off x="4650043" y="554071"/>
                <a:ext cx="519153" cy="576837"/>
              </a:xfrm>
              <a:prstGeom prst="rect">
                <a:avLst/>
              </a:prstGeom>
            </p:spPr>
          </p:pic>
          <p:pic>
            <p:nvPicPr>
              <p:cNvPr id="40" name="Grafik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78" t="5530" r="14378" b="5530"/>
              <a:stretch/>
            </p:blipFill>
            <p:spPr>
              <a:xfrm>
                <a:off x="5204975" y="548680"/>
                <a:ext cx="519153" cy="576837"/>
              </a:xfrm>
              <a:prstGeom prst="rect">
                <a:avLst/>
              </a:prstGeom>
            </p:spPr>
          </p:pic>
          <p:pic>
            <p:nvPicPr>
              <p:cNvPr id="41" name="Grafik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78" t="5530" r="14378" b="5530"/>
              <a:stretch/>
            </p:blipFill>
            <p:spPr>
              <a:xfrm>
                <a:off x="5822175" y="563879"/>
                <a:ext cx="519153" cy="576837"/>
              </a:xfrm>
              <a:prstGeom prst="rect">
                <a:avLst/>
              </a:prstGeom>
            </p:spPr>
          </p:pic>
          <p:pic>
            <p:nvPicPr>
              <p:cNvPr id="42" name="Grafik 4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78" t="5530" r="14378" b="5530"/>
              <a:stretch/>
            </p:blipFill>
            <p:spPr>
              <a:xfrm>
                <a:off x="6377107" y="558488"/>
                <a:ext cx="519153" cy="576837"/>
              </a:xfrm>
              <a:prstGeom prst="rect">
                <a:avLst/>
              </a:prstGeom>
            </p:spPr>
          </p:pic>
          <p:pic>
            <p:nvPicPr>
              <p:cNvPr id="43" name="Grafik 4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78" t="5530" r="14378" b="5530"/>
              <a:stretch/>
            </p:blipFill>
            <p:spPr>
              <a:xfrm>
                <a:off x="7019589" y="560893"/>
                <a:ext cx="519153" cy="576837"/>
              </a:xfrm>
              <a:prstGeom prst="rect">
                <a:avLst/>
              </a:prstGeom>
            </p:spPr>
          </p:pic>
          <p:pic>
            <p:nvPicPr>
              <p:cNvPr id="44" name="Grafik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78" t="5530" r="14378" b="5530"/>
              <a:stretch/>
            </p:blipFill>
            <p:spPr>
              <a:xfrm>
                <a:off x="7574521" y="555502"/>
                <a:ext cx="519153" cy="576837"/>
              </a:xfrm>
              <a:prstGeom prst="rect">
                <a:avLst/>
              </a:prstGeom>
            </p:spPr>
          </p:pic>
        </p:grpSp>
      </p:grpSp>
      <p:sp>
        <p:nvSpPr>
          <p:cNvPr id="4" name="Rechteck 3"/>
          <p:cNvSpPr/>
          <p:nvPr/>
        </p:nvSpPr>
        <p:spPr>
          <a:xfrm>
            <a:off x="3275856" y="548680"/>
            <a:ext cx="1224690" cy="3495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/>
          <p:cNvSpPr/>
          <p:nvPr/>
        </p:nvSpPr>
        <p:spPr>
          <a:xfrm>
            <a:off x="4535442" y="545796"/>
            <a:ext cx="1224690" cy="3495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5796136" y="551564"/>
            <a:ext cx="1224690" cy="3495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7055722" y="548680"/>
            <a:ext cx="1224690" cy="3495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42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692696"/>
            <a:ext cx="8136904" cy="579652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3354028" y="1340768"/>
            <a:ext cx="1201696" cy="2304256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4572554" y="1340768"/>
            <a:ext cx="1201696" cy="2304256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5757788" y="1340882"/>
            <a:ext cx="1201696" cy="2304256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6970704" y="1340882"/>
            <a:ext cx="1201696" cy="2304256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57458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1400" b="1" dirty="0"/>
              <a:t>VDI 3813: </a:t>
            </a:r>
            <a:r>
              <a:rPr lang="de-DE" sz="1400" b="1" dirty="0" err="1"/>
              <a:t>Roomautomation</a:t>
            </a:r>
            <a:r>
              <a:rPr lang="de-DE" sz="1400" b="1" dirty="0"/>
              <a:t> </a:t>
            </a:r>
            <a:r>
              <a:rPr lang="de-DE" sz="1400" b="1" dirty="0">
                <a:solidFill>
                  <a:srgbClr val="FF0000"/>
                </a:solidFill>
              </a:rPr>
              <a:t>(Räume)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0" y="105503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latin typeface="+mn-lt"/>
              </a:rPr>
              <a:t>Axis-flexible </a:t>
            </a:r>
            <a:r>
              <a:rPr lang="de-DE" dirty="0" err="1">
                <a:solidFill>
                  <a:srgbClr val="FF0000"/>
                </a:solidFill>
                <a:latin typeface="+mn-lt"/>
              </a:rPr>
              <a:t>construction</a:t>
            </a:r>
            <a:endParaRPr lang="de-DE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3347864" y="1025077"/>
            <a:ext cx="5022580" cy="535163"/>
            <a:chOff x="3347864" y="1025077"/>
            <a:chExt cx="5022580" cy="535163"/>
          </a:xfrm>
        </p:grpSpPr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085892"/>
              <a:ext cx="711522" cy="474348"/>
            </a:xfrm>
            <a:prstGeom prst="rect">
              <a:avLst/>
            </a:prstGeom>
          </p:spPr>
        </p:pic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401" y="1085892"/>
              <a:ext cx="711522" cy="474348"/>
            </a:xfrm>
            <a:prstGeom prst="rect">
              <a:avLst/>
            </a:prstGeom>
          </p:spPr>
        </p:pic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705" y="1050487"/>
              <a:ext cx="711522" cy="474348"/>
            </a:xfrm>
            <a:prstGeom prst="rect">
              <a:avLst/>
            </a:prstGeom>
          </p:spPr>
        </p:pic>
        <p:pic>
          <p:nvPicPr>
            <p:cNvPr id="48" name="Grafik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2" y="1050487"/>
              <a:ext cx="711522" cy="474348"/>
            </a:xfrm>
            <a:prstGeom prst="rect">
              <a:avLst/>
            </a:prstGeom>
          </p:spPr>
        </p:pic>
        <p:pic>
          <p:nvPicPr>
            <p:cNvPr id="49" name="Grafik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544" y="1060482"/>
              <a:ext cx="711522" cy="474348"/>
            </a:xfrm>
            <a:prstGeom prst="rect">
              <a:avLst/>
            </a:prstGeom>
          </p:spPr>
        </p:pic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081" y="1060482"/>
              <a:ext cx="711522" cy="474348"/>
            </a:xfrm>
            <a:prstGeom prst="rect">
              <a:avLst/>
            </a:prstGeom>
          </p:spPr>
        </p:pic>
        <p:pic>
          <p:nvPicPr>
            <p:cNvPr id="51" name="Grafik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385" y="1025077"/>
              <a:ext cx="711522" cy="474348"/>
            </a:xfrm>
            <a:prstGeom prst="rect">
              <a:avLst/>
            </a:prstGeom>
          </p:spPr>
        </p:pic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922" y="1025077"/>
              <a:ext cx="711522" cy="474348"/>
            </a:xfrm>
            <a:prstGeom prst="rect">
              <a:avLst/>
            </a:prstGeom>
          </p:spPr>
        </p:pic>
      </p:grpSp>
      <p:grpSp>
        <p:nvGrpSpPr>
          <p:cNvPr id="27" name="Gruppieren 26"/>
          <p:cNvGrpSpPr/>
          <p:nvPr/>
        </p:nvGrpSpPr>
        <p:grpSpPr>
          <a:xfrm>
            <a:off x="3436727" y="548680"/>
            <a:ext cx="4656947" cy="592036"/>
            <a:chOff x="3436727" y="548680"/>
            <a:chExt cx="4656947" cy="592036"/>
          </a:xfrm>
        </p:grpSpPr>
        <p:pic>
          <p:nvPicPr>
            <p:cNvPr id="37" name="Grafik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3436727" y="557057"/>
              <a:ext cx="519153" cy="576837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4007561" y="551666"/>
              <a:ext cx="519153" cy="576837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4650043" y="554071"/>
              <a:ext cx="519153" cy="576837"/>
            </a:xfrm>
            <a:prstGeom prst="rect">
              <a:avLst/>
            </a:prstGeom>
          </p:spPr>
        </p:pic>
        <p:pic>
          <p:nvPicPr>
            <p:cNvPr id="40" name="Grafik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5204975" y="548680"/>
              <a:ext cx="519153" cy="576837"/>
            </a:xfrm>
            <a:prstGeom prst="rect">
              <a:avLst/>
            </a:prstGeom>
          </p:spPr>
        </p:pic>
        <p:pic>
          <p:nvPicPr>
            <p:cNvPr id="41" name="Grafik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5822175" y="563879"/>
              <a:ext cx="519153" cy="576837"/>
            </a:xfrm>
            <a:prstGeom prst="rect">
              <a:avLst/>
            </a:prstGeom>
          </p:spPr>
        </p:pic>
        <p:pic>
          <p:nvPicPr>
            <p:cNvPr id="42" name="Grafik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6377107" y="558488"/>
              <a:ext cx="519153" cy="576837"/>
            </a:xfrm>
            <a:prstGeom prst="rect">
              <a:avLst/>
            </a:prstGeom>
          </p:spPr>
        </p:pic>
        <p:pic>
          <p:nvPicPr>
            <p:cNvPr id="43" name="Grafik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7019589" y="560893"/>
              <a:ext cx="519153" cy="576837"/>
            </a:xfrm>
            <a:prstGeom prst="rect">
              <a:avLst/>
            </a:prstGeom>
          </p:spPr>
        </p:pic>
        <p:pic>
          <p:nvPicPr>
            <p:cNvPr id="44" name="Grafik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7574521" y="555502"/>
              <a:ext cx="519153" cy="576837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3635896" y="1851184"/>
            <a:ext cx="679372" cy="2084756"/>
            <a:chOff x="3635896" y="1851184"/>
            <a:chExt cx="679372" cy="2084756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900" y="3176972"/>
              <a:ext cx="643368" cy="758968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2720803"/>
              <a:ext cx="649615" cy="312153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6906" y="1851184"/>
              <a:ext cx="489050" cy="489050"/>
            </a:xfrm>
            <a:prstGeom prst="rect">
              <a:avLst/>
            </a:prstGeom>
          </p:spPr>
        </p:pic>
      </p:grpSp>
      <p:grpSp>
        <p:nvGrpSpPr>
          <p:cNvPr id="56" name="Gruppieren 55"/>
          <p:cNvGrpSpPr/>
          <p:nvPr/>
        </p:nvGrpSpPr>
        <p:grpSpPr>
          <a:xfrm>
            <a:off x="4858489" y="1860928"/>
            <a:ext cx="685619" cy="2075012"/>
            <a:chOff x="4858489" y="1860928"/>
            <a:chExt cx="685619" cy="2075012"/>
          </a:xfrm>
        </p:grpSpPr>
        <p:grpSp>
          <p:nvGrpSpPr>
            <p:cNvPr id="7" name="Gruppieren 6"/>
            <p:cNvGrpSpPr/>
            <p:nvPr/>
          </p:nvGrpSpPr>
          <p:grpSpPr>
            <a:xfrm>
              <a:off x="4858489" y="2720803"/>
              <a:ext cx="685619" cy="1215137"/>
              <a:chOff x="4858489" y="2720803"/>
              <a:chExt cx="685619" cy="1215137"/>
            </a:xfrm>
          </p:grpSpPr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8489" y="2720803"/>
                <a:ext cx="649615" cy="312153"/>
              </a:xfrm>
              <a:prstGeom prst="rect">
                <a:avLst/>
              </a:prstGeom>
            </p:spPr>
          </p:pic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0740" y="3176972"/>
                <a:ext cx="643368" cy="758968"/>
              </a:xfrm>
              <a:prstGeom prst="rect">
                <a:avLst/>
              </a:prstGeom>
            </p:spPr>
          </p:pic>
        </p:grp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036" y="1860928"/>
              <a:ext cx="489050" cy="489050"/>
            </a:xfrm>
            <a:prstGeom prst="rect">
              <a:avLst/>
            </a:prstGeom>
          </p:spPr>
        </p:pic>
      </p:grpSp>
      <p:grpSp>
        <p:nvGrpSpPr>
          <p:cNvPr id="10" name="Gruppieren 9"/>
          <p:cNvGrpSpPr/>
          <p:nvPr/>
        </p:nvGrpSpPr>
        <p:grpSpPr>
          <a:xfrm>
            <a:off x="6063170" y="1860733"/>
            <a:ext cx="705074" cy="2075207"/>
            <a:chOff x="6063170" y="1860733"/>
            <a:chExt cx="705074" cy="2075207"/>
          </a:xfrm>
        </p:grpSpPr>
        <p:grpSp>
          <p:nvGrpSpPr>
            <p:cNvPr id="6" name="Gruppieren 5"/>
            <p:cNvGrpSpPr/>
            <p:nvPr/>
          </p:nvGrpSpPr>
          <p:grpSpPr>
            <a:xfrm>
              <a:off x="6082625" y="2745189"/>
              <a:ext cx="685619" cy="1190751"/>
              <a:chOff x="6082625" y="2745189"/>
              <a:chExt cx="685619" cy="1190751"/>
            </a:xfrm>
          </p:grpSpPr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4876" y="3176972"/>
                <a:ext cx="643368" cy="758968"/>
              </a:xfrm>
              <a:prstGeom prst="rect">
                <a:avLst/>
              </a:prstGeom>
            </p:spPr>
          </p:pic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2625" y="2745189"/>
                <a:ext cx="649615" cy="312153"/>
              </a:xfrm>
              <a:prstGeom prst="rect">
                <a:avLst/>
              </a:prstGeom>
            </p:spPr>
          </p:pic>
        </p:grp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170" y="1860733"/>
              <a:ext cx="489050" cy="489050"/>
            </a:xfrm>
            <a:prstGeom prst="rect">
              <a:avLst/>
            </a:prstGeom>
          </p:spPr>
        </p:pic>
      </p:grpSp>
      <p:grpSp>
        <p:nvGrpSpPr>
          <p:cNvPr id="3" name="Gruppieren 2"/>
          <p:cNvGrpSpPr/>
          <p:nvPr/>
        </p:nvGrpSpPr>
        <p:grpSpPr>
          <a:xfrm>
            <a:off x="7253044" y="1870477"/>
            <a:ext cx="692155" cy="2065463"/>
            <a:chOff x="7253044" y="1870477"/>
            <a:chExt cx="692155" cy="2065463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253044" y="2744924"/>
              <a:ext cx="692155" cy="1191016"/>
              <a:chOff x="7253044" y="2744924"/>
              <a:chExt cx="692155" cy="1191016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1831" y="3176972"/>
                <a:ext cx="643368" cy="758968"/>
              </a:xfrm>
              <a:prstGeom prst="rect">
                <a:avLst/>
              </a:prstGeom>
            </p:spPr>
          </p:pic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3044" y="2744924"/>
                <a:ext cx="649615" cy="312153"/>
              </a:xfrm>
              <a:prstGeom prst="rect">
                <a:avLst/>
              </a:prstGeom>
            </p:spPr>
          </p:pic>
        </p:grpSp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306" y="1870477"/>
              <a:ext cx="489050" cy="489050"/>
            </a:xfrm>
            <a:prstGeom prst="rect">
              <a:avLst/>
            </a:prstGeom>
          </p:spPr>
        </p:pic>
      </p:grpSp>
      <p:sp>
        <p:nvSpPr>
          <p:cNvPr id="4" name="Rechteck 3"/>
          <p:cNvSpPr/>
          <p:nvPr/>
        </p:nvSpPr>
        <p:spPr>
          <a:xfrm>
            <a:off x="3275856" y="548680"/>
            <a:ext cx="1224690" cy="3495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/>
          <p:cNvSpPr/>
          <p:nvPr/>
        </p:nvSpPr>
        <p:spPr>
          <a:xfrm>
            <a:off x="4535442" y="545796"/>
            <a:ext cx="1224690" cy="3495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5796136" y="551564"/>
            <a:ext cx="1224690" cy="3495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7055722" y="548680"/>
            <a:ext cx="1224690" cy="3495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542716"/>
              </p:ext>
            </p:extLst>
          </p:nvPr>
        </p:nvGraphicFramePr>
        <p:xfrm>
          <a:off x="1866094" y="2028670"/>
          <a:ext cx="12382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5" name="PhotoImpact" r:id="rId9" imgW="1238095" imgH="1075906" progId="PI3.Image">
                  <p:embed/>
                </p:oleObj>
              </mc:Choice>
              <mc:Fallback>
                <p:oleObj name="PhotoImpact" r:id="rId9" imgW="1238095" imgH="1075906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094" y="2028670"/>
                        <a:ext cx="12382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5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3284245" y="2357269"/>
            <a:ext cx="543674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altLang="de-DE" sz="1200" dirty="0">
                <a:solidFill>
                  <a:srgbClr val="000000"/>
                </a:solidFill>
                <a:latin typeface="Arial  "/>
              </a:rPr>
              <a:t>since 2001 managing director of </a:t>
            </a:r>
            <a:r>
              <a:rPr lang="en-US" altLang="de-DE" sz="1200" dirty="0" err="1">
                <a:solidFill>
                  <a:srgbClr val="000000"/>
                </a:solidFill>
                <a:latin typeface="Arial  "/>
              </a:rPr>
              <a:t>siganet</a:t>
            </a:r>
            <a:r>
              <a:rPr lang="en-US" altLang="de-DE" sz="1200" dirty="0">
                <a:solidFill>
                  <a:srgbClr val="000000"/>
                </a:solidFill>
                <a:latin typeface="Arial  "/>
              </a:rPr>
              <a:t> GmbH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endParaRPr lang="en-US" altLang="de-DE" sz="1200" dirty="0">
              <a:solidFill>
                <a:srgbClr val="000000"/>
              </a:solidFill>
              <a:latin typeface="Arial  "/>
            </a:endParaRP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altLang="de-DE" sz="1200" dirty="0">
                <a:solidFill>
                  <a:srgbClr val="000000"/>
                </a:solidFill>
                <a:latin typeface="Arial  "/>
              </a:rPr>
              <a:t>Member of the guidelines committee VDI 3814 (building automation)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endParaRPr lang="en-US" altLang="de-DE" sz="1200" dirty="0">
              <a:solidFill>
                <a:srgbClr val="000000"/>
              </a:solidFill>
              <a:latin typeface="Arial  "/>
            </a:endParaRP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altLang="de-DE" sz="1200" dirty="0">
                <a:solidFill>
                  <a:srgbClr val="000000"/>
                </a:solidFill>
                <a:latin typeface="Arial  "/>
              </a:rPr>
              <a:t>Speaker at the VDI for training as a certified specialist engineer for GA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endParaRPr lang="en-US" altLang="de-DE" sz="1200" dirty="0">
              <a:solidFill>
                <a:srgbClr val="000000"/>
              </a:solidFill>
              <a:latin typeface="Arial  "/>
            </a:endParaRP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altLang="de-DE" sz="1200" dirty="0">
                <a:solidFill>
                  <a:srgbClr val="000000"/>
                </a:solidFill>
                <a:latin typeface="Arial  "/>
              </a:rPr>
              <a:t>Speaker for GA training at BBR in Bonn and Berlin</a:t>
            </a: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endParaRPr lang="en-US" altLang="de-DE" sz="1200" dirty="0">
              <a:solidFill>
                <a:srgbClr val="000000"/>
              </a:solidFill>
              <a:latin typeface="Arial  "/>
            </a:endParaRPr>
          </a:p>
          <a:p>
            <a:pPr marL="171450" indent="-1714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altLang="de-DE" sz="1200" dirty="0">
                <a:solidFill>
                  <a:srgbClr val="000000"/>
                </a:solidFill>
                <a:latin typeface="Arial  "/>
              </a:rPr>
              <a:t>Collaboration on the </a:t>
            </a:r>
            <a:r>
              <a:rPr lang="en-US" altLang="de-DE" sz="1200" dirty="0" err="1">
                <a:solidFill>
                  <a:srgbClr val="000000"/>
                </a:solidFill>
                <a:latin typeface="Arial  "/>
              </a:rPr>
              <a:t>BImA</a:t>
            </a:r>
            <a:r>
              <a:rPr lang="en-US" altLang="de-DE" sz="1200" dirty="0">
                <a:solidFill>
                  <a:srgbClr val="000000"/>
                </a:solidFill>
                <a:latin typeface="Arial  "/>
              </a:rPr>
              <a:t>-LF for building automation</a:t>
            </a:r>
            <a:br>
              <a:rPr lang="de-DE" altLang="de-DE" sz="12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de-DE" altLang="de-DE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51" y="2371329"/>
            <a:ext cx="1866059" cy="1866059"/>
          </a:xfrm>
          <a:prstGeom prst="rect">
            <a:avLst/>
          </a:prstGeom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115473" y="4098373"/>
            <a:ext cx="2254250" cy="96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5" rIns="91341" bIns="45675">
            <a:spAutoFit/>
          </a:bodyPr>
          <a:lstStyle/>
          <a:p>
            <a:pPr lvl="1" defTabSz="873125">
              <a:spcBef>
                <a:spcPct val="50000"/>
              </a:spcBef>
              <a:buClr>
                <a:srgbClr val="C41A1A"/>
              </a:buClr>
              <a:buSzPct val="150000"/>
              <a:tabLst>
                <a:tab pos="180975" algn="l"/>
              </a:tabLst>
            </a:pPr>
            <a:endParaRPr lang="de-DE" altLang="de-DE" sz="1200" dirty="0">
              <a:latin typeface="Arial"/>
            </a:endParaRPr>
          </a:p>
          <a:p>
            <a:pPr defTabSz="873125">
              <a:lnSpc>
                <a:spcPct val="125000"/>
              </a:lnSpc>
              <a:buClr>
                <a:srgbClr val="C41A1A"/>
              </a:buClr>
              <a:tabLst>
                <a:tab pos="180975" algn="l"/>
              </a:tabLst>
            </a:pPr>
            <a:r>
              <a:rPr lang="de-DE" altLang="de-DE" sz="1200" b="1" dirty="0">
                <a:latin typeface="Arial"/>
              </a:rPr>
              <a:t>Holger Wallmeier</a:t>
            </a:r>
            <a:endParaRPr lang="de-DE" altLang="de-DE" sz="1200" dirty="0">
              <a:latin typeface="Arial"/>
            </a:endParaRPr>
          </a:p>
          <a:p>
            <a:pPr defTabSz="873125">
              <a:lnSpc>
                <a:spcPct val="125000"/>
              </a:lnSpc>
              <a:buClr>
                <a:srgbClr val="C41A1A"/>
              </a:buClr>
              <a:tabLst>
                <a:tab pos="180975" algn="l"/>
              </a:tabLst>
            </a:pPr>
            <a:r>
              <a:rPr lang="de-DE" altLang="de-DE" sz="1200" dirty="0">
                <a:latin typeface="Arial"/>
              </a:rPr>
              <a:t>Dipl.-Ing. (FH) Elektrotechnik	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079612" y="1794117"/>
            <a:ext cx="2520280" cy="36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1" tIns="45675" rIns="91341" bIns="45675">
            <a:spAutoFit/>
          </a:bodyPr>
          <a:lstStyle/>
          <a:p>
            <a:pPr defTabSz="873125">
              <a:lnSpc>
                <a:spcPct val="125000"/>
              </a:lnSpc>
              <a:buClr>
                <a:srgbClr val="C41A1A"/>
              </a:buClr>
              <a:tabLst>
                <a:tab pos="180975" algn="l"/>
              </a:tabLst>
            </a:pPr>
            <a:r>
              <a:rPr lang="de-DE" altLang="de-DE" sz="1600" b="1" dirty="0">
                <a:latin typeface="Arial"/>
              </a:rPr>
              <a:t>Managing </a:t>
            </a:r>
            <a:r>
              <a:rPr lang="de-DE" altLang="de-DE" sz="1600" b="1" dirty="0" err="1">
                <a:latin typeface="Arial"/>
              </a:rPr>
              <a:t>Director</a:t>
            </a:r>
            <a:r>
              <a:rPr lang="de-DE" altLang="de-DE" sz="1600" b="1" dirty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27258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692696"/>
            <a:ext cx="8136904" cy="579652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3434878" y="1340768"/>
            <a:ext cx="2339372" cy="2304256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5757788" y="1340882"/>
            <a:ext cx="1201696" cy="2304256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6970704" y="1340882"/>
            <a:ext cx="1201696" cy="2304256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57458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1400" b="1" dirty="0"/>
              <a:t>VDI 3813: </a:t>
            </a:r>
            <a:r>
              <a:rPr lang="de-DE" sz="1400" b="1" dirty="0" err="1"/>
              <a:t>Roomautomation</a:t>
            </a:r>
            <a:r>
              <a:rPr lang="de-DE" sz="1400" b="1" dirty="0"/>
              <a:t> </a:t>
            </a:r>
            <a:r>
              <a:rPr lang="de-DE" sz="1400" b="1" dirty="0">
                <a:solidFill>
                  <a:srgbClr val="FF0000"/>
                </a:solidFill>
              </a:rPr>
              <a:t>(Räume)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0" y="105503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latin typeface="+mn-lt"/>
              </a:rPr>
              <a:t>Axis-flexible </a:t>
            </a:r>
            <a:r>
              <a:rPr lang="de-DE" dirty="0" err="1">
                <a:solidFill>
                  <a:srgbClr val="FF0000"/>
                </a:solidFill>
                <a:latin typeface="+mn-lt"/>
              </a:rPr>
              <a:t>construction</a:t>
            </a:r>
            <a:endParaRPr lang="de-DE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3347864" y="1025077"/>
            <a:ext cx="5022580" cy="535163"/>
            <a:chOff x="3347864" y="1025077"/>
            <a:chExt cx="5022580" cy="535163"/>
          </a:xfrm>
        </p:grpSpPr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085892"/>
              <a:ext cx="711522" cy="474348"/>
            </a:xfrm>
            <a:prstGeom prst="rect">
              <a:avLst/>
            </a:prstGeom>
          </p:spPr>
        </p:pic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401" y="1085892"/>
              <a:ext cx="711522" cy="474348"/>
            </a:xfrm>
            <a:prstGeom prst="rect">
              <a:avLst/>
            </a:prstGeom>
          </p:spPr>
        </p:pic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705" y="1050487"/>
              <a:ext cx="711522" cy="474348"/>
            </a:xfrm>
            <a:prstGeom prst="rect">
              <a:avLst/>
            </a:prstGeom>
          </p:spPr>
        </p:pic>
        <p:pic>
          <p:nvPicPr>
            <p:cNvPr id="48" name="Grafik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2" y="1050487"/>
              <a:ext cx="711522" cy="474348"/>
            </a:xfrm>
            <a:prstGeom prst="rect">
              <a:avLst/>
            </a:prstGeom>
          </p:spPr>
        </p:pic>
        <p:pic>
          <p:nvPicPr>
            <p:cNvPr id="49" name="Grafik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544" y="1060482"/>
              <a:ext cx="711522" cy="474348"/>
            </a:xfrm>
            <a:prstGeom prst="rect">
              <a:avLst/>
            </a:prstGeom>
          </p:spPr>
        </p:pic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081" y="1060482"/>
              <a:ext cx="711522" cy="474348"/>
            </a:xfrm>
            <a:prstGeom prst="rect">
              <a:avLst/>
            </a:prstGeom>
          </p:spPr>
        </p:pic>
        <p:pic>
          <p:nvPicPr>
            <p:cNvPr id="51" name="Grafik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385" y="1025077"/>
              <a:ext cx="711522" cy="474348"/>
            </a:xfrm>
            <a:prstGeom prst="rect">
              <a:avLst/>
            </a:prstGeom>
          </p:spPr>
        </p:pic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922" y="1025077"/>
              <a:ext cx="711522" cy="474348"/>
            </a:xfrm>
            <a:prstGeom prst="rect">
              <a:avLst/>
            </a:prstGeom>
          </p:spPr>
        </p:pic>
      </p:grpSp>
      <p:grpSp>
        <p:nvGrpSpPr>
          <p:cNvPr id="27" name="Gruppieren 26"/>
          <p:cNvGrpSpPr/>
          <p:nvPr/>
        </p:nvGrpSpPr>
        <p:grpSpPr>
          <a:xfrm>
            <a:off x="3436727" y="548680"/>
            <a:ext cx="4656947" cy="592036"/>
            <a:chOff x="3436727" y="548680"/>
            <a:chExt cx="4656947" cy="592036"/>
          </a:xfrm>
        </p:grpSpPr>
        <p:pic>
          <p:nvPicPr>
            <p:cNvPr id="37" name="Grafik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3436727" y="557057"/>
              <a:ext cx="519153" cy="576837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4007561" y="551666"/>
              <a:ext cx="519153" cy="576837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4650043" y="554071"/>
              <a:ext cx="519153" cy="576837"/>
            </a:xfrm>
            <a:prstGeom prst="rect">
              <a:avLst/>
            </a:prstGeom>
          </p:spPr>
        </p:pic>
        <p:pic>
          <p:nvPicPr>
            <p:cNvPr id="40" name="Grafik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5204975" y="548680"/>
              <a:ext cx="519153" cy="576837"/>
            </a:xfrm>
            <a:prstGeom prst="rect">
              <a:avLst/>
            </a:prstGeom>
          </p:spPr>
        </p:pic>
        <p:pic>
          <p:nvPicPr>
            <p:cNvPr id="41" name="Grafik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5822175" y="563879"/>
              <a:ext cx="519153" cy="576837"/>
            </a:xfrm>
            <a:prstGeom prst="rect">
              <a:avLst/>
            </a:prstGeom>
          </p:spPr>
        </p:pic>
        <p:pic>
          <p:nvPicPr>
            <p:cNvPr id="42" name="Grafik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6377107" y="558488"/>
              <a:ext cx="519153" cy="576837"/>
            </a:xfrm>
            <a:prstGeom prst="rect">
              <a:avLst/>
            </a:prstGeom>
          </p:spPr>
        </p:pic>
        <p:pic>
          <p:nvPicPr>
            <p:cNvPr id="43" name="Grafik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7019589" y="560893"/>
              <a:ext cx="519153" cy="576837"/>
            </a:xfrm>
            <a:prstGeom prst="rect">
              <a:avLst/>
            </a:prstGeom>
          </p:spPr>
        </p:pic>
        <p:pic>
          <p:nvPicPr>
            <p:cNvPr id="44" name="Grafik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7574521" y="555502"/>
              <a:ext cx="519153" cy="576837"/>
            </a:xfrm>
            <a:prstGeom prst="rect">
              <a:avLst/>
            </a:prstGeom>
          </p:spPr>
        </p:pic>
      </p:grpSp>
      <p:grpSp>
        <p:nvGrpSpPr>
          <p:cNvPr id="3" name="Gruppieren 2"/>
          <p:cNvGrpSpPr/>
          <p:nvPr/>
        </p:nvGrpSpPr>
        <p:grpSpPr>
          <a:xfrm>
            <a:off x="3974938" y="1851184"/>
            <a:ext cx="1374144" cy="2084756"/>
            <a:chOff x="3974938" y="1851184"/>
            <a:chExt cx="1374144" cy="2084756"/>
          </a:xfrm>
        </p:grpSpPr>
        <p:grpSp>
          <p:nvGrpSpPr>
            <p:cNvPr id="6" name="Gruppieren 5"/>
            <p:cNvGrpSpPr/>
            <p:nvPr/>
          </p:nvGrpSpPr>
          <p:grpSpPr>
            <a:xfrm>
              <a:off x="4252668" y="2744924"/>
              <a:ext cx="680915" cy="1191016"/>
              <a:chOff x="4252668" y="2744924"/>
              <a:chExt cx="680915" cy="1191016"/>
            </a:xfrm>
          </p:grpSpPr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2668" y="3176972"/>
                <a:ext cx="643368" cy="758968"/>
              </a:xfrm>
              <a:prstGeom prst="rect">
                <a:avLst/>
              </a:prstGeom>
            </p:spPr>
          </p:pic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968" y="2744924"/>
                <a:ext cx="649615" cy="312153"/>
              </a:xfrm>
              <a:prstGeom prst="rect">
                <a:avLst/>
              </a:prstGeom>
            </p:spPr>
          </p:pic>
        </p:grpSp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938" y="1851184"/>
              <a:ext cx="489050" cy="489050"/>
            </a:xfrm>
            <a:prstGeom prst="rect">
              <a:avLst/>
            </a:prstGeom>
          </p:spPr>
        </p:pic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869574"/>
              <a:ext cx="489050" cy="489050"/>
            </a:xfrm>
            <a:prstGeom prst="rect">
              <a:avLst/>
            </a:prstGeom>
          </p:spPr>
        </p:pic>
      </p:grpSp>
      <p:grpSp>
        <p:nvGrpSpPr>
          <p:cNvPr id="7" name="Gruppieren 6"/>
          <p:cNvGrpSpPr/>
          <p:nvPr/>
        </p:nvGrpSpPr>
        <p:grpSpPr>
          <a:xfrm>
            <a:off x="6082625" y="1860733"/>
            <a:ext cx="685619" cy="2075207"/>
            <a:chOff x="6082625" y="1860733"/>
            <a:chExt cx="685619" cy="2075207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76" y="3176972"/>
              <a:ext cx="643368" cy="758968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625" y="2745189"/>
              <a:ext cx="649615" cy="312153"/>
            </a:xfrm>
            <a:prstGeom prst="rect">
              <a:avLst/>
            </a:prstGeom>
          </p:spPr>
        </p:pic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1860733"/>
              <a:ext cx="489050" cy="489050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/>
        </p:nvGrpSpPr>
        <p:grpSpPr>
          <a:xfrm>
            <a:off x="7253044" y="1870477"/>
            <a:ext cx="692155" cy="2065463"/>
            <a:chOff x="7253044" y="1870477"/>
            <a:chExt cx="692155" cy="2065463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1831" y="3176972"/>
              <a:ext cx="643368" cy="758968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044" y="2744924"/>
              <a:ext cx="649615" cy="312153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1870477"/>
              <a:ext cx="489050" cy="489050"/>
            </a:xfrm>
            <a:prstGeom prst="rect">
              <a:avLst/>
            </a:prstGeom>
          </p:spPr>
        </p:pic>
      </p:grpSp>
      <p:sp>
        <p:nvSpPr>
          <p:cNvPr id="53" name="Rechteck 52"/>
          <p:cNvSpPr/>
          <p:nvPr/>
        </p:nvSpPr>
        <p:spPr>
          <a:xfrm>
            <a:off x="3347864" y="545796"/>
            <a:ext cx="2412268" cy="3495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5796136" y="551564"/>
            <a:ext cx="1224690" cy="3495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7055722" y="548680"/>
            <a:ext cx="1224690" cy="3495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303641"/>
              </p:ext>
            </p:extLst>
          </p:nvPr>
        </p:nvGraphicFramePr>
        <p:xfrm>
          <a:off x="1866094" y="2028670"/>
          <a:ext cx="12382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9" name="PhotoImpact" r:id="rId9" imgW="1238095" imgH="1075906" progId="PI3.Image">
                  <p:embed/>
                </p:oleObj>
              </mc:Choice>
              <mc:Fallback>
                <p:oleObj name="PhotoImpact" r:id="rId9" imgW="1238095" imgH="1075906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094" y="2028670"/>
                        <a:ext cx="12382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25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692696"/>
            <a:ext cx="8136904" cy="579652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3434878" y="1340882"/>
            <a:ext cx="3524606" cy="2304256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6970704" y="1340882"/>
            <a:ext cx="1201696" cy="2304256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57458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1400" b="1" dirty="0"/>
              <a:t>VDI 3813: </a:t>
            </a:r>
            <a:r>
              <a:rPr lang="de-DE" sz="1400" b="1" dirty="0" err="1"/>
              <a:t>Roomautomation</a:t>
            </a:r>
            <a:r>
              <a:rPr lang="de-DE" sz="1400" b="1" dirty="0"/>
              <a:t> </a:t>
            </a:r>
            <a:r>
              <a:rPr lang="de-DE" sz="1400" b="1" dirty="0">
                <a:solidFill>
                  <a:srgbClr val="FF0000"/>
                </a:solidFill>
              </a:rPr>
              <a:t>(Räume)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0" y="105503"/>
            <a:ext cx="9144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latin typeface="+mn-lt"/>
              </a:rPr>
              <a:t>Axis-flexible </a:t>
            </a:r>
            <a:r>
              <a:rPr lang="de-DE" dirty="0" err="1">
                <a:solidFill>
                  <a:srgbClr val="FF0000"/>
                </a:solidFill>
                <a:latin typeface="+mn-lt"/>
              </a:rPr>
              <a:t>construction</a:t>
            </a:r>
            <a:endParaRPr lang="de-DE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3347864" y="1025077"/>
            <a:ext cx="5022580" cy="535163"/>
            <a:chOff x="3347864" y="1025077"/>
            <a:chExt cx="5022580" cy="535163"/>
          </a:xfrm>
        </p:grpSpPr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085892"/>
              <a:ext cx="711522" cy="474348"/>
            </a:xfrm>
            <a:prstGeom prst="rect">
              <a:avLst/>
            </a:prstGeom>
          </p:spPr>
        </p:pic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401" y="1085892"/>
              <a:ext cx="711522" cy="474348"/>
            </a:xfrm>
            <a:prstGeom prst="rect">
              <a:avLst/>
            </a:prstGeom>
          </p:spPr>
        </p:pic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705" y="1050487"/>
              <a:ext cx="711522" cy="474348"/>
            </a:xfrm>
            <a:prstGeom prst="rect">
              <a:avLst/>
            </a:prstGeom>
          </p:spPr>
        </p:pic>
        <p:pic>
          <p:nvPicPr>
            <p:cNvPr id="48" name="Grafik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2" y="1050487"/>
              <a:ext cx="711522" cy="474348"/>
            </a:xfrm>
            <a:prstGeom prst="rect">
              <a:avLst/>
            </a:prstGeom>
          </p:spPr>
        </p:pic>
        <p:pic>
          <p:nvPicPr>
            <p:cNvPr id="49" name="Grafik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544" y="1060482"/>
              <a:ext cx="711522" cy="474348"/>
            </a:xfrm>
            <a:prstGeom prst="rect">
              <a:avLst/>
            </a:prstGeom>
          </p:spPr>
        </p:pic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081" y="1060482"/>
              <a:ext cx="711522" cy="474348"/>
            </a:xfrm>
            <a:prstGeom prst="rect">
              <a:avLst/>
            </a:prstGeom>
          </p:spPr>
        </p:pic>
        <p:pic>
          <p:nvPicPr>
            <p:cNvPr id="51" name="Grafik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385" y="1025077"/>
              <a:ext cx="711522" cy="474348"/>
            </a:xfrm>
            <a:prstGeom prst="rect">
              <a:avLst/>
            </a:prstGeom>
          </p:spPr>
        </p:pic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922" y="1025077"/>
              <a:ext cx="711522" cy="474348"/>
            </a:xfrm>
            <a:prstGeom prst="rect">
              <a:avLst/>
            </a:prstGeom>
          </p:spPr>
        </p:pic>
      </p:grpSp>
      <p:grpSp>
        <p:nvGrpSpPr>
          <p:cNvPr id="27" name="Gruppieren 26"/>
          <p:cNvGrpSpPr/>
          <p:nvPr/>
        </p:nvGrpSpPr>
        <p:grpSpPr>
          <a:xfrm>
            <a:off x="3436727" y="548680"/>
            <a:ext cx="4656947" cy="592036"/>
            <a:chOff x="3436727" y="548680"/>
            <a:chExt cx="4656947" cy="592036"/>
          </a:xfrm>
        </p:grpSpPr>
        <p:pic>
          <p:nvPicPr>
            <p:cNvPr id="37" name="Grafik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3436727" y="557057"/>
              <a:ext cx="519153" cy="576837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4007561" y="551666"/>
              <a:ext cx="519153" cy="576837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4650043" y="554071"/>
              <a:ext cx="519153" cy="576837"/>
            </a:xfrm>
            <a:prstGeom prst="rect">
              <a:avLst/>
            </a:prstGeom>
          </p:spPr>
        </p:pic>
        <p:pic>
          <p:nvPicPr>
            <p:cNvPr id="40" name="Grafik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5204975" y="548680"/>
              <a:ext cx="519153" cy="576837"/>
            </a:xfrm>
            <a:prstGeom prst="rect">
              <a:avLst/>
            </a:prstGeom>
          </p:spPr>
        </p:pic>
        <p:pic>
          <p:nvPicPr>
            <p:cNvPr id="41" name="Grafik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5822175" y="563879"/>
              <a:ext cx="519153" cy="576837"/>
            </a:xfrm>
            <a:prstGeom prst="rect">
              <a:avLst/>
            </a:prstGeom>
          </p:spPr>
        </p:pic>
        <p:pic>
          <p:nvPicPr>
            <p:cNvPr id="42" name="Grafik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6377107" y="558488"/>
              <a:ext cx="519153" cy="576837"/>
            </a:xfrm>
            <a:prstGeom prst="rect">
              <a:avLst/>
            </a:prstGeom>
          </p:spPr>
        </p:pic>
        <p:pic>
          <p:nvPicPr>
            <p:cNvPr id="43" name="Grafik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7019589" y="560893"/>
              <a:ext cx="519153" cy="576837"/>
            </a:xfrm>
            <a:prstGeom prst="rect">
              <a:avLst/>
            </a:prstGeom>
          </p:spPr>
        </p:pic>
        <p:pic>
          <p:nvPicPr>
            <p:cNvPr id="44" name="Grafik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8" t="5530" r="14378" b="5530"/>
            <a:stretch/>
          </p:blipFill>
          <p:spPr>
            <a:xfrm>
              <a:off x="7574521" y="555502"/>
              <a:ext cx="519153" cy="576837"/>
            </a:xfrm>
            <a:prstGeom prst="rect">
              <a:avLst/>
            </a:prstGeom>
          </p:spPr>
        </p:pic>
      </p:grpSp>
      <p:grpSp>
        <p:nvGrpSpPr>
          <p:cNvPr id="5" name="Gruppieren 4"/>
          <p:cNvGrpSpPr/>
          <p:nvPr/>
        </p:nvGrpSpPr>
        <p:grpSpPr>
          <a:xfrm>
            <a:off x="3743908" y="1859830"/>
            <a:ext cx="2865314" cy="2076110"/>
            <a:chOff x="3743908" y="1859830"/>
            <a:chExt cx="2865314" cy="2076110"/>
          </a:xfrm>
        </p:grpSpPr>
        <p:grpSp>
          <p:nvGrpSpPr>
            <p:cNvPr id="4" name="Gruppieren 3"/>
            <p:cNvGrpSpPr/>
            <p:nvPr/>
          </p:nvGrpSpPr>
          <p:grpSpPr>
            <a:xfrm>
              <a:off x="4031940" y="2744924"/>
              <a:ext cx="2448272" cy="1191016"/>
              <a:chOff x="4031940" y="2744924"/>
              <a:chExt cx="2448272" cy="1191016"/>
            </a:xfrm>
          </p:grpSpPr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6036" y="3176972"/>
                <a:ext cx="643368" cy="758968"/>
              </a:xfrm>
              <a:prstGeom prst="rect">
                <a:avLst/>
              </a:prstGeom>
            </p:spPr>
          </p:pic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940" y="2744924"/>
                <a:ext cx="649615" cy="312153"/>
              </a:xfrm>
              <a:prstGeom prst="rect">
                <a:avLst/>
              </a:prstGeom>
            </p:spPr>
          </p:pic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0597" y="2745189"/>
                <a:ext cx="649615" cy="312153"/>
              </a:xfrm>
              <a:prstGeom prst="rect">
                <a:avLst/>
              </a:prstGeom>
            </p:spPr>
          </p:pic>
        </p:grpSp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08" y="1859830"/>
              <a:ext cx="489050" cy="489050"/>
            </a:xfrm>
            <a:prstGeom prst="rect">
              <a:avLst/>
            </a:prstGeom>
          </p:spPr>
        </p:pic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046" y="1869574"/>
              <a:ext cx="489050" cy="489050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172" y="1869379"/>
              <a:ext cx="489050" cy="489050"/>
            </a:xfrm>
            <a:prstGeom prst="rect">
              <a:avLst/>
            </a:prstGeom>
          </p:spPr>
        </p:pic>
      </p:grpSp>
      <p:grpSp>
        <p:nvGrpSpPr>
          <p:cNvPr id="6" name="Gruppieren 5"/>
          <p:cNvGrpSpPr/>
          <p:nvPr/>
        </p:nvGrpSpPr>
        <p:grpSpPr>
          <a:xfrm>
            <a:off x="7253044" y="1870477"/>
            <a:ext cx="692155" cy="2065463"/>
            <a:chOff x="7253044" y="1870477"/>
            <a:chExt cx="692155" cy="2065463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1831" y="3176972"/>
              <a:ext cx="643368" cy="758968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044" y="2744924"/>
              <a:ext cx="649615" cy="312153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1870477"/>
              <a:ext cx="489050" cy="489050"/>
            </a:xfrm>
            <a:prstGeom prst="rect">
              <a:avLst/>
            </a:prstGeom>
          </p:spPr>
        </p:pic>
      </p:grpSp>
      <p:sp>
        <p:nvSpPr>
          <p:cNvPr id="53" name="Rechteck 52"/>
          <p:cNvSpPr/>
          <p:nvPr/>
        </p:nvSpPr>
        <p:spPr>
          <a:xfrm>
            <a:off x="3347864" y="545796"/>
            <a:ext cx="3657512" cy="3495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7055722" y="548680"/>
            <a:ext cx="1224690" cy="3495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303641"/>
              </p:ext>
            </p:extLst>
          </p:nvPr>
        </p:nvGraphicFramePr>
        <p:xfrm>
          <a:off x="1866094" y="2028670"/>
          <a:ext cx="12382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3" name="PhotoImpact" r:id="rId9" imgW="1238095" imgH="1075906" progId="PI3.Image">
                  <p:embed/>
                </p:oleObj>
              </mc:Choice>
              <mc:Fallback>
                <p:oleObj name="PhotoImpact" r:id="rId9" imgW="1238095" imgH="1075906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094" y="2028670"/>
                        <a:ext cx="12382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4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t="6163"/>
          <a:stretch/>
        </p:blipFill>
        <p:spPr>
          <a:xfrm>
            <a:off x="683568" y="1268487"/>
            <a:ext cx="7442031" cy="4934186"/>
          </a:xfrm>
          <a:prstGeom prst="rect">
            <a:avLst/>
          </a:prstGeom>
        </p:spPr>
      </p:pic>
      <p:sp>
        <p:nvSpPr>
          <p:cNvPr id="11" name="Rectangle 15"/>
          <p:cNvSpPr txBox="1">
            <a:spLocks noChangeArrowheads="1"/>
          </p:cNvSpPr>
          <p:nvPr/>
        </p:nvSpPr>
        <p:spPr bwMode="auto">
          <a:xfrm>
            <a:off x="2915816" y="6525344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</a:rPr>
              <a:t>Quelle: Weißbuch (White Paper) Nachhaltiges Planen, Bauen und Betreiben durch Einsatz von Gebäudeautomation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83568" y="6168883"/>
            <a:ext cx="744203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1800" dirty="0"/>
              <a:t>     LPH 1                                LPH 2 – 7                                LP 8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8236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400" b="1" dirty="0" err="1"/>
              <a:t>Planning</a:t>
            </a:r>
            <a:r>
              <a:rPr lang="de-DE" altLang="de-DE" sz="1400" b="1" dirty="0"/>
              <a:t> </a:t>
            </a:r>
            <a:r>
              <a:rPr lang="de-DE" altLang="de-DE" sz="1400" b="1" dirty="0" err="1"/>
              <a:t>process</a:t>
            </a:r>
            <a:endParaRPr lang="de-DE" sz="1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75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t="6163"/>
          <a:stretch/>
        </p:blipFill>
        <p:spPr>
          <a:xfrm>
            <a:off x="683568" y="1268487"/>
            <a:ext cx="7442031" cy="4934186"/>
          </a:xfrm>
          <a:prstGeom prst="rect">
            <a:avLst/>
          </a:prstGeom>
        </p:spPr>
      </p:pic>
      <p:sp>
        <p:nvSpPr>
          <p:cNvPr id="11" name="Rectangle 15"/>
          <p:cNvSpPr txBox="1">
            <a:spLocks noChangeArrowheads="1"/>
          </p:cNvSpPr>
          <p:nvPr/>
        </p:nvSpPr>
        <p:spPr bwMode="auto">
          <a:xfrm>
            <a:off x="2915816" y="6525344"/>
            <a:ext cx="583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</a:rPr>
              <a:t>Quelle: Weißbuch (White Paper) Nachhaltiges Planen, Bauen und Betreiben durch Einsatz von Gebäudeautomation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83568" y="6168883"/>
            <a:ext cx="744203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1800" dirty="0"/>
              <a:t>     LPH 1                     LPH 2 – 7                                             LP 8</a:t>
            </a:r>
          </a:p>
        </p:txBody>
      </p:sp>
      <p:grpSp>
        <p:nvGrpSpPr>
          <p:cNvPr id="13" name="Gruppieren 12"/>
          <p:cNvGrpSpPr/>
          <p:nvPr/>
        </p:nvGrpSpPr>
        <p:grpSpPr>
          <a:xfrm rot="5400000">
            <a:off x="2538113" y="2834595"/>
            <a:ext cx="5293134" cy="2017448"/>
            <a:chOff x="1835696" y="2852936"/>
            <a:chExt cx="6192688" cy="3384376"/>
          </a:xfrm>
        </p:grpSpPr>
        <p:sp>
          <p:nvSpPr>
            <p:cNvPr id="19" name="Ellipse 18"/>
            <p:cNvSpPr/>
            <p:nvPr/>
          </p:nvSpPr>
          <p:spPr bwMode="auto">
            <a:xfrm>
              <a:off x="1835696" y="2852936"/>
              <a:ext cx="792088" cy="33843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VDI 3813</a:t>
              </a: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7236296" y="2852936"/>
              <a:ext cx="792088" cy="338437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VDI 3814</a:t>
              </a: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8236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400" b="1" dirty="0" err="1"/>
              <a:t>Planning</a:t>
            </a:r>
            <a:r>
              <a:rPr lang="de-DE" altLang="de-DE" sz="1400" b="1" dirty="0"/>
              <a:t> </a:t>
            </a:r>
            <a:r>
              <a:rPr lang="de-DE" altLang="de-DE" sz="1400" b="1" dirty="0" err="1"/>
              <a:t>process</a:t>
            </a:r>
            <a:endParaRPr lang="de-DE" sz="1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2393" b="2483"/>
          <a:stretch/>
        </p:blipFill>
        <p:spPr>
          <a:xfrm>
            <a:off x="369300" y="1088741"/>
            <a:ext cx="8523179" cy="5724636"/>
          </a:xfrm>
          <a:prstGeom prst="rect">
            <a:avLst/>
          </a:prstGeom>
        </p:spPr>
      </p:pic>
      <p:sp>
        <p:nvSpPr>
          <p:cNvPr id="6" name="Freihandform 5"/>
          <p:cNvSpPr/>
          <p:nvPr/>
        </p:nvSpPr>
        <p:spPr bwMode="auto">
          <a:xfrm>
            <a:off x="1535373" y="1538128"/>
            <a:ext cx="6377058" cy="4541741"/>
          </a:xfrm>
          <a:custGeom>
            <a:avLst/>
            <a:gdLst>
              <a:gd name="connsiteX0" fmla="*/ 0 w 6377058"/>
              <a:gd name="connsiteY0" fmla="*/ 8180 h 4541741"/>
              <a:gd name="connsiteX1" fmla="*/ 204717 w 6377058"/>
              <a:gd name="connsiteY1" fmla="*/ 8180 h 4541741"/>
              <a:gd name="connsiteX2" fmla="*/ 225188 w 6377058"/>
              <a:gd name="connsiteY2" fmla="*/ 15004 h 4541741"/>
              <a:gd name="connsiteX3" fmla="*/ 259308 w 6377058"/>
              <a:gd name="connsiteY3" fmla="*/ 21828 h 4541741"/>
              <a:gd name="connsiteX4" fmla="*/ 252484 w 6377058"/>
              <a:gd name="connsiteY4" fmla="*/ 199248 h 4541741"/>
              <a:gd name="connsiteX5" fmla="*/ 245660 w 6377058"/>
              <a:gd name="connsiteY5" fmla="*/ 219720 h 4541741"/>
              <a:gd name="connsiteX6" fmla="*/ 232012 w 6377058"/>
              <a:gd name="connsiteY6" fmla="*/ 281135 h 4541741"/>
              <a:gd name="connsiteX7" fmla="*/ 218364 w 6377058"/>
              <a:gd name="connsiteY7" fmla="*/ 322078 h 4541741"/>
              <a:gd name="connsiteX8" fmla="*/ 225188 w 6377058"/>
              <a:gd name="connsiteY8" fmla="*/ 444908 h 4541741"/>
              <a:gd name="connsiteX9" fmla="*/ 238836 w 6377058"/>
              <a:gd name="connsiteY9" fmla="*/ 485851 h 4541741"/>
              <a:gd name="connsiteX10" fmla="*/ 245660 w 6377058"/>
              <a:gd name="connsiteY10" fmla="*/ 506323 h 4541741"/>
              <a:gd name="connsiteX11" fmla="*/ 252484 w 6377058"/>
              <a:gd name="connsiteY11" fmla="*/ 526795 h 4541741"/>
              <a:gd name="connsiteX12" fmla="*/ 259308 w 6377058"/>
              <a:gd name="connsiteY12" fmla="*/ 554090 h 4541741"/>
              <a:gd name="connsiteX13" fmla="*/ 252484 w 6377058"/>
              <a:gd name="connsiteY13" fmla="*/ 676920 h 4541741"/>
              <a:gd name="connsiteX14" fmla="*/ 266131 w 6377058"/>
              <a:gd name="connsiteY14" fmla="*/ 1147768 h 4541741"/>
              <a:gd name="connsiteX15" fmla="*/ 259308 w 6377058"/>
              <a:gd name="connsiteY15" fmla="*/ 1536729 h 4541741"/>
              <a:gd name="connsiteX16" fmla="*/ 252484 w 6377058"/>
              <a:gd name="connsiteY16" fmla="*/ 1598144 h 4541741"/>
              <a:gd name="connsiteX17" fmla="*/ 238836 w 6377058"/>
              <a:gd name="connsiteY17" fmla="*/ 1734622 h 4541741"/>
              <a:gd name="connsiteX18" fmla="*/ 245660 w 6377058"/>
              <a:gd name="connsiteY18" fmla="*/ 1836980 h 4541741"/>
              <a:gd name="connsiteX19" fmla="*/ 313899 w 6377058"/>
              <a:gd name="connsiteY19" fmla="*/ 1871099 h 4541741"/>
              <a:gd name="connsiteX20" fmla="*/ 539087 w 6377058"/>
              <a:gd name="connsiteY20" fmla="*/ 1877923 h 4541741"/>
              <a:gd name="connsiteX21" fmla="*/ 559558 w 6377058"/>
              <a:gd name="connsiteY21" fmla="*/ 1884747 h 4541741"/>
              <a:gd name="connsiteX22" fmla="*/ 607326 w 6377058"/>
              <a:gd name="connsiteY22" fmla="*/ 1898395 h 4541741"/>
              <a:gd name="connsiteX23" fmla="*/ 627797 w 6377058"/>
              <a:gd name="connsiteY23" fmla="*/ 1912042 h 4541741"/>
              <a:gd name="connsiteX24" fmla="*/ 627797 w 6377058"/>
              <a:gd name="connsiteY24" fmla="*/ 2771851 h 4541741"/>
              <a:gd name="connsiteX25" fmla="*/ 655093 w 6377058"/>
              <a:gd name="connsiteY25" fmla="*/ 3133517 h 4541741"/>
              <a:gd name="connsiteX26" fmla="*/ 675564 w 6377058"/>
              <a:gd name="connsiteY26" fmla="*/ 3140341 h 4541741"/>
              <a:gd name="connsiteX27" fmla="*/ 750627 w 6377058"/>
              <a:gd name="connsiteY27" fmla="*/ 3133517 h 4541741"/>
              <a:gd name="connsiteX28" fmla="*/ 771099 w 6377058"/>
              <a:gd name="connsiteY28" fmla="*/ 3119869 h 4541741"/>
              <a:gd name="connsiteX29" fmla="*/ 812042 w 6377058"/>
              <a:gd name="connsiteY29" fmla="*/ 3106222 h 4541741"/>
              <a:gd name="connsiteX30" fmla="*/ 934872 w 6377058"/>
              <a:gd name="connsiteY30" fmla="*/ 3119869 h 4541741"/>
              <a:gd name="connsiteX31" fmla="*/ 962167 w 6377058"/>
              <a:gd name="connsiteY31" fmla="*/ 3126693 h 4541741"/>
              <a:gd name="connsiteX32" fmla="*/ 1003111 w 6377058"/>
              <a:gd name="connsiteY32" fmla="*/ 3140341 h 4541741"/>
              <a:gd name="connsiteX33" fmla="*/ 1262418 w 6377058"/>
              <a:gd name="connsiteY33" fmla="*/ 3140341 h 4541741"/>
              <a:gd name="connsiteX34" fmla="*/ 1289714 w 6377058"/>
              <a:gd name="connsiteY34" fmla="*/ 3147165 h 4541741"/>
              <a:gd name="connsiteX35" fmla="*/ 1357952 w 6377058"/>
              <a:gd name="connsiteY35" fmla="*/ 3140341 h 4541741"/>
              <a:gd name="connsiteX36" fmla="*/ 1398896 w 6377058"/>
              <a:gd name="connsiteY36" fmla="*/ 3133517 h 4541741"/>
              <a:gd name="connsiteX37" fmla="*/ 1446663 w 6377058"/>
              <a:gd name="connsiteY37" fmla="*/ 3126693 h 4541741"/>
              <a:gd name="connsiteX38" fmla="*/ 2599899 w 6377058"/>
              <a:gd name="connsiteY38" fmla="*/ 3140341 h 4541741"/>
              <a:gd name="connsiteX39" fmla="*/ 2654490 w 6377058"/>
              <a:gd name="connsiteY39" fmla="*/ 3147165 h 4541741"/>
              <a:gd name="connsiteX40" fmla="*/ 3145809 w 6377058"/>
              <a:gd name="connsiteY40" fmla="*/ 3160813 h 4541741"/>
              <a:gd name="connsiteX41" fmla="*/ 3173105 w 6377058"/>
              <a:gd name="connsiteY41" fmla="*/ 3167636 h 4541741"/>
              <a:gd name="connsiteX42" fmla="*/ 3234520 w 6377058"/>
              <a:gd name="connsiteY42" fmla="*/ 3174460 h 4541741"/>
              <a:gd name="connsiteX43" fmla="*/ 3289111 w 6377058"/>
              <a:gd name="connsiteY43" fmla="*/ 3181284 h 4541741"/>
              <a:gd name="connsiteX44" fmla="*/ 3336878 w 6377058"/>
              <a:gd name="connsiteY44" fmla="*/ 3188108 h 4541741"/>
              <a:gd name="connsiteX45" fmla="*/ 3480179 w 6377058"/>
              <a:gd name="connsiteY45" fmla="*/ 3201756 h 4541741"/>
              <a:gd name="connsiteX46" fmla="*/ 3698543 w 6377058"/>
              <a:gd name="connsiteY46" fmla="*/ 3208580 h 4541741"/>
              <a:gd name="connsiteX47" fmla="*/ 3766782 w 6377058"/>
              <a:gd name="connsiteY47" fmla="*/ 3222228 h 4541741"/>
              <a:gd name="connsiteX48" fmla="*/ 3753134 w 6377058"/>
              <a:gd name="connsiteY48" fmla="*/ 3372353 h 4541741"/>
              <a:gd name="connsiteX49" fmla="*/ 3746311 w 6377058"/>
              <a:gd name="connsiteY49" fmla="*/ 3447416 h 4541741"/>
              <a:gd name="connsiteX50" fmla="*/ 3739487 w 6377058"/>
              <a:gd name="connsiteY50" fmla="*/ 3467887 h 4541741"/>
              <a:gd name="connsiteX51" fmla="*/ 3759958 w 6377058"/>
              <a:gd name="connsiteY51" fmla="*/ 3890968 h 4541741"/>
              <a:gd name="connsiteX52" fmla="*/ 3766782 w 6377058"/>
              <a:gd name="connsiteY52" fmla="*/ 3959207 h 4541741"/>
              <a:gd name="connsiteX53" fmla="*/ 3773606 w 6377058"/>
              <a:gd name="connsiteY53" fmla="*/ 4041093 h 4541741"/>
              <a:gd name="connsiteX54" fmla="*/ 3780430 w 6377058"/>
              <a:gd name="connsiteY54" fmla="*/ 4423231 h 4541741"/>
              <a:gd name="connsiteX55" fmla="*/ 3807726 w 6377058"/>
              <a:gd name="connsiteY55" fmla="*/ 4464174 h 4541741"/>
              <a:gd name="connsiteX56" fmla="*/ 3821373 w 6377058"/>
              <a:gd name="connsiteY56" fmla="*/ 4484645 h 4541741"/>
              <a:gd name="connsiteX57" fmla="*/ 3862317 w 6377058"/>
              <a:gd name="connsiteY57" fmla="*/ 4498293 h 4541741"/>
              <a:gd name="connsiteX58" fmla="*/ 3985146 w 6377058"/>
              <a:gd name="connsiteY58" fmla="*/ 4491469 h 4541741"/>
              <a:gd name="connsiteX59" fmla="*/ 4026090 w 6377058"/>
              <a:gd name="connsiteY59" fmla="*/ 4477822 h 4541741"/>
              <a:gd name="connsiteX60" fmla="*/ 4046561 w 6377058"/>
              <a:gd name="connsiteY60" fmla="*/ 4470998 h 4541741"/>
              <a:gd name="connsiteX61" fmla="*/ 4107976 w 6377058"/>
              <a:gd name="connsiteY61" fmla="*/ 4477822 h 4541741"/>
              <a:gd name="connsiteX62" fmla="*/ 4155743 w 6377058"/>
              <a:gd name="connsiteY62" fmla="*/ 4491469 h 4541741"/>
              <a:gd name="connsiteX63" fmla="*/ 4442346 w 6377058"/>
              <a:gd name="connsiteY63" fmla="*/ 4498293 h 4541741"/>
              <a:gd name="connsiteX64" fmla="*/ 4503761 w 6377058"/>
              <a:gd name="connsiteY64" fmla="*/ 4505117 h 4541741"/>
              <a:gd name="connsiteX65" fmla="*/ 4524233 w 6377058"/>
              <a:gd name="connsiteY65" fmla="*/ 4511941 h 4541741"/>
              <a:gd name="connsiteX66" fmla="*/ 4653887 w 6377058"/>
              <a:gd name="connsiteY66" fmla="*/ 4518765 h 4541741"/>
              <a:gd name="connsiteX67" fmla="*/ 4865427 w 6377058"/>
              <a:gd name="connsiteY67" fmla="*/ 4518765 h 4541741"/>
              <a:gd name="connsiteX68" fmla="*/ 4954137 w 6377058"/>
              <a:gd name="connsiteY68" fmla="*/ 4525589 h 4541741"/>
              <a:gd name="connsiteX69" fmla="*/ 5192973 w 6377058"/>
              <a:gd name="connsiteY69" fmla="*/ 4525589 h 4541741"/>
              <a:gd name="connsiteX70" fmla="*/ 5213445 w 6377058"/>
              <a:gd name="connsiteY70" fmla="*/ 4518765 h 4541741"/>
              <a:gd name="connsiteX71" fmla="*/ 5261212 w 6377058"/>
              <a:gd name="connsiteY71" fmla="*/ 4511941 h 4541741"/>
              <a:gd name="connsiteX72" fmla="*/ 5281684 w 6377058"/>
              <a:gd name="connsiteY72" fmla="*/ 4505117 h 4541741"/>
              <a:gd name="connsiteX73" fmla="*/ 5322627 w 6377058"/>
              <a:gd name="connsiteY73" fmla="*/ 4477822 h 4541741"/>
              <a:gd name="connsiteX74" fmla="*/ 5343099 w 6377058"/>
              <a:gd name="connsiteY74" fmla="*/ 4470998 h 4541741"/>
              <a:gd name="connsiteX75" fmla="*/ 5363570 w 6377058"/>
              <a:gd name="connsiteY75" fmla="*/ 4457350 h 4541741"/>
              <a:gd name="connsiteX76" fmla="*/ 5472752 w 6377058"/>
              <a:gd name="connsiteY76" fmla="*/ 4430054 h 4541741"/>
              <a:gd name="connsiteX77" fmla="*/ 5554639 w 6377058"/>
              <a:gd name="connsiteY77" fmla="*/ 4409583 h 4541741"/>
              <a:gd name="connsiteX78" fmla="*/ 5697940 w 6377058"/>
              <a:gd name="connsiteY78" fmla="*/ 4402759 h 4541741"/>
              <a:gd name="connsiteX79" fmla="*/ 5813946 w 6377058"/>
              <a:gd name="connsiteY79" fmla="*/ 4389111 h 4541741"/>
              <a:gd name="connsiteX80" fmla="*/ 5854890 w 6377058"/>
              <a:gd name="connsiteY80" fmla="*/ 4382287 h 4541741"/>
              <a:gd name="connsiteX81" fmla="*/ 5882185 w 6377058"/>
              <a:gd name="connsiteY81" fmla="*/ 4375463 h 4541741"/>
              <a:gd name="connsiteX82" fmla="*/ 5998191 w 6377058"/>
              <a:gd name="connsiteY82" fmla="*/ 4354992 h 4541741"/>
              <a:gd name="connsiteX83" fmla="*/ 6039134 w 6377058"/>
              <a:gd name="connsiteY83" fmla="*/ 4341344 h 4541741"/>
              <a:gd name="connsiteX84" fmla="*/ 6059606 w 6377058"/>
              <a:gd name="connsiteY84" fmla="*/ 4334520 h 4541741"/>
              <a:gd name="connsiteX85" fmla="*/ 6086902 w 6377058"/>
              <a:gd name="connsiteY85" fmla="*/ 4327696 h 4541741"/>
              <a:gd name="connsiteX86" fmla="*/ 6107373 w 6377058"/>
              <a:gd name="connsiteY86" fmla="*/ 4320872 h 4541741"/>
              <a:gd name="connsiteX87" fmla="*/ 6148317 w 6377058"/>
              <a:gd name="connsiteY87" fmla="*/ 4314048 h 4541741"/>
              <a:gd name="connsiteX88" fmla="*/ 6189260 w 6377058"/>
              <a:gd name="connsiteY88" fmla="*/ 4279929 h 4541741"/>
              <a:gd name="connsiteX89" fmla="*/ 6202908 w 6377058"/>
              <a:gd name="connsiteY89" fmla="*/ 4238986 h 4541741"/>
              <a:gd name="connsiteX90" fmla="*/ 6209731 w 6377058"/>
              <a:gd name="connsiteY90" fmla="*/ 4218514 h 4541741"/>
              <a:gd name="connsiteX91" fmla="*/ 6216555 w 6377058"/>
              <a:gd name="connsiteY91" fmla="*/ 4163923 h 4541741"/>
              <a:gd name="connsiteX92" fmla="*/ 6230203 w 6377058"/>
              <a:gd name="connsiteY92" fmla="*/ 4041093 h 4541741"/>
              <a:gd name="connsiteX93" fmla="*/ 6237027 w 6377058"/>
              <a:gd name="connsiteY93" fmla="*/ 3986502 h 4541741"/>
              <a:gd name="connsiteX94" fmla="*/ 6250675 w 6377058"/>
              <a:gd name="connsiteY94" fmla="*/ 3925087 h 4541741"/>
              <a:gd name="connsiteX95" fmla="*/ 6264323 w 6377058"/>
              <a:gd name="connsiteY95" fmla="*/ 3870496 h 4541741"/>
              <a:gd name="connsiteX96" fmla="*/ 6257499 w 6377058"/>
              <a:gd name="connsiteY96" fmla="*/ 3781786 h 4541741"/>
              <a:gd name="connsiteX97" fmla="*/ 6243851 w 6377058"/>
              <a:gd name="connsiteY97" fmla="*/ 3720371 h 4541741"/>
              <a:gd name="connsiteX98" fmla="*/ 6223379 w 6377058"/>
              <a:gd name="connsiteY98" fmla="*/ 3658956 h 4541741"/>
              <a:gd name="connsiteX99" fmla="*/ 6216555 w 6377058"/>
              <a:gd name="connsiteY99" fmla="*/ 3638484 h 4541741"/>
              <a:gd name="connsiteX100" fmla="*/ 6209731 w 6377058"/>
              <a:gd name="connsiteY100" fmla="*/ 3577069 h 4541741"/>
              <a:gd name="connsiteX101" fmla="*/ 6202908 w 6377058"/>
              <a:gd name="connsiteY101" fmla="*/ 3522478 h 4541741"/>
              <a:gd name="connsiteX102" fmla="*/ 6189260 w 6377058"/>
              <a:gd name="connsiteY102" fmla="*/ 3235875 h 4541741"/>
              <a:gd name="connsiteX103" fmla="*/ 6189260 w 6377058"/>
              <a:gd name="connsiteY103" fmla="*/ 2676317 h 4541741"/>
              <a:gd name="connsiteX104" fmla="*/ 6230203 w 6377058"/>
              <a:gd name="connsiteY104" fmla="*/ 2662669 h 4541741"/>
              <a:gd name="connsiteX105" fmla="*/ 6230203 w 6377058"/>
              <a:gd name="connsiteY105" fmla="*/ 2533016 h 4541741"/>
              <a:gd name="connsiteX106" fmla="*/ 6216555 w 6377058"/>
              <a:gd name="connsiteY106" fmla="*/ 2478425 h 4541741"/>
              <a:gd name="connsiteX107" fmla="*/ 6209731 w 6377058"/>
              <a:gd name="connsiteY107" fmla="*/ 2396538 h 4541741"/>
              <a:gd name="connsiteX108" fmla="*/ 6223379 w 6377058"/>
              <a:gd name="connsiteY108" fmla="*/ 2130407 h 4541741"/>
              <a:gd name="connsiteX109" fmla="*/ 6209731 w 6377058"/>
              <a:gd name="connsiteY109" fmla="*/ 2068992 h 4541741"/>
              <a:gd name="connsiteX110" fmla="*/ 6202908 w 6377058"/>
              <a:gd name="connsiteY110" fmla="*/ 2034872 h 4541741"/>
              <a:gd name="connsiteX111" fmla="*/ 6189260 w 6377058"/>
              <a:gd name="connsiteY111" fmla="*/ 1987105 h 4541741"/>
              <a:gd name="connsiteX112" fmla="*/ 6175612 w 6377058"/>
              <a:gd name="connsiteY112" fmla="*/ 1918866 h 4541741"/>
              <a:gd name="connsiteX113" fmla="*/ 6182436 w 6377058"/>
              <a:gd name="connsiteY113" fmla="*/ 1761917 h 4541741"/>
              <a:gd name="connsiteX114" fmla="*/ 6189260 w 6377058"/>
              <a:gd name="connsiteY114" fmla="*/ 1741445 h 4541741"/>
              <a:gd name="connsiteX115" fmla="*/ 6216555 w 6377058"/>
              <a:gd name="connsiteY115" fmla="*/ 1700502 h 4541741"/>
              <a:gd name="connsiteX116" fmla="*/ 6237027 w 6377058"/>
              <a:gd name="connsiteY116" fmla="*/ 1686854 h 4541741"/>
              <a:gd name="connsiteX117" fmla="*/ 6250675 w 6377058"/>
              <a:gd name="connsiteY117" fmla="*/ 1666383 h 4541741"/>
              <a:gd name="connsiteX118" fmla="*/ 6312090 w 6377058"/>
              <a:gd name="connsiteY118" fmla="*/ 1632263 h 4541741"/>
              <a:gd name="connsiteX119" fmla="*/ 6353033 w 6377058"/>
              <a:gd name="connsiteY119" fmla="*/ 1570848 h 4541741"/>
              <a:gd name="connsiteX120" fmla="*/ 6366681 w 6377058"/>
              <a:gd name="connsiteY120" fmla="*/ 1550377 h 4541741"/>
              <a:gd name="connsiteX121" fmla="*/ 6373505 w 6377058"/>
              <a:gd name="connsiteY121" fmla="*/ 1509434 h 4541741"/>
              <a:gd name="connsiteX122" fmla="*/ 6359857 w 6377058"/>
              <a:gd name="connsiteY122" fmla="*/ 1284245 h 4541741"/>
              <a:gd name="connsiteX123" fmla="*/ 6353033 w 6377058"/>
              <a:gd name="connsiteY123" fmla="*/ 1236478 h 4541741"/>
              <a:gd name="connsiteX124" fmla="*/ 6332561 w 6377058"/>
              <a:gd name="connsiteY124" fmla="*/ 1175063 h 4541741"/>
              <a:gd name="connsiteX125" fmla="*/ 6325737 w 6377058"/>
              <a:gd name="connsiteY125" fmla="*/ 1140944 h 4541741"/>
              <a:gd name="connsiteX126" fmla="*/ 6318914 w 6377058"/>
              <a:gd name="connsiteY126" fmla="*/ 1018114 h 4541741"/>
              <a:gd name="connsiteX127" fmla="*/ 6312090 w 6377058"/>
              <a:gd name="connsiteY127" fmla="*/ 970347 h 4541741"/>
              <a:gd name="connsiteX128" fmla="*/ 6312090 w 6377058"/>
              <a:gd name="connsiteY128" fmla="*/ 861165 h 454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377058" h="4541741">
                <a:moveTo>
                  <a:pt x="0" y="8180"/>
                </a:moveTo>
                <a:cubicBezTo>
                  <a:pt x="95979" y="-2485"/>
                  <a:pt x="70941" y="-2968"/>
                  <a:pt x="204717" y="8180"/>
                </a:cubicBezTo>
                <a:cubicBezTo>
                  <a:pt x="211885" y="8777"/>
                  <a:pt x="218210" y="13259"/>
                  <a:pt x="225188" y="15004"/>
                </a:cubicBezTo>
                <a:cubicBezTo>
                  <a:pt x="236440" y="17817"/>
                  <a:pt x="247935" y="19553"/>
                  <a:pt x="259308" y="21828"/>
                </a:cubicBezTo>
                <a:cubicBezTo>
                  <a:pt x="257033" y="80968"/>
                  <a:pt x="256556" y="140205"/>
                  <a:pt x="252484" y="199248"/>
                </a:cubicBezTo>
                <a:cubicBezTo>
                  <a:pt x="251989" y="206424"/>
                  <a:pt x="247405" y="212742"/>
                  <a:pt x="245660" y="219720"/>
                </a:cubicBezTo>
                <a:cubicBezTo>
                  <a:pt x="235921" y="258675"/>
                  <a:pt x="242519" y="246113"/>
                  <a:pt x="232012" y="281135"/>
                </a:cubicBezTo>
                <a:cubicBezTo>
                  <a:pt x="227878" y="294914"/>
                  <a:pt x="218364" y="322078"/>
                  <a:pt x="218364" y="322078"/>
                </a:cubicBezTo>
                <a:cubicBezTo>
                  <a:pt x="220639" y="363021"/>
                  <a:pt x="220102" y="404218"/>
                  <a:pt x="225188" y="444908"/>
                </a:cubicBezTo>
                <a:cubicBezTo>
                  <a:pt x="226972" y="459183"/>
                  <a:pt x="234287" y="472203"/>
                  <a:pt x="238836" y="485851"/>
                </a:cubicBezTo>
                <a:lnTo>
                  <a:pt x="245660" y="506323"/>
                </a:lnTo>
                <a:cubicBezTo>
                  <a:pt x="247935" y="513147"/>
                  <a:pt x="250739" y="519817"/>
                  <a:pt x="252484" y="526795"/>
                </a:cubicBezTo>
                <a:lnTo>
                  <a:pt x="259308" y="554090"/>
                </a:lnTo>
                <a:cubicBezTo>
                  <a:pt x="257033" y="595033"/>
                  <a:pt x="252484" y="635914"/>
                  <a:pt x="252484" y="676920"/>
                </a:cubicBezTo>
                <a:cubicBezTo>
                  <a:pt x="252484" y="993101"/>
                  <a:pt x="251250" y="954290"/>
                  <a:pt x="266131" y="1147768"/>
                </a:cubicBezTo>
                <a:cubicBezTo>
                  <a:pt x="263857" y="1277422"/>
                  <a:pt x="263235" y="1407115"/>
                  <a:pt x="259308" y="1536729"/>
                </a:cubicBezTo>
                <a:cubicBezTo>
                  <a:pt x="258684" y="1557317"/>
                  <a:pt x="254064" y="1577607"/>
                  <a:pt x="252484" y="1598144"/>
                </a:cubicBezTo>
                <a:cubicBezTo>
                  <a:pt x="242339" y="1730026"/>
                  <a:pt x="258448" y="1675787"/>
                  <a:pt x="238836" y="1734622"/>
                </a:cubicBezTo>
                <a:cubicBezTo>
                  <a:pt x="241111" y="1768741"/>
                  <a:pt x="233839" y="1804893"/>
                  <a:pt x="245660" y="1836980"/>
                </a:cubicBezTo>
                <a:cubicBezTo>
                  <a:pt x="251319" y="1852341"/>
                  <a:pt x="295327" y="1870095"/>
                  <a:pt x="313899" y="1871099"/>
                </a:cubicBezTo>
                <a:cubicBezTo>
                  <a:pt x="388887" y="1875152"/>
                  <a:pt x="464024" y="1875648"/>
                  <a:pt x="539087" y="1877923"/>
                </a:cubicBezTo>
                <a:cubicBezTo>
                  <a:pt x="545911" y="1880198"/>
                  <a:pt x="552642" y="1882771"/>
                  <a:pt x="559558" y="1884747"/>
                </a:cubicBezTo>
                <a:cubicBezTo>
                  <a:pt x="569762" y="1887663"/>
                  <a:pt x="596417" y="1892941"/>
                  <a:pt x="607326" y="1898395"/>
                </a:cubicBezTo>
                <a:cubicBezTo>
                  <a:pt x="614661" y="1902063"/>
                  <a:pt x="620973" y="1907493"/>
                  <a:pt x="627797" y="1912042"/>
                </a:cubicBezTo>
                <a:cubicBezTo>
                  <a:pt x="643495" y="2461474"/>
                  <a:pt x="627797" y="1801772"/>
                  <a:pt x="627797" y="2771851"/>
                </a:cubicBezTo>
                <a:cubicBezTo>
                  <a:pt x="627797" y="2848692"/>
                  <a:pt x="538573" y="3075256"/>
                  <a:pt x="655093" y="3133517"/>
                </a:cubicBezTo>
                <a:cubicBezTo>
                  <a:pt x="661526" y="3136734"/>
                  <a:pt x="668740" y="3138066"/>
                  <a:pt x="675564" y="3140341"/>
                </a:cubicBezTo>
                <a:cubicBezTo>
                  <a:pt x="700585" y="3138066"/>
                  <a:pt x="726061" y="3138781"/>
                  <a:pt x="750627" y="3133517"/>
                </a:cubicBezTo>
                <a:cubicBezTo>
                  <a:pt x="758646" y="3131799"/>
                  <a:pt x="763604" y="3123200"/>
                  <a:pt x="771099" y="3119869"/>
                </a:cubicBezTo>
                <a:cubicBezTo>
                  <a:pt x="784245" y="3114026"/>
                  <a:pt x="812042" y="3106222"/>
                  <a:pt x="812042" y="3106222"/>
                </a:cubicBezTo>
                <a:cubicBezTo>
                  <a:pt x="976249" y="3117168"/>
                  <a:pt x="870459" y="3101465"/>
                  <a:pt x="934872" y="3119869"/>
                </a:cubicBezTo>
                <a:cubicBezTo>
                  <a:pt x="943890" y="3122445"/>
                  <a:pt x="953184" y="3123998"/>
                  <a:pt x="962167" y="3126693"/>
                </a:cubicBezTo>
                <a:cubicBezTo>
                  <a:pt x="975947" y="3130827"/>
                  <a:pt x="1003111" y="3140341"/>
                  <a:pt x="1003111" y="3140341"/>
                </a:cubicBezTo>
                <a:cubicBezTo>
                  <a:pt x="1133083" y="3133120"/>
                  <a:pt x="1127569" y="3129103"/>
                  <a:pt x="1262418" y="3140341"/>
                </a:cubicBezTo>
                <a:cubicBezTo>
                  <a:pt x="1271764" y="3141120"/>
                  <a:pt x="1280615" y="3144890"/>
                  <a:pt x="1289714" y="3147165"/>
                </a:cubicBezTo>
                <a:cubicBezTo>
                  <a:pt x="1312460" y="3144890"/>
                  <a:pt x="1335269" y="3143176"/>
                  <a:pt x="1357952" y="3140341"/>
                </a:cubicBezTo>
                <a:cubicBezTo>
                  <a:pt x="1371681" y="3138625"/>
                  <a:pt x="1385221" y="3135621"/>
                  <a:pt x="1398896" y="3133517"/>
                </a:cubicBezTo>
                <a:cubicBezTo>
                  <a:pt x="1414793" y="3131071"/>
                  <a:pt x="1430741" y="3128968"/>
                  <a:pt x="1446663" y="3126693"/>
                </a:cubicBezTo>
                <a:cubicBezTo>
                  <a:pt x="2078032" y="3145826"/>
                  <a:pt x="1197315" y="3120860"/>
                  <a:pt x="2599899" y="3140341"/>
                </a:cubicBezTo>
                <a:cubicBezTo>
                  <a:pt x="2618236" y="3140596"/>
                  <a:pt x="2636175" y="3146226"/>
                  <a:pt x="2654490" y="3147165"/>
                </a:cubicBezTo>
                <a:cubicBezTo>
                  <a:pt x="2743660" y="3151738"/>
                  <a:pt x="3080597" y="3159222"/>
                  <a:pt x="3145809" y="3160813"/>
                </a:cubicBezTo>
                <a:cubicBezTo>
                  <a:pt x="3154908" y="3163087"/>
                  <a:pt x="3163835" y="3166210"/>
                  <a:pt x="3173105" y="3167636"/>
                </a:cubicBezTo>
                <a:cubicBezTo>
                  <a:pt x="3193463" y="3170768"/>
                  <a:pt x="3214063" y="3172053"/>
                  <a:pt x="3234520" y="3174460"/>
                </a:cubicBezTo>
                <a:lnTo>
                  <a:pt x="3289111" y="3181284"/>
                </a:lnTo>
                <a:lnTo>
                  <a:pt x="3336878" y="3188108"/>
                </a:lnTo>
                <a:cubicBezTo>
                  <a:pt x="3373364" y="3192669"/>
                  <a:pt x="3447115" y="3200253"/>
                  <a:pt x="3480179" y="3201756"/>
                </a:cubicBezTo>
                <a:cubicBezTo>
                  <a:pt x="3552927" y="3205063"/>
                  <a:pt x="3625755" y="3206305"/>
                  <a:pt x="3698543" y="3208580"/>
                </a:cubicBezTo>
                <a:cubicBezTo>
                  <a:pt x="3721289" y="3213129"/>
                  <a:pt x="3756852" y="3201264"/>
                  <a:pt x="3766782" y="3222228"/>
                </a:cubicBezTo>
                <a:cubicBezTo>
                  <a:pt x="3779447" y="3248965"/>
                  <a:pt x="3761516" y="3330447"/>
                  <a:pt x="3753134" y="3372353"/>
                </a:cubicBezTo>
                <a:cubicBezTo>
                  <a:pt x="3750860" y="3397374"/>
                  <a:pt x="3749864" y="3422544"/>
                  <a:pt x="3746311" y="3447416"/>
                </a:cubicBezTo>
                <a:cubicBezTo>
                  <a:pt x="3745294" y="3454537"/>
                  <a:pt x="3739334" y="3460696"/>
                  <a:pt x="3739487" y="3467887"/>
                </a:cubicBezTo>
                <a:cubicBezTo>
                  <a:pt x="3739581" y="3472294"/>
                  <a:pt x="3753886" y="3805961"/>
                  <a:pt x="3759958" y="3890968"/>
                </a:cubicBezTo>
                <a:cubicBezTo>
                  <a:pt x="3761587" y="3913770"/>
                  <a:pt x="3764712" y="3936441"/>
                  <a:pt x="3766782" y="3959207"/>
                </a:cubicBezTo>
                <a:cubicBezTo>
                  <a:pt x="3769262" y="3986484"/>
                  <a:pt x="3771331" y="4013798"/>
                  <a:pt x="3773606" y="4041093"/>
                </a:cubicBezTo>
                <a:cubicBezTo>
                  <a:pt x="3775881" y="4168472"/>
                  <a:pt x="3770189" y="4296244"/>
                  <a:pt x="3780430" y="4423231"/>
                </a:cubicBezTo>
                <a:cubicBezTo>
                  <a:pt x="3781749" y="4439580"/>
                  <a:pt x="3798627" y="4450526"/>
                  <a:pt x="3807726" y="4464174"/>
                </a:cubicBezTo>
                <a:cubicBezTo>
                  <a:pt x="3812275" y="4470998"/>
                  <a:pt x="3813593" y="4482052"/>
                  <a:pt x="3821373" y="4484645"/>
                </a:cubicBezTo>
                <a:lnTo>
                  <a:pt x="3862317" y="4498293"/>
                </a:lnTo>
                <a:cubicBezTo>
                  <a:pt x="3903260" y="4496018"/>
                  <a:pt x="3944456" y="4496555"/>
                  <a:pt x="3985146" y="4491469"/>
                </a:cubicBezTo>
                <a:cubicBezTo>
                  <a:pt x="3999421" y="4489685"/>
                  <a:pt x="4012442" y="4482371"/>
                  <a:pt x="4026090" y="4477822"/>
                </a:cubicBezTo>
                <a:lnTo>
                  <a:pt x="4046561" y="4470998"/>
                </a:lnTo>
                <a:cubicBezTo>
                  <a:pt x="4067033" y="4473273"/>
                  <a:pt x="4087731" y="4474026"/>
                  <a:pt x="4107976" y="4477822"/>
                </a:cubicBezTo>
                <a:cubicBezTo>
                  <a:pt x="4124252" y="4480874"/>
                  <a:pt x="4139215" y="4490457"/>
                  <a:pt x="4155743" y="4491469"/>
                </a:cubicBezTo>
                <a:cubicBezTo>
                  <a:pt x="4251126" y="4497309"/>
                  <a:pt x="4346812" y="4496018"/>
                  <a:pt x="4442346" y="4498293"/>
                </a:cubicBezTo>
                <a:cubicBezTo>
                  <a:pt x="4462818" y="4500568"/>
                  <a:pt x="4483444" y="4501731"/>
                  <a:pt x="4503761" y="4505117"/>
                </a:cubicBezTo>
                <a:cubicBezTo>
                  <a:pt x="4510856" y="4506300"/>
                  <a:pt x="4517069" y="4511290"/>
                  <a:pt x="4524233" y="4511941"/>
                </a:cubicBezTo>
                <a:cubicBezTo>
                  <a:pt x="4567333" y="4515859"/>
                  <a:pt x="4610669" y="4516490"/>
                  <a:pt x="4653887" y="4518765"/>
                </a:cubicBezTo>
                <a:cubicBezTo>
                  <a:pt x="4753164" y="4538621"/>
                  <a:pt x="4640069" y="4518765"/>
                  <a:pt x="4865427" y="4518765"/>
                </a:cubicBezTo>
                <a:cubicBezTo>
                  <a:pt x="4895084" y="4518765"/>
                  <a:pt x="4924567" y="4523314"/>
                  <a:pt x="4954137" y="4525589"/>
                </a:cubicBezTo>
                <a:cubicBezTo>
                  <a:pt x="5042218" y="4554949"/>
                  <a:pt x="4982376" y="4537623"/>
                  <a:pt x="5192973" y="4525589"/>
                </a:cubicBezTo>
                <a:cubicBezTo>
                  <a:pt x="5200154" y="4525179"/>
                  <a:pt x="5206392" y="4520176"/>
                  <a:pt x="5213445" y="4518765"/>
                </a:cubicBezTo>
                <a:cubicBezTo>
                  <a:pt x="5229217" y="4515611"/>
                  <a:pt x="5245290" y="4514216"/>
                  <a:pt x="5261212" y="4511941"/>
                </a:cubicBezTo>
                <a:cubicBezTo>
                  <a:pt x="5268036" y="4509666"/>
                  <a:pt x="5275396" y="4508610"/>
                  <a:pt x="5281684" y="4505117"/>
                </a:cubicBezTo>
                <a:cubicBezTo>
                  <a:pt x="5296022" y="4497151"/>
                  <a:pt x="5307066" y="4483009"/>
                  <a:pt x="5322627" y="4477822"/>
                </a:cubicBezTo>
                <a:lnTo>
                  <a:pt x="5343099" y="4470998"/>
                </a:lnTo>
                <a:cubicBezTo>
                  <a:pt x="5349923" y="4466449"/>
                  <a:pt x="5356076" y="4460681"/>
                  <a:pt x="5363570" y="4457350"/>
                </a:cubicBezTo>
                <a:cubicBezTo>
                  <a:pt x="5424825" y="4430125"/>
                  <a:pt x="5393140" y="4456587"/>
                  <a:pt x="5472752" y="4430054"/>
                </a:cubicBezTo>
                <a:cubicBezTo>
                  <a:pt x="5500821" y="4420699"/>
                  <a:pt x="5522058" y="4412841"/>
                  <a:pt x="5554639" y="4409583"/>
                </a:cubicBezTo>
                <a:cubicBezTo>
                  <a:pt x="5602223" y="4404825"/>
                  <a:pt x="5650173" y="4405034"/>
                  <a:pt x="5697940" y="4402759"/>
                </a:cubicBezTo>
                <a:cubicBezTo>
                  <a:pt x="5761767" y="4396376"/>
                  <a:pt x="5757914" y="4397731"/>
                  <a:pt x="5813946" y="4389111"/>
                </a:cubicBezTo>
                <a:cubicBezTo>
                  <a:pt x="5827621" y="4387007"/>
                  <a:pt x="5841322" y="4385001"/>
                  <a:pt x="5854890" y="4382287"/>
                </a:cubicBezTo>
                <a:cubicBezTo>
                  <a:pt x="5864086" y="4380448"/>
                  <a:pt x="5873015" y="4377428"/>
                  <a:pt x="5882185" y="4375463"/>
                </a:cubicBezTo>
                <a:cubicBezTo>
                  <a:pt x="5949385" y="4361063"/>
                  <a:pt x="5939117" y="4363431"/>
                  <a:pt x="5998191" y="4354992"/>
                </a:cubicBezTo>
                <a:lnTo>
                  <a:pt x="6039134" y="4341344"/>
                </a:lnTo>
                <a:cubicBezTo>
                  <a:pt x="6045958" y="4339069"/>
                  <a:pt x="6052628" y="4336265"/>
                  <a:pt x="6059606" y="4334520"/>
                </a:cubicBezTo>
                <a:cubicBezTo>
                  <a:pt x="6068705" y="4332245"/>
                  <a:pt x="6077884" y="4330273"/>
                  <a:pt x="6086902" y="4327696"/>
                </a:cubicBezTo>
                <a:cubicBezTo>
                  <a:pt x="6093818" y="4325720"/>
                  <a:pt x="6100351" y="4322432"/>
                  <a:pt x="6107373" y="4320872"/>
                </a:cubicBezTo>
                <a:cubicBezTo>
                  <a:pt x="6120880" y="4317870"/>
                  <a:pt x="6134669" y="4316323"/>
                  <a:pt x="6148317" y="4314048"/>
                </a:cubicBezTo>
                <a:cubicBezTo>
                  <a:pt x="6161060" y="4305553"/>
                  <a:pt x="6181533" y="4293838"/>
                  <a:pt x="6189260" y="4279929"/>
                </a:cubicBezTo>
                <a:cubicBezTo>
                  <a:pt x="6196247" y="4267353"/>
                  <a:pt x="6198359" y="4252634"/>
                  <a:pt x="6202908" y="4238986"/>
                </a:cubicBezTo>
                <a:lnTo>
                  <a:pt x="6209731" y="4218514"/>
                </a:lnTo>
                <a:cubicBezTo>
                  <a:pt x="6212006" y="4200317"/>
                  <a:pt x="6214453" y="4182141"/>
                  <a:pt x="6216555" y="4163923"/>
                </a:cubicBezTo>
                <a:cubicBezTo>
                  <a:pt x="6221277" y="4122999"/>
                  <a:pt x="6225093" y="4081970"/>
                  <a:pt x="6230203" y="4041093"/>
                </a:cubicBezTo>
                <a:cubicBezTo>
                  <a:pt x="6232478" y="4022896"/>
                  <a:pt x="6234238" y="4004627"/>
                  <a:pt x="6237027" y="3986502"/>
                </a:cubicBezTo>
                <a:cubicBezTo>
                  <a:pt x="6242172" y="3953062"/>
                  <a:pt x="6243883" y="3955649"/>
                  <a:pt x="6250675" y="3925087"/>
                </a:cubicBezTo>
                <a:cubicBezTo>
                  <a:pt x="6261654" y="3875681"/>
                  <a:pt x="6252129" y="3907078"/>
                  <a:pt x="6264323" y="3870496"/>
                </a:cubicBezTo>
                <a:cubicBezTo>
                  <a:pt x="6262048" y="3840926"/>
                  <a:pt x="6260774" y="3811262"/>
                  <a:pt x="6257499" y="3781786"/>
                </a:cubicBezTo>
                <a:cubicBezTo>
                  <a:pt x="6256353" y="3771471"/>
                  <a:pt x="6247410" y="3732234"/>
                  <a:pt x="6243851" y="3720371"/>
                </a:cubicBezTo>
                <a:cubicBezTo>
                  <a:pt x="6237650" y="3699702"/>
                  <a:pt x="6230203" y="3679428"/>
                  <a:pt x="6223379" y="3658956"/>
                </a:cubicBezTo>
                <a:lnTo>
                  <a:pt x="6216555" y="3638484"/>
                </a:lnTo>
                <a:cubicBezTo>
                  <a:pt x="6214280" y="3618012"/>
                  <a:pt x="6212138" y="3597526"/>
                  <a:pt x="6209731" y="3577069"/>
                </a:cubicBezTo>
                <a:cubicBezTo>
                  <a:pt x="6207588" y="3558856"/>
                  <a:pt x="6203872" y="3540791"/>
                  <a:pt x="6202908" y="3522478"/>
                </a:cubicBezTo>
                <a:cubicBezTo>
                  <a:pt x="6183018" y="3144546"/>
                  <a:pt x="6206630" y="3444309"/>
                  <a:pt x="6189260" y="3235875"/>
                </a:cubicBezTo>
                <a:cubicBezTo>
                  <a:pt x="6184009" y="3078346"/>
                  <a:pt x="6171569" y="2812793"/>
                  <a:pt x="6189260" y="2676317"/>
                </a:cubicBezTo>
                <a:cubicBezTo>
                  <a:pt x="6191109" y="2662050"/>
                  <a:pt x="6230203" y="2662669"/>
                  <a:pt x="6230203" y="2662669"/>
                </a:cubicBezTo>
                <a:cubicBezTo>
                  <a:pt x="6247515" y="2610734"/>
                  <a:pt x="6242765" y="2633510"/>
                  <a:pt x="6230203" y="2533016"/>
                </a:cubicBezTo>
                <a:cubicBezTo>
                  <a:pt x="6227876" y="2514404"/>
                  <a:pt x="6216555" y="2478425"/>
                  <a:pt x="6216555" y="2478425"/>
                </a:cubicBezTo>
                <a:cubicBezTo>
                  <a:pt x="6214280" y="2451129"/>
                  <a:pt x="6209731" y="2423928"/>
                  <a:pt x="6209731" y="2396538"/>
                </a:cubicBezTo>
                <a:cubicBezTo>
                  <a:pt x="6209731" y="2213382"/>
                  <a:pt x="6207874" y="2238939"/>
                  <a:pt x="6223379" y="2130407"/>
                </a:cubicBezTo>
                <a:cubicBezTo>
                  <a:pt x="6202781" y="2027419"/>
                  <a:pt x="6229018" y="2155789"/>
                  <a:pt x="6209731" y="2068992"/>
                </a:cubicBezTo>
                <a:cubicBezTo>
                  <a:pt x="6207215" y="2057670"/>
                  <a:pt x="6205721" y="2046124"/>
                  <a:pt x="6202908" y="2034872"/>
                </a:cubicBezTo>
                <a:cubicBezTo>
                  <a:pt x="6184995" y="1963218"/>
                  <a:pt x="6208420" y="2076515"/>
                  <a:pt x="6189260" y="1987105"/>
                </a:cubicBezTo>
                <a:cubicBezTo>
                  <a:pt x="6184400" y="1964423"/>
                  <a:pt x="6175612" y="1918866"/>
                  <a:pt x="6175612" y="1918866"/>
                </a:cubicBezTo>
                <a:cubicBezTo>
                  <a:pt x="6177887" y="1866550"/>
                  <a:pt x="6178420" y="1814129"/>
                  <a:pt x="6182436" y="1761917"/>
                </a:cubicBezTo>
                <a:cubicBezTo>
                  <a:pt x="6182988" y="1754745"/>
                  <a:pt x="6185767" y="1747733"/>
                  <a:pt x="6189260" y="1741445"/>
                </a:cubicBezTo>
                <a:cubicBezTo>
                  <a:pt x="6197226" y="1727107"/>
                  <a:pt x="6202907" y="1709600"/>
                  <a:pt x="6216555" y="1700502"/>
                </a:cubicBezTo>
                <a:lnTo>
                  <a:pt x="6237027" y="1686854"/>
                </a:lnTo>
                <a:cubicBezTo>
                  <a:pt x="6241576" y="1680030"/>
                  <a:pt x="6244503" y="1671783"/>
                  <a:pt x="6250675" y="1666383"/>
                </a:cubicBezTo>
                <a:cubicBezTo>
                  <a:pt x="6279555" y="1641113"/>
                  <a:pt x="6283972" y="1641636"/>
                  <a:pt x="6312090" y="1632263"/>
                </a:cubicBezTo>
                <a:lnTo>
                  <a:pt x="6353033" y="1570848"/>
                </a:lnTo>
                <a:lnTo>
                  <a:pt x="6366681" y="1550377"/>
                </a:lnTo>
                <a:cubicBezTo>
                  <a:pt x="6368956" y="1536729"/>
                  <a:pt x="6373505" y="1523270"/>
                  <a:pt x="6373505" y="1509434"/>
                </a:cubicBezTo>
                <a:cubicBezTo>
                  <a:pt x="6373505" y="1318719"/>
                  <a:pt x="6387528" y="1367258"/>
                  <a:pt x="6359857" y="1284245"/>
                </a:cubicBezTo>
                <a:cubicBezTo>
                  <a:pt x="6357582" y="1268323"/>
                  <a:pt x="6356934" y="1252082"/>
                  <a:pt x="6353033" y="1236478"/>
                </a:cubicBezTo>
                <a:cubicBezTo>
                  <a:pt x="6347799" y="1215543"/>
                  <a:pt x="6336793" y="1196223"/>
                  <a:pt x="6332561" y="1175063"/>
                </a:cubicBezTo>
                <a:lnTo>
                  <a:pt x="6325737" y="1140944"/>
                </a:lnTo>
                <a:cubicBezTo>
                  <a:pt x="6323463" y="1100001"/>
                  <a:pt x="6322184" y="1058990"/>
                  <a:pt x="6318914" y="1018114"/>
                </a:cubicBezTo>
                <a:cubicBezTo>
                  <a:pt x="6317631" y="1002081"/>
                  <a:pt x="6312789" y="986416"/>
                  <a:pt x="6312090" y="970347"/>
                </a:cubicBezTo>
                <a:cubicBezTo>
                  <a:pt x="6310509" y="933987"/>
                  <a:pt x="6312090" y="897559"/>
                  <a:pt x="6312090" y="861165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535373" y="1076463"/>
            <a:ext cx="7334837" cy="1091926"/>
            <a:chOff x="1535373" y="628800"/>
            <a:chExt cx="7334837" cy="1091926"/>
          </a:xfrm>
        </p:grpSpPr>
        <p:sp>
          <p:nvSpPr>
            <p:cNvPr id="7" name="Textfeld 6"/>
            <p:cNvSpPr txBox="1"/>
            <p:nvPr/>
          </p:nvSpPr>
          <p:spPr>
            <a:xfrm>
              <a:off x="1535373" y="628800"/>
              <a:ext cx="3936727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Multisensor / Erfassung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057719" y="1259061"/>
              <a:ext cx="1812491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Leuchte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1907704" y="2868551"/>
            <a:ext cx="3838035" cy="1613793"/>
            <a:chOff x="1907704" y="2420888"/>
            <a:chExt cx="3838035" cy="1613793"/>
          </a:xfrm>
        </p:grpSpPr>
        <p:sp>
          <p:nvSpPr>
            <p:cNvPr id="12" name="Textfeld 11"/>
            <p:cNvSpPr txBox="1"/>
            <p:nvPr/>
          </p:nvSpPr>
          <p:spPr>
            <a:xfrm>
              <a:off x="1907704" y="2420888"/>
              <a:ext cx="1812491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Auswertung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933248" y="3573016"/>
              <a:ext cx="1812491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Regelung</a:t>
              </a:r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57458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 dirty="0"/>
              <a:t>VDI 3813: AS scheme + function list</a:t>
            </a:r>
            <a:endParaRPr lang="de-DE" sz="1400" b="1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27" y="1425752"/>
            <a:ext cx="649615" cy="31215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68" y="2115832"/>
            <a:ext cx="1061140" cy="106114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graphicFrame>
        <p:nvGraphicFramePr>
          <p:cNvPr id="17" name="Object 24">
            <a:extLst>
              <a:ext uri="{FF2B5EF4-FFF2-40B4-BE49-F238E27FC236}">
                <a16:creationId xmlns:a16="http://schemas.microsoft.com/office/drawing/2014/main" id="{2C4C5C00-86FB-49EB-B95D-F3C74AF7AD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537971"/>
              </p:ext>
            </p:extLst>
          </p:nvPr>
        </p:nvGraphicFramePr>
        <p:xfrm>
          <a:off x="5957869" y="980584"/>
          <a:ext cx="765852" cy="665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0" name="PhotoImpact" r:id="rId6" imgW="1238095" imgH="1075906" progId="PI3.Image">
                  <p:embed/>
                </p:oleObj>
              </mc:Choice>
              <mc:Fallback>
                <p:oleObj name="PhotoImpact" r:id="rId6" imgW="1238095" imgH="1075906" progId="PI3.Image">
                  <p:embed/>
                  <p:pic>
                    <p:nvPicPr>
                      <p:cNvPr id="1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69" y="980584"/>
                        <a:ext cx="765852" cy="665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>
            <a:extLst>
              <a:ext uri="{FF2B5EF4-FFF2-40B4-BE49-F238E27FC236}">
                <a16:creationId xmlns:a16="http://schemas.microsoft.com/office/drawing/2014/main" id="{7C7EF545-1DCF-4428-B443-307E24C9B8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575189"/>
              </p:ext>
            </p:extLst>
          </p:nvPr>
        </p:nvGraphicFramePr>
        <p:xfrm>
          <a:off x="8019529" y="3354977"/>
          <a:ext cx="765852" cy="665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1" name="PhotoImpact" r:id="rId6" imgW="1238095" imgH="1075906" progId="PI3.Image">
                  <p:embed/>
                </p:oleObj>
              </mc:Choice>
              <mc:Fallback>
                <p:oleObj name="PhotoImpact" r:id="rId6" imgW="1238095" imgH="1075906" progId="PI3.Image">
                  <p:embed/>
                  <p:pic>
                    <p:nvPicPr>
                      <p:cNvPr id="17" name="Object 24">
                        <a:extLst>
                          <a:ext uri="{FF2B5EF4-FFF2-40B4-BE49-F238E27FC236}">
                            <a16:creationId xmlns:a16="http://schemas.microsoft.com/office/drawing/2014/main" id="{2C4C5C00-86FB-49EB-B95D-F3C74AF7AD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9529" y="3354977"/>
                        <a:ext cx="765852" cy="665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48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57458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fontAlgn="t"/>
            <a:br>
              <a:rPr lang="en-US" sz="1600" b="0" i="0" dirty="0">
                <a:effectLst/>
                <a:latin typeface="Roboto"/>
              </a:rPr>
            </a:br>
            <a:r>
              <a:rPr lang="en-US" sz="1600" b="0" i="0" dirty="0">
                <a:effectLst/>
                <a:latin typeface="Roboto"/>
              </a:rPr>
              <a:t>in the future: Axis-flexible construction WITHOUT cabling</a:t>
            </a:r>
          </a:p>
        </p:txBody>
      </p:sp>
      <p:pic>
        <p:nvPicPr>
          <p:cNvPr id="5" name="Grafik 4" descr="Raumthermostat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7717" y="4400064"/>
            <a:ext cx="821703" cy="6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7" descr="Stellantrie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5485" y="4412710"/>
            <a:ext cx="610844" cy="8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74" y="3570863"/>
            <a:ext cx="751795" cy="72494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36" y="3307766"/>
            <a:ext cx="649615" cy="31215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84" y="2037246"/>
            <a:ext cx="1061140" cy="106114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8" t="21348" r="15405" b="20552"/>
          <a:stretch/>
        </p:blipFill>
        <p:spPr>
          <a:xfrm>
            <a:off x="2610884" y="4111460"/>
            <a:ext cx="1080120" cy="72008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69" y="2133456"/>
            <a:ext cx="1338801" cy="120492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62120"/>
            <a:ext cx="643368" cy="7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99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766" y="0"/>
            <a:ext cx="9144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39938" name="Picture 3" descr="le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5" y="2432052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feld 3"/>
          <p:cNvSpPr txBox="1">
            <a:spLocks noChangeArrowheads="1"/>
          </p:cNvSpPr>
          <p:nvPr/>
        </p:nvSpPr>
        <p:spPr bwMode="auto">
          <a:xfrm>
            <a:off x="749327" y="2639776"/>
            <a:ext cx="7063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3333CC"/>
              </a:buClr>
              <a:tabLst>
                <a:tab pos="534988" algn="l"/>
              </a:tabLst>
            </a:pPr>
            <a:r>
              <a:rPr lang="de-DE" sz="1800" b="1" dirty="0" err="1">
                <a:solidFill>
                  <a:srgbClr val="FFFFFF"/>
                </a:solidFill>
                <a:latin typeface="Arial"/>
              </a:rPr>
              <a:t>IoT</a:t>
            </a:r>
            <a:r>
              <a:rPr lang="de-DE" sz="1800" b="1" dirty="0">
                <a:solidFill>
                  <a:srgbClr val="FFFFFF"/>
                </a:solidFill>
                <a:latin typeface="Arial"/>
              </a:rPr>
              <a:t> – Internet </a:t>
            </a:r>
            <a:r>
              <a:rPr lang="de-DE" sz="1800" b="1" dirty="0" err="1">
                <a:solidFill>
                  <a:srgbClr val="FFFFFF"/>
                </a:solidFill>
                <a:latin typeface="Arial"/>
              </a:rPr>
              <a:t>of</a:t>
            </a:r>
            <a:r>
              <a:rPr lang="de-DE" sz="1800" b="1" dirty="0">
                <a:solidFill>
                  <a:srgbClr val="FFFFFF"/>
                </a:solidFill>
                <a:latin typeface="Arial"/>
              </a:rPr>
              <a:t> Things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34" y="668050"/>
            <a:ext cx="1372517" cy="3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4452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780" y="296652"/>
            <a:ext cx="4251083" cy="299357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94" y="6165304"/>
            <a:ext cx="671063" cy="64807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61" y="6165304"/>
            <a:ext cx="671063" cy="64807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45" y="6165303"/>
            <a:ext cx="671063" cy="64807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09" y="5388970"/>
            <a:ext cx="671063" cy="64807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21" y="5373216"/>
            <a:ext cx="671063" cy="6480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33" y="2642157"/>
            <a:ext cx="671063" cy="64807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81" y="3445592"/>
            <a:ext cx="1019504" cy="9845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15" y="3535495"/>
            <a:ext cx="1789344" cy="1789344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>
            <a:off x="179512" y="3356992"/>
            <a:ext cx="889298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feil nach unten 15"/>
          <p:cNvSpPr/>
          <p:nvPr/>
        </p:nvSpPr>
        <p:spPr>
          <a:xfrm>
            <a:off x="35496" y="3533787"/>
            <a:ext cx="432048" cy="72330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503548" y="3584813"/>
            <a:ext cx="2204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lt"/>
              </a:rPr>
              <a:t>External </a:t>
            </a:r>
            <a:r>
              <a:rPr lang="en-US" sz="1400" b="1" dirty="0" err="1">
                <a:solidFill>
                  <a:srgbClr val="FF0000"/>
                </a:solidFill>
                <a:latin typeface="+mn-lt"/>
              </a:rPr>
              <a:t>serviceprovider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 /</a:t>
            </a:r>
          </a:p>
          <a:p>
            <a:r>
              <a:rPr lang="en-US" sz="1400" b="1" dirty="0">
                <a:solidFill>
                  <a:srgbClr val="FF0000"/>
                </a:solidFill>
                <a:latin typeface="+mn-lt"/>
              </a:rPr>
              <a:t>New business models</a:t>
            </a:r>
            <a:endParaRPr lang="de-DE" sz="1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104620"/>
              </p:ext>
            </p:extLst>
          </p:nvPr>
        </p:nvGraphicFramePr>
        <p:xfrm>
          <a:off x="1799692" y="1149017"/>
          <a:ext cx="906037" cy="78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6" name="PhotoImpact" r:id="rId12" imgW="1238095" imgH="1075906" progId="PI3.Image">
                  <p:embed/>
                </p:oleObj>
              </mc:Choice>
              <mc:Fallback>
                <p:oleObj name="PhotoImpact" r:id="rId12" imgW="1238095" imgH="1075906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692" y="1149017"/>
                        <a:ext cx="906037" cy="787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753114"/>
              </p:ext>
            </p:extLst>
          </p:nvPr>
        </p:nvGraphicFramePr>
        <p:xfrm>
          <a:off x="6567253" y="1166727"/>
          <a:ext cx="906037" cy="78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7" name="PhotoImpact" r:id="rId14" imgW="1238095" imgH="1075906" progId="PI3.Image">
                  <p:embed/>
                </p:oleObj>
              </mc:Choice>
              <mc:Fallback>
                <p:oleObj name="PhotoImpact" r:id="rId14" imgW="1238095" imgH="1075906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253" y="1166727"/>
                        <a:ext cx="906037" cy="787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019817"/>
              </p:ext>
            </p:extLst>
          </p:nvPr>
        </p:nvGraphicFramePr>
        <p:xfrm>
          <a:off x="4031940" y="3901585"/>
          <a:ext cx="906037" cy="78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8" name="PhotoImpact" r:id="rId15" imgW="1238095" imgH="1075906" progId="PI3.Image">
                  <p:embed/>
                </p:oleObj>
              </mc:Choice>
              <mc:Fallback>
                <p:oleObj name="PhotoImpact" r:id="rId15" imgW="1238095" imgH="1075906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940" y="3901585"/>
                        <a:ext cx="906037" cy="787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6027193" y="2298790"/>
            <a:ext cx="10801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BMS</a:t>
            </a:r>
          </a:p>
        </p:txBody>
      </p:sp>
      <p:graphicFrame>
        <p:nvGraphicFramePr>
          <p:cNvPr id="2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340564"/>
              </p:ext>
            </p:extLst>
          </p:nvPr>
        </p:nvGraphicFramePr>
        <p:xfrm>
          <a:off x="6114234" y="2844968"/>
          <a:ext cx="906037" cy="78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9" name="PhotoImpact" r:id="rId16" imgW="1238095" imgH="1075906" progId="PI3.Image">
                  <p:embed/>
                </p:oleObj>
              </mc:Choice>
              <mc:Fallback>
                <p:oleObj name="PhotoImpact" r:id="rId16" imgW="1238095" imgH="1075906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234" y="2844968"/>
                        <a:ext cx="906037" cy="787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07056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t="2346" b="1"/>
          <a:stretch/>
        </p:blipFill>
        <p:spPr>
          <a:xfrm>
            <a:off x="5878576" y="1304764"/>
            <a:ext cx="2859948" cy="2340260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07628" y="764704"/>
            <a:ext cx="8236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de-DE" sz="1400" b="1" dirty="0"/>
              <a:t>Business models from the cloud</a:t>
            </a:r>
            <a:endParaRPr lang="de-DE" sz="1200" u="sng" dirty="0">
              <a:solidFill>
                <a:srgbClr val="FF0000"/>
              </a:solidFill>
            </a:endParaRPr>
          </a:p>
        </p:txBody>
      </p:sp>
      <p:sp>
        <p:nvSpPr>
          <p:cNvPr id="18" name="Textfeld 3"/>
          <p:cNvSpPr txBox="1">
            <a:spLocks noChangeArrowheads="1"/>
          </p:cNvSpPr>
          <p:nvPr/>
        </p:nvSpPr>
        <p:spPr bwMode="auto">
          <a:xfrm>
            <a:off x="755650" y="1736812"/>
            <a:ext cx="4608438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4"/>
              </a:buBlip>
            </a:pPr>
            <a:r>
              <a:rPr lang="en-US" altLang="de-DE" sz="1400" dirty="0">
                <a:latin typeface="Arial" charset="0"/>
                <a:cs typeface="Arial" charset="0"/>
              </a:rPr>
              <a:t>Data analysis for problem solving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4"/>
              </a:buBlip>
            </a:pPr>
            <a:r>
              <a:rPr lang="en-US" altLang="de-DE" sz="1400" dirty="0">
                <a:latin typeface="Arial" charset="0"/>
                <a:cs typeface="Arial" charset="0"/>
              </a:rPr>
              <a:t>Data analysis for maintenance and repair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4"/>
              </a:buBlip>
            </a:pPr>
            <a:r>
              <a:rPr lang="en-US" altLang="de-DE" sz="1400" dirty="0">
                <a:latin typeface="Arial" charset="0"/>
                <a:cs typeface="Arial" charset="0"/>
              </a:rPr>
              <a:t>Data analysis for energy management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4"/>
              </a:buBlip>
            </a:pPr>
            <a:r>
              <a:rPr lang="en-US" altLang="de-DE" sz="1400" dirty="0">
                <a:latin typeface="Arial" charset="0"/>
                <a:cs typeface="Arial" charset="0"/>
              </a:rPr>
              <a:t>AI _ Artificial Intelligence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4"/>
              </a:buBlip>
            </a:pPr>
            <a:r>
              <a:rPr lang="en-US" altLang="de-DE" sz="1400" dirty="0">
                <a:latin typeface="Arial" charset="0"/>
                <a:cs typeface="Arial" charset="0"/>
              </a:rPr>
              <a:t>... .. (new business models)</a:t>
            </a:r>
            <a:endParaRPr lang="de-DE" altLang="de-DE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3182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766" y="0"/>
            <a:ext cx="9144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39938" name="Picture 3" descr="le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5" y="2432052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feld 3"/>
          <p:cNvSpPr txBox="1">
            <a:spLocks noChangeArrowheads="1"/>
          </p:cNvSpPr>
          <p:nvPr/>
        </p:nvSpPr>
        <p:spPr bwMode="auto">
          <a:xfrm>
            <a:off x="749327" y="2639776"/>
            <a:ext cx="7063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3333CC"/>
              </a:buClr>
              <a:tabLst>
                <a:tab pos="534988" algn="l"/>
              </a:tabLst>
            </a:pPr>
            <a:r>
              <a:rPr lang="de-DE" sz="1800" b="1" dirty="0">
                <a:solidFill>
                  <a:srgbClr val="FFFFFF"/>
                </a:solidFill>
                <a:latin typeface="Arial"/>
              </a:rPr>
              <a:t>SRI – Smart </a:t>
            </a:r>
            <a:r>
              <a:rPr lang="de-DE" sz="1800" b="1" dirty="0" err="1">
                <a:solidFill>
                  <a:srgbClr val="FFFFFF"/>
                </a:solidFill>
                <a:latin typeface="Arial"/>
              </a:rPr>
              <a:t>Readyness</a:t>
            </a:r>
            <a:r>
              <a:rPr lang="de-DE" sz="1800" b="1" dirty="0">
                <a:solidFill>
                  <a:srgbClr val="FFFFFF"/>
                </a:solidFill>
                <a:latin typeface="Arial"/>
              </a:rPr>
              <a:t> Indikator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34" y="668050"/>
            <a:ext cx="1372517" cy="3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32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7"/>
          <p:cNvSpPr txBox="1">
            <a:spLocks noChangeArrowheads="1"/>
          </p:cNvSpPr>
          <p:nvPr/>
        </p:nvSpPr>
        <p:spPr bwMode="auto">
          <a:xfrm>
            <a:off x="1259632" y="2043915"/>
            <a:ext cx="7391400" cy="338554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40000"/>
              </a:spcBef>
              <a:spcAft>
                <a:spcPct val="40000"/>
              </a:spcAft>
              <a:buClr>
                <a:srgbClr val="2D2DB9"/>
              </a:buClr>
            </a:pPr>
            <a:r>
              <a:rPr lang="de-DE" sz="16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Times New Roman" pitchFamily="18" charset="0"/>
              </a:rPr>
              <a:t>     </a:t>
            </a:r>
            <a:r>
              <a:rPr lang="de-DE" sz="16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charset="0"/>
                <a:cs typeface="Times New Roman" pitchFamily="18" charset="0"/>
              </a:rPr>
              <a:t>Security</a:t>
            </a:r>
            <a:endParaRPr lang="de-DE" sz="1600" b="1" dirty="0">
              <a:solidFill>
                <a:schemeClr val="accent4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36" name="Text Box 1027"/>
          <p:cNvSpPr txBox="1">
            <a:spLocks noChangeArrowheads="1"/>
          </p:cNvSpPr>
          <p:nvPr/>
        </p:nvSpPr>
        <p:spPr bwMode="auto">
          <a:xfrm>
            <a:off x="1259632" y="2922443"/>
            <a:ext cx="7391400" cy="338554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de-DE"/>
            </a:defPPr>
            <a:lvl1pPr>
              <a:spcBef>
                <a:spcPct val="40000"/>
              </a:spcBef>
              <a:spcAft>
                <a:spcPct val="40000"/>
              </a:spcAft>
              <a:buClr>
                <a:srgbClr val="2D2DB9"/>
              </a:buClr>
              <a:defRPr sz="1600">
                <a:solidFill>
                  <a:schemeClr val="bg1">
                    <a:lumMod val="85000"/>
                  </a:schemeClr>
                </a:solidFill>
                <a:latin typeface="Arial" charset="0"/>
                <a:cs typeface="Times New Roman" pitchFamily="18" charset="0"/>
              </a:defRPr>
            </a:lvl1pPr>
          </a:lstStyle>
          <a:p>
            <a:r>
              <a:rPr lang="de-DE" dirty="0"/>
              <a:t>     </a:t>
            </a:r>
            <a:r>
              <a:rPr lang="de-DE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Building </a:t>
            </a:r>
            <a:r>
              <a:rPr lang="de-DE" b="1" dirty="0" err="1">
                <a:solidFill>
                  <a:schemeClr val="accent4">
                    <a:lumMod val="95000"/>
                    <a:lumOff val="5000"/>
                  </a:schemeClr>
                </a:solidFill>
              </a:rPr>
              <a:t>automation</a:t>
            </a:r>
            <a:endParaRPr lang="de-DE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xt Box 1027"/>
          <p:cNvSpPr txBox="1">
            <a:spLocks noChangeArrowheads="1"/>
          </p:cNvSpPr>
          <p:nvPr/>
        </p:nvSpPr>
        <p:spPr bwMode="auto">
          <a:xfrm>
            <a:off x="1259632" y="3800971"/>
            <a:ext cx="7391400" cy="338554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de-DE"/>
            </a:defPPr>
            <a:lvl1pPr>
              <a:spcBef>
                <a:spcPct val="40000"/>
              </a:spcBef>
              <a:spcAft>
                <a:spcPct val="40000"/>
              </a:spcAft>
              <a:buClr>
                <a:srgbClr val="2D2DB9"/>
              </a:buClr>
              <a:defRPr sz="1600">
                <a:solidFill>
                  <a:schemeClr val="bg1">
                    <a:lumMod val="85000"/>
                  </a:schemeClr>
                </a:solidFill>
                <a:latin typeface="Arial" charset="0"/>
                <a:cs typeface="Times New Roman" pitchFamily="18" charset="0"/>
              </a:defRPr>
            </a:lvl1pPr>
          </a:lstStyle>
          <a:p>
            <a:r>
              <a:rPr lang="de-DE" dirty="0"/>
              <a:t>     </a:t>
            </a:r>
            <a:r>
              <a:rPr lang="de-DE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Networks</a:t>
            </a:r>
          </a:p>
        </p:txBody>
      </p:sp>
      <p:sp>
        <p:nvSpPr>
          <p:cNvPr id="38" name="Text Box 1027"/>
          <p:cNvSpPr txBox="1">
            <a:spLocks noChangeArrowheads="1"/>
          </p:cNvSpPr>
          <p:nvPr/>
        </p:nvSpPr>
        <p:spPr bwMode="auto">
          <a:xfrm>
            <a:off x="1259632" y="4679499"/>
            <a:ext cx="7391400" cy="338554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de-DE"/>
            </a:defPPr>
            <a:lvl1pPr>
              <a:spcBef>
                <a:spcPct val="40000"/>
              </a:spcBef>
              <a:spcAft>
                <a:spcPct val="40000"/>
              </a:spcAft>
              <a:buClr>
                <a:srgbClr val="2D2DB9"/>
              </a:buClr>
              <a:defRPr sz="1600">
                <a:solidFill>
                  <a:schemeClr val="bg1">
                    <a:lumMod val="85000"/>
                  </a:schemeClr>
                </a:solidFill>
                <a:latin typeface="Arial" charset="0"/>
                <a:cs typeface="Times New Roman" pitchFamily="18" charset="0"/>
              </a:defRPr>
            </a:lvl1pPr>
          </a:lstStyle>
          <a:p>
            <a:r>
              <a:rPr lang="de-DE" dirty="0"/>
              <a:t>     </a:t>
            </a:r>
            <a:r>
              <a:rPr lang="de-DE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BMS 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867673" y="1434497"/>
            <a:ext cx="2378812" cy="3042114"/>
            <a:chOff x="6436552" y="2049870"/>
            <a:chExt cx="2378812" cy="3042114"/>
          </a:xfrm>
          <a:solidFill>
            <a:schemeClr val="bg2">
              <a:lumMod val="75000"/>
            </a:schemeClr>
          </a:solidFill>
        </p:grpSpPr>
        <p:sp>
          <p:nvSpPr>
            <p:cNvPr id="6" name="Freihandform 5"/>
            <p:cNvSpPr/>
            <p:nvPr/>
          </p:nvSpPr>
          <p:spPr>
            <a:xfrm>
              <a:off x="7023286" y="3418822"/>
              <a:ext cx="1673162" cy="1673162"/>
            </a:xfrm>
            <a:custGeom>
              <a:avLst/>
              <a:gdLst>
                <a:gd name="connsiteX0" fmla="*/ 1187618 w 1673162"/>
                <a:gd name="connsiteY0" fmla="*/ 266766 h 1673162"/>
                <a:gd name="connsiteX1" fmla="*/ 1317763 w 1673162"/>
                <a:gd name="connsiteY1" fmla="*/ 157556 h 1673162"/>
                <a:gd name="connsiteX2" fmla="*/ 1421734 w 1673162"/>
                <a:gd name="connsiteY2" fmla="*/ 244798 h 1673162"/>
                <a:gd name="connsiteX3" fmla="*/ 1336782 w 1673162"/>
                <a:gd name="connsiteY3" fmla="*/ 391930 h 1673162"/>
                <a:gd name="connsiteX4" fmla="*/ 1471760 w 1673162"/>
                <a:gd name="connsiteY4" fmla="*/ 625719 h 1673162"/>
                <a:gd name="connsiteX5" fmla="*/ 1641657 w 1673162"/>
                <a:gd name="connsiteY5" fmla="*/ 625715 h 1673162"/>
                <a:gd name="connsiteX6" fmla="*/ 1665225 w 1673162"/>
                <a:gd name="connsiteY6" fmla="*/ 759378 h 1673162"/>
                <a:gd name="connsiteX7" fmla="*/ 1505573 w 1673162"/>
                <a:gd name="connsiteY7" fmla="*/ 817482 h 1673162"/>
                <a:gd name="connsiteX8" fmla="*/ 1458696 w 1673162"/>
                <a:gd name="connsiteY8" fmla="*/ 1083338 h 1673162"/>
                <a:gd name="connsiteX9" fmla="*/ 1588847 w 1673162"/>
                <a:gd name="connsiteY9" fmla="*/ 1192541 h 1673162"/>
                <a:gd name="connsiteX10" fmla="*/ 1520985 w 1673162"/>
                <a:gd name="connsiteY10" fmla="*/ 1310082 h 1673162"/>
                <a:gd name="connsiteX11" fmla="*/ 1361336 w 1673162"/>
                <a:gd name="connsiteY11" fmla="*/ 1251970 h 1673162"/>
                <a:gd name="connsiteX12" fmla="*/ 1154537 w 1673162"/>
                <a:gd name="connsiteY12" fmla="*/ 1425495 h 1673162"/>
                <a:gd name="connsiteX13" fmla="*/ 1184043 w 1673162"/>
                <a:gd name="connsiteY13" fmla="*/ 1592810 h 1673162"/>
                <a:gd name="connsiteX14" fmla="*/ 1056504 w 1673162"/>
                <a:gd name="connsiteY14" fmla="*/ 1639230 h 1673162"/>
                <a:gd name="connsiteX15" fmla="*/ 971559 w 1673162"/>
                <a:gd name="connsiteY15" fmla="*/ 1492093 h 1673162"/>
                <a:gd name="connsiteX16" fmla="*/ 701602 w 1673162"/>
                <a:gd name="connsiteY16" fmla="*/ 1492093 h 1673162"/>
                <a:gd name="connsiteX17" fmla="*/ 616658 w 1673162"/>
                <a:gd name="connsiteY17" fmla="*/ 1639230 h 1673162"/>
                <a:gd name="connsiteX18" fmla="*/ 489119 w 1673162"/>
                <a:gd name="connsiteY18" fmla="*/ 1592810 h 1673162"/>
                <a:gd name="connsiteX19" fmla="*/ 518625 w 1673162"/>
                <a:gd name="connsiteY19" fmla="*/ 1425495 h 1673162"/>
                <a:gd name="connsiteX20" fmla="*/ 311826 w 1673162"/>
                <a:gd name="connsiteY20" fmla="*/ 1251970 h 1673162"/>
                <a:gd name="connsiteX21" fmla="*/ 152177 w 1673162"/>
                <a:gd name="connsiteY21" fmla="*/ 1310082 h 1673162"/>
                <a:gd name="connsiteX22" fmla="*/ 84315 w 1673162"/>
                <a:gd name="connsiteY22" fmla="*/ 1192541 h 1673162"/>
                <a:gd name="connsiteX23" fmla="*/ 214466 w 1673162"/>
                <a:gd name="connsiteY23" fmla="*/ 1083337 h 1673162"/>
                <a:gd name="connsiteX24" fmla="*/ 167588 w 1673162"/>
                <a:gd name="connsiteY24" fmla="*/ 817481 h 1673162"/>
                <a:gd name="connsiteX25" fmla="*/ 7937 w 1673162"/>
                <a:gd name="connsiteY25" fmla="*/ 759378 h 1673162"/>
                <a:gd name="connsiteX26" fmla="*/ 31505 w 1673162"/>
                <a:gd name="connsiteY26" fmla="*/ 625715 h 1673162"/>
                <a:gd name="connsiteX27" fmla="*/ 201402 w 1673162"/>
                <a:gd name="connsiteY27" fmla="*/ 625720 h 1673162"/>
                <a:gd name="connsiteX28" fmla="*/ 336380 w 1673162"/>
                <a:gd name="connsiteY28" fmla="*/ 391931 h 1673162"/>
                <a:gd name="connsiteX29" fmla="*/ 251428 w 1673162"/>
                <a:gd name="connsiteY29" fmla="*/ 244798 h 1673162"/>
                <a:gd name="connsiteX30" fmla="*/ 355399 w 1673162"/>
                <a:gd name="connsiteY30" fmla="*/ 157556 h 1673162"/>
                <a:gd name="connsiteX31" fmla="*/ 485544 w 1673162"/>
                <a:gd name="connsiteY31" fmla="*/ 266766 h 1673162"/>
                <a:gd name="connsiteX32" fmla="*/ 739220 w 1673162"/>
                <a:gd name="connsiteY32" fmla="*/ 174435 h 1673162"/>
                <a:gd name="connsiteX33" fmla="*/ 768719 w 1673162"/>
                <a:gd name="connsiteY33" fmla="*/ 7120 h 1673162"/>
                <a:gd name="connsiteX34" fmla="*/ 904443 w 1673162"/>
                <a:gd name="connsiteY34" fmla="*/ 7120 h 1673162"/>
                <a:gd name="connsiteX35" fmla="*/ 933941 w 1673162"/>
                <a:gd name="connsiteY35" fmla="*/ 174436 h 1673162"/>
                <a:gd name="connsiteX36" fmla="*/ 1187617 w 1673162"/>
                <a:gd name="connsiteY36" fmla="*/ 266767 h 1673162"/>
                <a:gd name="connsiteX37" fmla="*/ 1187618 w 1673162"/>
                <a:gd name="connsiteY37" fmla="*/ 266766 h 167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73162" h="1673162">
                  <a:moveTo>
                    <a:pt x="1187618" y="266766"/>
                  </a:moveTo>
                  <a:lnTo>
                    <a:pt x="1317763" y="157556"/>
                  </a:lnTo>
                  <a:lnTo>
                    <a:pt x="1421734" y="244798"/>
                  </a:lnTo>
                  <a:lnTo>
                    <a:pt x="1336782" y="391930"/>
                  </a:lnTo>
                  <a:cubicBezTo>
                    <a:pt x="1397188" y="459882"/>
                    <a:pt x="1443115" y="539430"/>
                    <a:pt x="1471760" y="625719"/>
                  </a:cubicBezTo>
                  <a:lnTo>
                    <a:pt x="1641657" y="625715"/>
                  </a:lnTo>
                  <a:lnTo>
                    <a:pt x="1665225" y="759378"/>
                  </a:lnTo>
                  <a:lnTo>
                    <a:pt x="1505573" y="817482"/>
                  </a:lnTo>
                  <a:cubicBezTo>
                    <a:pt x="1508168" y="908365"/>
                    <a:pt x="1492217" y="998823"/>
                    <a:pt x="1458696" y="1083338"/>
                  </a:cubicBezTo>
                  <a:lnTo>
                    <a:pt x="1588847" y="1192541"/>
                  </a:lnTo>
                  <a:lnTo>
                    <a:pt x="1520985" y="1310082"/>
                  </a:lnTo>
                  <a:lnTo>
                    <a:pt x="1361336" y="1251970"/>
                  </a:lnTo>
                  <a:cubicBezTo>
                    <a:pt x="1304905" y="1323258"/>
                    <a:pt x="1234541" y="1382301"/>
                    <a:pt x="1154537" y="1425495"/>
                  </a:cubicBezTo>
                  <a:lnTo>
                    <a:pt x="1184043" y="1592810"/>
                  </a:lnTo>
                  <a:lnTo>
                    <a:pt x="1056504" y="1639230"/>
                  </a:lnTo>
                  <a:lnTo>
                    <a:pt x="971559" y="1492093"/>
                  </a:lnTo>
                  <a:cubicBezTo>
                    <a:pt x="882508" y="1510430"/>
                    <a:pt x="790654" y="1510430"/>
                    <a:pt x="701602" y="1492093"/>
                  </a:cubicBezTo>
                  <a:lnTo>
                    <a:pt x="616658" y="1639230"/>
                  </a:lnTo>
                  <a:lnTo>
                    <a:pt x="489119" y="1592810"/>
                  </a:lnTo>
                  <a:lnTo>
                    <a:pt x="518625" y="1425495"/>
                  </a:lnTo>
                  <a:cubicBezTo>
                    <a:pt x="438621" y="1382301"/>
                    <a:pt x="368257" y="1323258"/>
                    <a:pt x="311826" y="1251970"/>
                  </a:cubicBezTo>
                  <a:lnTo>
                    <a:pt x="152177" y="1310082"/>
                  </a:lnTo>
                  <a:lnTo>
                    <a:pt x="84315" y="1192541"/>
                  </a:lnTo>
                  <a:lnTo>
                    <a:pt x="214466" y="1083337"/>
                  </a:lnTo>
                  <a:cubicBezTo>
                    <a:pt x="180944" y="998823"/>
                    <a:pt x="164994" y="908364"/>
                    <a:pt x="167588" y="817481"/>
                  </a:cubicBezTo>
                  <a:lnTo>
                    <a:pt x="7937" y="759378"/>
                  </a:lnTo>
                  <a:lnTo>
                    <a:pt x="31505" y="625715"/>
                  </a:lnTo>
                  <a:lnTo>
                    <a:pt x="201402" y="625720"/>
                  </a:lnTo>
                  <a:cubicBezTo>
                    <a:pt x="230048" y="539431"/>
                    <a:pt x="275974" y="459883"/>
                    <a:pt x="336380" y="391931"/>
                  </a:cubicBezTo>
                  <a:lnTo>
                    <a:pt x="251428" y="244798"/>
                  </a:lnTo>
                  <a:lnTo>
                    <a:pt x="355399" y="157556"/>
                  </a:lnTo>
                  <a:lnTo>
                    <a:pt x="485544" y="266766"/>
                  </a:lnTo>
                  <a:cubicBezTo>
                    <a:pt x="562953" y="219078"/>
                    <a:pt x="649268" y="187662"/>
                    <a:pt x="739220" y="174435"/>
                  </a:cubicBezTo>
                  <a:lnTo>
                    <a:pt x="768719" y="7120"/>
                  </a:lnTo>
                  <a:lnTo>
                    <a:pt x="904443" y="7120"/>
                  </a:lnTo>
                  <a:lnTo>
                    <a:pt x="933941" y="174436"/>
                  </a:lnTo>
                  <a:cubicBezTo>
                    <a:pt x="1023894" y="187662"/>
                    <a:pt x="1110208" y="219078"/>
                    <a:pt x="1187617" y="266767"/>
                  </a:cubicBezTo>
                  <a:lnTo>
                    <a:pt x="1187618" y="26676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4480" tIns="430030" rIns="374480" bIns="459292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3000" kern="1200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6436552" y="2539140"/>
              <a:ext cx="1216845" cy="1216845"/>
            </a:xfrm>
            <a:custGeom>
              <a:avLst/>
              <a:gdLst>
                <a:gd name="connsiteX0" fmla="*/ 910501 w 1216845"/>
                <a:gd name="connsiteY0" fmla="*/ 308196 h 1216845"/>
                <a:gd name="connsiteX1" fmla="*/ 1090026 w 1216845"/>
                <a:gd name="connsiteY1" fmla="*/ 254090 h 1216845"/>
                <a:gd name="connsiteX2" fmla="*/ 1156085 w 1216845"/>
                <a:gd name="connsiteY2" fmla="*/ 368507 h 1216845"/>
                <a:gd name="connsiteX3" fmla="*/ 1019465 w 1216845"/>
                <a:gd name="connsiteY3" fmla="*/ 496928 h 1216845"/>
                <a:gd name="connsiteX4" fmla="*/ 1019465 w 1216845"/>
                <a:gd name="connsiteY4" fmla="*/ 719916 h 1216845"/>
                <a:gd name="connsiteX5" fmla="*/ 1156085 w 1216845"/>
                <a:gd name="connsiteY5" fmla="*/ 848338 h 1216845"/>
                <a:gd name="connsiteX6" fmla="*/ 1090026 w 1216845"/>
                <a:gd name="connsiteY6" fmla="*/ 962755 h 1216845"/>
                <a:gd name="connsiteX7" fmla="*/ 910501 w 1216845"/>
                <a:gd name="connsiteY7" fmla="*/ 908649 h 1216845"/>
                <a:gd name="connsiteX8" fmla="*/ 717388 w 1216845"/>
                <a:gd name="connsiteY8" fmla="*/ 1020143 h 1216845"/>
                <a:gd name="connsiteX9" fmla="*/ 674481 w 1216845"/>
                <a:gd name="connsiteY9" fmla="*/ 1202670 h 1216845"/>
                <a:gd name="connsiteX10" fmla="*/ 542364 w 1216845"/>
                <a:gd name="connsiteY10" fmla="*/ 1202670 h 1216845"/>
                <a:gd name="connsiteX11" fmla="*/ 499458 w 1216845"/>
                <a:gd name="connsiteY11" fmla="*/ 1020143 h 1216845"/>
                <a:gd name="connsiteX12" fmla="*/ 306345 w 1216845"/>
                <a:gd name="connsiteY12" fmla="*/ 908649 h 1216845"/>
                <a:gd name="connsiteX13" fmla="*/ 126819 w 1216845"/>
                <a:gd name="connsiteY13" fmla="*/ 962755 h 1216845"/>
                <a:gd name="connsiteX14" fmla="*/ 60760 w 1216845"/>
                <a:gd name="connsiteY14" fmla="*/ 848338 h 1216845"/>
                <a:gd name="connsiteX15" fmla="*/ 197380 w 1216845"/>
                <a:gd name="connsiteY15" fmla="*/ 719917 h 1216845"/>
                <a:gd name="connsiteX16" fmla="*/ 197380 w 1216845"/>
                <a:gd name="connsiteY16" fmla="*/ 496929 h 1216845"/>
                <a:gd name="connsiteX17" fmla="*/ 60760 w 1216845"/>
                <a:gd name="connsiteY17" fmla="*/ 368507 h 1216845"/>
                <a:gd name="connsiteX18" fmla="*/ 126819 w 1216845"/>
                <a:gd name="connsiteY18" fmla="*/ 254090 h 1216845"/>
                <a:gd name="connsiteX19" fmla="*/ 306344 w 1216845"/>
                <a:gd name="connsiteY19" fmla="*/ 308196 h 1216845"/>
                <a:gd name="connsiteX20" fmla="*/ 499457 w 1216845"/>
                <a:gd name="connsiteY20" fmla="*/ 196702 h 1216845"/>
                <a:gd name="connsiteX21" fmla="*/ 542364 w 1216845"/>
                <a:gd name="connsiteY21" fmla="*/ 14175 h 1216845"/>
                <a:gd name="connsiteX22" fmla="*/ 674481 w 1216845"/>
                <a:gd name="connsiteY22" fmla="*/ 14175 h 1216845"/>
                <a:gd name="connsiteX23" fmla="*/ 717387 w 1216845"/>
                <a:gd name="connsiteY23" fmla="*/ 196702 h 1216845"/>
                <a:gd name="connsiteX24" fmla="*/ 910500 w 1216845"/>
                <a:gd name="connsiteY24" fmla="*/ 308196 h 1216845"/>
                <a:gd name="connsiteX25" fmla="*/ 910501 w 1216845"/>
                <a:gd name="connsiteY25" fmla="*/ 308196 h 121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6845" h="1216845">
                  <a:moveTo>
                    <a:pt x="910501" y="308196"/>
                  </a:moveTo>
                  <a:lnTo>
                    <a:pt x="1090026" y="254090"/>
                  </a:lnTo>
                  <a:lnTo>
                    <a:pt x="1156085" y="368507"/>
                  </a:lnTo>
                  <a:lnTo>
                    <a:pt x="1019465" y="496928"/>
                  </a:lnTo>
                  <a:cubicBezTo>
                    <a:pt x="1039269" y="569938"/>
                    <a:pt x="1039269" y="646906"/>
                    <a:pt x="1019465" y="719916"/>
                  </a:cubicBezTo>
                  <a:lnTo>
                    <a:pt x="1156085" y="848338"/>
                  </a:lnTo>
                  <a:lnTo>
                    <a:pt x="1090026" y="962755"/>
                  </a:lnTo>
                  <a:lnTo>
                    <a:pt x="910501" y="908649"/>
                  </a:lnTo>
                  <a:cubicBezTo>
                    <a:pt x="857174" y="962305"/>
                    <a:pt x="790518" y="1000789"/>
                    <a:pt x="717388" y="1020143"/>
                  </a:cubicBezTo>
                  <a:lnTo>
                    <a:pt x="674481" y="1202670"/>
                  </a:lnTo>
                  <a:lnTo>
                    <a:pt x="542364" y="1202670"/>
                  </a:lnTo>
                  <a:lnTo>
                    <a:pt x="499458" y="1020143"/>
                  </a:lnTo>
                  <a:cubicBezTo>
                    <a:pt x="426327" y="1000788"/>
                    <a:pt x="359671" y="962305"/>
                    <a:pt x="306345" y="908649"/>
                  </a:cubicBezTo>
                  <a:lnTo>
                    <a:pt x="126819" y="962755"/>
                  </a:lnTo>
                  <a:lnTo>
                    <a:pt x="60760" y="848338"/>
                  </a:lnTo>
                  <a:lnTo>
                    <a:pt x="197380" y="719917"/>
                  </a:lnTo>
                  <a:cubicBezTo>
                    <a:pt x="177576" y="646907"/>
                    <a:pt x="177576" y="569939"/>
                    <a:pt x="197380" y="496929"/>
                  </a:cubicBezTo>
                  <a:lnTo>
                    <a:pt x="60760" y="368507"/>
                  </a:lnTo>
                  <a:lnTo>
                    <a:pt x="126819" y="254090"/>
                  </a:lnTo>
                  <a:lnTo>
                    <a:pt x="306344" y="308196"/>
                  </a:lnTo>
                  <a:cubicBezTo>
                    <a:pt x="359671" y="254540"/>
                    <a:pt x="426327" y="216056"/>
                    <a:pt x="499457" y="196702"/>
                  </a:cubicBezTo>
                  <a:lnTo>
                    <a:pt x="542364" y="14175"/>
                  </a:lnTo>
                  <a:lnTo>
                    <a:pt x="674481" y="14175"/>
                  </a:lnTo>
                  <a:lnTo>
                    <a:pt x="717387" y="196702"/>
                  </a:lnTo>
                  <a:cubicBezTo>
                    <a:pt x="790518" y="216057"/>
                    <a:pt x="857174" y="254540"/>
                    <a:pt x="910500" y="308196"/>
                  </a:cubicBezTo>
                  <a:lnTo>
                    <a:pt x="910501" y="30819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9204" tIns="331056" rIns="329204" bIns="33105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800" kern="1200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7355148" y="2049870"/>
              <a:ext cx="1460216" cy="1460216"/>
            </a:xfrm>
            <a:custGeom>
              <a:avLst/>
              <a:gdLst>
                <a:gd name="connsiteX0" fmla="*/ 892105 w 1192260"/>
                <a:gd name="connsiteY0" fmla="*/ 301969 h 1192260"/>
                <a:gd name="connsiteX1" fmla="*/ 1068004 w 1192260"/>
                <a:gd name="connsiteY1" fmla="*/ 248957 h 1192260"/>
                <a:gd name="connsiteX2" fmla="*/ 1132728 w 1192260"/>
                <a:gd name="connsiteY2" fmla="*/ 361062 h 1192260"/>
                <a:gd name="connsiteX3" fmla="*/ 998868 w 1192260"/>
                <a:gd name="connsiteY3" fmla="*/ 486889 h 1192260"/>
                <a:gd name="connsiteX4" fmla="*/ 998868 w 1192260"/>
                <a:gd name="connsiteY4" fmla="*/ 705372 h 1192260"/>
                <a:gd name="connsiteX5" fmla="*/ 1132728 w 1192260"/>
                <a:gd name="connsiteY5" fmla="*/ 831198 h 1192260"/>
                <a:gd name="connsiteX6" fmla="*/ 1068004 w 1192260"/>
                <a:gd name="connsiteY6" fmla="*/ 943303 h 1192260"/>
                <a:gd name="connsiteX7" fmla="*/ 892105 w 1192260"/>
                <a:gd name="connsiteY7" fmla="*/ 890291 h 1192260"/>
                <a:gd name="connsiteX8" fmla="*/ 702893 w 1192260"/>
                <a:gd name="connsiteY8" fmla="*/ 999532 h 1192260"/>
                <a:gd name="connsiteX9" fmla="*/ 660854 w 1192260"/>
                <a:gd name="connsiteY9" fmla="*/ 1178371 h 1192260"/>
                <a:gd name="connsiteX10" fmla="*/ 531406 w 1192260"/>
                <a:gd name="connsiteY10" fmla="*/ 1178371 h 1192260"/>
                <a:gd name="connsiteX11" fmla="*/ 489367 w 1192260"/>
                <a:gd name="connsiteY11" fmla="*/ 999532 h 1192260"/>
                <a:gd name="connsiteX12" fmla="*/ 300155 w 1192260"/>
                <a:gd name="connsiteY12" fmla="*/ 890291 h 1192260"/>
                <a:gd name="connsiteX13" fmla="*/ 124256 w 1192260"/>
                <a:gd name="connsiteY13" fmla="*/ 943303 h 1192260"/>
                <a:gd name="connsiteX14" fmla="*/ 59532 w 1192260"/>
                <a:gd name="connsiteY14" fmla="*/ 831198 h 1192260"/>
                <a:gd name="connsiteX15" fmla="*/ 193392 w 1192260"/>
                <a:gd name="connsiteY15" fmla="*/ 705371 h 1192260"/>
                <a:gd name="connsiteX16" fmla="*/ 193392 w 1192260"/>
                <a:gd name="connsiteY16" fmla="*/ 486888 h 1192260"/>
                <a:gd name="connsiteX17" fmla="*/ 59532 w 1192260"/>
                <a:gd name="connsiteY17" fmla="*/ 361062 h 1192260"/>
                <a:gd name="connsiteX18" fmla="*/ 124256 w 1192260"/>
                <a:gd name="connsiteY18" fmla="*/ 248957 h 1192260"/>
                <a:gd name="connsiteX19" fmla="*/ 300155 w 1192260"/>
                <a:gd name="connsiteY19" fmla="*/ 301969 h 1192260"/>
                <a:gd name="connsiteX20" fmla="*/ 489367 w 1192260"/>
                <a:gd name="connsiteY20" fmla="*/ 192728 h 1192260"/>
                <a:gd name="connsiteX21" fmla="*/ 531406 w 1192260"/>
                <a:gd name="connsiteY21" fmla="*/ 13889 h 1192260"/>
                <a:gd name="connsiteX22" fmla="*/ 660854 w 1192260"/>
                <a:gd name="connsiteY22" fmla="*/ 13889 h 1192260"/>
                <a:gd name="connsiteX23" fmla="*/ 702893 w 1192260"/>
                <a:gd name="connsiteY23" fmla="*/ 192728 h 1192260"/>
                <a:gd name="connsiteX24" fmla="*/ 892105 w 1192260"/>
                <a:gd name="connsiteY24" fmla="*/ 301969 h 119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92260" h="1192260">
                  <a:moveTo>
                    <a:pt x="767394" y="301586"/>
                  </a:moveTo>
                  <a:lnTo>
                    <a:pt x="894919" y="222605"/>
                  </a:lnTo>
                  <a:lnTo>
                    <a:pt x="969655" y="297342"/>
                  </a:lnTo>
                  <a:lnTo>
                    <a:pt x="890674" y="424866"/>
                  </a:lnTo>
                  <a:cubicBezTo>
                    <a:pt x="921094" y="477183"/>
                    <a:pt x="937031" y="536660"/>
                    <a:pt x="936845" y="597178"/>
                  </a:cubicBezTo>
                  <a:lnTo>
                    <a:pt x="1069007" y="668126"/>
                  </a:lnTo>
                  <a:lnTo>
                    <a:pt x="1041651" y="770218"/>
                  </a:lnTo>
                  <a:lnTo>
                    <a:pt x="891721" y="765580"/>
                  </a:lnTo>
                  <a:cubicBezTo>
                    <a:pt x="861624" y="818084"/>
                    <a:pt x="818084" y="861623"/>
                    <a:pt x="765580" y="891721"/>
                  </a:cubicBezTo>
                  <a:lnTo>
                    <a:pt x="770218" y="1041651"/>
                  </a:lnTo>
                  <a:lnTo>
                    <a:pt x="668126" y="1069006"/>
                  </a:lnTo>
                  <a:lnTo>
                    <a:pt x="597178" y="936844"/>
                  </a:lnTo>
                  <a:cubicBezTo>
                    <a:pt x="536659" y="937030"/>
                    <a:pt x="477183" y="921094"/>
                    <a:pt x="424866" y="890674"/>
                  </a:cubicBezTo>
                  <a:lnTo>
                    <a:pt x="297341" y="969655"/>
                  </a:lnTo>
                  <a:lnTo>
                    <a:pt x="222605" y="894918"/>
                  </a:lnTo>
                  <a:lnTo>
                    <a:pt x="301586" y="767394"/>
                  </a:lnTo>
                  <a:cubicBezTo>
                    <a:pt x="271166" y="715077"/>
                    <a:pt x="255229" y="655600"/>
                    <a:pt x="255415" y="595082"/>
                  </a:cubicBezTo>
                  <a:lnTo>
                    <a:pt x="123253" y="524134"/>
                  </a:lnTo>
                  <a:lnTo>
                    <a:pt x="150609" y="422042"/>
                  </a:lnTo>
                  <a:lnTo>
                    <a:pt x="300539" y="426680"/>
                  </a:lnTo>
                  <a:cubicBezTo>
                    <a:pt x="330636" y="374176"/>
                    <a:pt x="374176" y="330637"/>
                    <a:pt x="426680" y="300539"/>
                  </a:cubicBezTo>
                  <a:lnTo>
                    <a:pt x="422042" y="150609"/>
                  </a:lnTo>
                  <a:lnTo>
                    <a:pt x="524134" y="123254"/>
                  </a:lnTo>
                  <a:lnTo>
                    <a:pt x="595082" y="255416"/>
                  </a:lnTo>
                  <a:cubicBezTo>
                    <a:pt x="655601" y="255230"/>
                    <a:pt x="715077" y="271166"/>
                    <a:pt x="767394" y="301586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0876" tIns="420875" rIns="420875" bIns="42087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000" kern="1200"/>
            </a:p>
          </p:txBody>
        </p:sp>
      </p:grpSp>
      <p:sp>
        <p:nvSpPr>
          <p:cNvPr id="47" name="Freihandform 46"/>
          <p:cNvSpPr/>
          <p:nvPr/>
        </p:nvSpPr>
        <p:spPr>
          <a:xfrm>
            <a:off x="7686574" y="4303815"/>
            <a:ext cx="1216845" cy="1216845"/>
          </a:xfrm>
          <a:custGeom>
            <a:avLst/>
            <a:gdLst>
              <a:gd name="connsiteX0" fmla="*/ 910501 w 1216845"/>
              <a:gd name="connsiteY0" fmla="*/ 308196 h 1216845"/>
              <a:gd name="connsiteX1" fmla="*/ 1090026 w 1216845"/>
              <a:gd name="connsiteY1" fmla="*/ 254090 h 1216845"/>
              <a:gd name="connsiteX2" fmla="*/ 1156085 w 1216845"/>
              <a:gd name="connsiteY2" fmla="*/ 368507 h 1216845"/>
              <a:gd name="connsiteX3" fmla="*/ 1019465 w 1216845"/>
              <a:gd name="connsiteY3" fmla="*/ 496928 h 1216845"/>
              <a:gd name="connsiteX4" fmla="*/ 1019465 w 1216845"/>
              <a:gd name="connsiteY4" fmla="*/ 719916 h 1216845"/>
              <a:gd name="connsiteX5" fmla="*/ 1156085 w 1216845"/>
              <a:gd name="connsiteY5" fmla="*/ 848338 h 1216845"/>
              <a:gd name="connsiteX6" fmla="*/ 1090026 w 1216845"/>
              <a:gd name="connsiteY6" fmla="*/ 962755 h 1216845"/>
              <a:gd name="connsiteX7" fmla="*/ 910501 w 1216845"/>
              <a:gd name="connsiteY7" fmla="*/ 908649 h 1216845"/>
              <a:gd name="connsiteX8" fmla="*/ 717388 w 1216845"/>
              <a:gd name="connsiteY8" fmla="*/ 1020143 h 1216845"/>
              <a:gd name="connsiteX9" fmla="*/ 674481 w 1216845"/>
              <a:gd name="connsiteY9" fmla="*/ 1202670 h 1216845"/>
              <a:gd name="connsiteX10" fmla="*/ 542364 w 1216845"/>
              <a:gd name="connsiteY10" fmla="*/ 1202670 h 1216845"/>
              <a:gd name="connsiteX11" fmla="*/ 499458 w 1216845"/>
              <a:gd name="connsiteY11" fmla="*/ 1020143 h 1216845"/>
              <a:gd name="connsiteX12" fmla="*/ 306345 w 1216845"/>
              <a:gd name="connsiteY12" fmla="*/ 908649 h 1216845"/>
              <a:gd name="connsiteX13" fmla="*/ 126819 w 1216845"/>
              <a:gd name="connsiteY13" fmla="*/ 962755 h 1216845"/>
              <a:gd name="connsiteX14" fmla="*/ 60760 w 1216845"/>
              <a:gd name="connsiteY14" fmla="*/ 848338 h 1216845"/>
              <a:gd name="connsiteX15" fmla="*/ 197380 w 1216845"/>
              <a:gd name="connsiteY15" fmla="*/ 719917 h 1216845"/>
              <a:gd name="connsiteX16" fmla="*/ 197380 w 1216845"/>
              <a:gd name="connsiteY16" fmla="*/ 496929 h 1216845"/>
              <a:gd name="connsiteX17" fmla="*/ 60760 w 1216845"/>
              <a:gd name="connsiteY17" fmla="*/ 368507 h 1216845"/>
              <a:gd name="connsiteX18" fmla="*/ 126819 w 1216845"/>
              <a:gd name="connsiteY18" fmla="*/ 254090 h 1216845"/>
              <a:gd name="connsiteX19" fmla="*/ 306344 w 1216845"/>
              <a:gd name="connsiteY19" fmla="*/ 308196 h 1216845"/>
              <a:gd name="connsiteX20" fmla="*/ 499457 w 1216845"/>
              <a:gd name="connsiteY20" fmla="*/ 196702 h 1216845"/>
              <a:gd name="connsiteX21" fmla="*/ 542364 w 1216845"/>
              <a:gd name="connsiteY21" fmla="*/ 14175 h 1216845"/>
              <a:gd name="connsiteX22" fmla="*/ 674481 w 1216845"/>
              <a:gd name="connsiteY22" fmla="*/ 14175 h 1216845"/>
              <a:gd name="connsiteX23" fmla="*/ 717387 w 1216845"/>
              <a:gd name="connsiteY23" fmla="*/ 196702 h 1216845"/>
              <a:gd name="connsiteX24" fmla="*/ 910500 w 1216845"/>
              <a:gd name="connsiteY24" fmla="*/ 308196 h 1216845"/>
              <a:gd name="connsiteX25" fmla="*/ 910501 w 1216845"/>
              <a:gd name="connsiteY25" fmla="*/ 308196 h 121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6845" h="1216845">
                <a:moveTo>
                  <a:pt x="910501" y="308196"/>
                </a:moveTo>
                <a:lnTo>
                  <a:pt x="1090026" y="254090"/>
                </a:lnTo>
                <a:lnTo>
                  <a:pt x="1156085" y="368507"/>
                </a:lnTo>
                <a:lnTo>
                  <a:pt x="1019465" y="496928"/>
                </a:lnTo>
                <a:cubicBezTo>
                  <a:pt x="1039269" y="569938"/>
                  <a:pt x="1039269" y="646906"/>
                  <a:pt x="1019465" y="719916"/>
                </a:cubicBezTo>
                <a:lnTo>
                  <a:pt x="1156085" y="848338"/>
                </a:lnTo>
                <a:lnTo>
                  <a:pt x="1090026" y="962755"/>
                </a:lnTo>
                <a:lnTo>
                  <a:pt x="910501" y="908649"/>
                </a:lnTo>
                <a:cubicBezTo>
                  <a:pt x="857174" y="962305"/>
                  <a:pt x="790518" y="1000789"/>
                  <a:pt x="717388" y="1020143"/>
                </a:cubicBezTo>
                <a:lnTo>
                  <a:pt x="674481" y="1202670"/>
                </a:lnTo>
                <a:lnTo>
                  <a:pt x="542364" y="1202670"/>
                </a:lnTo>
                <a:lnTo>
                  <a:pt x="499458" y="1020143"/>
                </a:lnTo>
                <a:cubicBezTo>
                  <a:pt x="426327" y="1000788"/>
                  <a:pt x="359671" y="962305"/>
                  <a:pt x="306345" y="908649"/>
                </a:cubicBezTo>
                <a:lnTo>
                  <a:pt x="126819" y="962755"/>
                </a:lnTo>
                <a:lnTo>
                  <a:pt x="60760" y="848338"/>
                </a:lnTo>
                <a:lnTo>
                  <a:pt x="197380" y="719917"/>
                </a:lnTo>
                <a:cubicBezTo>
                  <a:pt x="177576" y="646907"/>
                  <a:pt x="177576" y="569939"/>
                  <a:pt x="197380" y="496929"/>
                </a:cubicBezTo>
                <a:lnTo>
                  <a:pt x="60760" y="368507"/>
                </a:lnTo>
                <a:lnTo>
                  <a:pt x="126819" y="254090"/>
                </a:lnTo>
                <a:lnTo>
                  <a:pt x="306344" y="308196"/>
                </a:lnTo>
                <a:cubicBezTo>
                  <a:pt x="359671" y="254540"/>
                  <a:pt x="426327" y="216056"/>
                  <a:pt x="499457" y="196702"/>
                </a:cubicBezTo>
                <a:lnTo>
                  <a:pt x="542364" y="14175"/>
                </a:lnTo>
                <a:lnTo>
                  <a:pt x="674481" y="14175"/>
                </a:lnTo>
                <a:lnTo>
                  <a:pt x="717387" y="196702"/>
                </a:lnTo>
                <a:cubicBezTo>
                  <a:pt x="790518" y="216057"/>
                  <a:pt x="857174" y="254540"/>
                  <a:pt x="910500" y="308196"/>
                </a:cubicBezTo>
                <a:lnTo>
                  <a:pt x="910501" y="30819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9204" tIns="331056" rIns="329204" bIns="33105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800" kern="1200"/>
          </a:p>
        </p:txBody>
      </p:sp>
      <p:sp>
        <p:nvSpPr>
          <p:cNvPr id="4" name="Rechteck 3"/>
          <p:cNvSpPr/>
          <p:nvPr/>
        </p:nvSpPr>
        <p:spPr>
          <a:xfrm>
            <a:off x="8740483" y="1424558"/>
            <a:ext cx="1140621" cy="3827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5255976" y="1476608"/>
            <a:ext cx="3599573" cy="514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5288475" y="5090333"/>
            <a:ext cx="3599573" cy="514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45" y="2531258"/>
            <a:ext cx="708477" cy="7084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04" y="1655331"/>
            <a:ext cx="707950" cy="707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31" y="3417185"/>
            <a:ext cx="695891" cy="6958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0" t="12201" r="20632" b="16926"/>
          <a:stretch/>
        </p:blipFill>
        <p:spPr>
          <a:xfrm>
            <a:off x="5526689" y="4311399"/>
            <a:ext cx="703434" cy="6831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5672316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Gerade Verbindung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755650" y="1736812"/>
            <a:ext cx="7920806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3"/>
              </a:buBlip>
            </a:pPr>
            <a:r>
              <a:rPr lang="en-US" sz="1400" dirty="0"/>
              <a:t>The EU directive (EU) on the overall energy performance of buildings came into force on July 9, 2018.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3"/>
              </a:buBlip>
            </a:pPr>
            <a:r>
              <a:rPr lang="en-US" sz="1400" dirty="0"/>
              <a:t>EU countries have 20 months to transpose into national law -&gt; until March 2020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3"/>
              </a:buBlip>
            </a:pPr>
            <a:r>
              <a:rPr lang="en-US" sz="1400" dirty="0"/>
              <a:t>by the end of 2019 system for assessing the intelligence capability of buildings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3"/>
              </a:buBlip>
            </a:pPr>
            <a:r>
              <a:rPr lang="en-US" sz="1400" dirty="0"/>
              <a:t>=&gt; SRI - Smart Readiness Indicator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3"/>
              </a:buBlip>
            </a:pPr>
            <a:r>
              <a:rPr lang="en-US" sz="1400" dirty="0"/>
              <a:t>=&gt; Factor for the intelligence of buildings</a:t>
            </a:r>
            <a:endParaRPr lang="de-DE" altLang="de-DE" sz="1400" dirty="0">
              <a:latin typeface="Arial" charset="0"/>
              <a:cs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8236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400" b="1" dirty="0"/>
              <a:t>SRI – Smart </a:t>
            </a:r>
            <a:r>
              <a:rPr lang="de-DE" altLang="de-DE" sz="1400" b="1" dirty="0" err="1"/>
              <a:t>Readiness</a:t>
            </a:r>
            <a:r>
              <a:rPr lang="de-DE" altLang="de-DE" sz="1400" b="1" dirty="0"/>
              <a:t> </a:t>
            </a:r>
            <a:r>
              <a:rPr lang="de-DE" altLang="de-DE" sz="1400" b="1" dirty="0" err="1"/>
              <a:t>Indicator</a:t>
            </a:r>
            <a:endParaRPr lang="de-DE" sz="1200" u="sng" dirty="0">
              <a:solidFill>
                <a:srgbClr val="FF0000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6228184" y="3429000"/>
            <a:ext cx="2772308" cy="2808312"/>
            <a:chOff x="6300132" y="4617132"/>
            <a:chExt cx="2340260" cy="2308982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8100" y="4617132"/>
              <a:ext cx="1768469" cy="19627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feld 3"/>
            <p:cNvSpPr txBox="1">
              <a:spLocks noChangeArrowheads="1"/>
            </p:cNvSpPr>
            <p:nvPr/>
          </p:nvSpPr>
          <p:spPr bwMode="auto">
            <a:xfrm>
              <a:off x="6300132" y="6579865"/>
              <a:ext cx="2340260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buClr>
                  <a:srgbClr val="777777"/>
                </a:buClr>
                <a:buSzPct val="50000"/>
              </a:pPr>
              <a:r>
                <a:rPr lang="de-DE" altLang="de-DE" sz="1100" dirty="0">
                  <a:latin typeface="Arial" charset="0"/>
                  <a:cs typeface="Arial" charset="0"/>
                </a:rPr>
                <a:t>Grundlagenstudie aus 02/2019</a:t>
              </a:r>
            </a:p>
          </p:txBody>
        </p:sp>
      </p:grpSp>
      <p:graphicFrame>
        <p:nvGraphicFramePr>
          <p:cNvPr id="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456528"/>
              </p:ext>
            </p:extLst>
          </p:nvPr>
        </p:nvGraphicFramePr>
        <p:xfrm>
          <a:off x="4263034" y="625707"/>
          <a:ext cx="906037" cy="78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1" name="PhotoImpact" r:id="rId5" imgW="1238095" imgH="1075906" progId="PI3.Image">
                  <p:embed/>
                </p:oleObj>
              </mc:Choice>
              <mc:Fallback>
                <p:oleObj name="PhotoImpact" r:id="rId5" imgW="1238095" imgH="1075906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034" y="625707"/>
                        <a:ext cx="906037" cy="787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85850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766" y="0"/>
            <a:ext cx="9144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39938" name="Picture 3" descr="le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5" y="2432052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feld 3"/>
          <p:cNvSpPr txBox="1">
            <a:spLocks noChangeArrowheads="1"/>
          </p:cNvSpPr>
          <p:nvPr/>
        </p:nvSpPr>
        <p:spPr bwMode="auto">
          <a:xfrm>
            <a:off x="749327" y="2639776"/>
            <a:ext cx="7063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3333CC"/>
              </a:buClr>
              <a:tabLst>
                <a:tab pos="534988" algn="l"/>
              </a:tabLst>
            </a:pPr>
            <a:r>
              <a:rPr lang="de-DE" sz="1800" b="1" dirty="0">
                <a:solidFill>
                  <a:srgbClr val="FFFFFF"/>
                </a:solidFill>
                <a:latin typeface="Arial"/>
              </a:rPr>
              <a:t>Summary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34" y="668050"/>
            <a:ext cx="1372517" cy="3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1025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Gerade Verbindung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284234" y="1736812"/>
            <a:ext cx="8388350" cy="413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3"/>
              </a:buBlip>
            </a:pPr>
            <a:r>
              <a:rPr lang="en-US" altLang="de-DE" sz="1800" dirty="0">
                <a:latin typeface="Arial" charset="0"/>
                <a:cs typeface="Arial" charset="0"/>
              </a:rPr>
              <a:t>Smart IP500 solutions will be commonplace and ubiquitous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3"/>
              </a:buBlip>
            </a:pPr>
            <a:r>
              <a:rPr lang="en-US" altLang="de-DE" sz="1800" dirty="0">
                <a:latin typeface="Arial" charset="0"/>
                <a:cs typeface="Arial" charset="0"/>
              </a:rPr>
              <a:t>This applies to the home area and functional buildings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3"/>
              </a:buBlip>
            </a:pPr>
            <a:r>
              <a:rPr lang="en-US" altLang="de-DE" sz="1800" dirty="0">
                <a:latin typeface="Arial" charset="0"/>
                <a:cs typeface="Arial" charset="0"/>
              </a:rPr>
              <a:t>In a digital world we will leave digital traces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3"/>
              </a:buBlip>
            </a:pPr>
            <a:r>
              <a:rPr lang="en-US" altLang="de-DE" sz="1800" dirty="0">
                <a:latin typeface="Arial" charset="0"/>
                <a:cs typeface="Arial" charset="0"/>
              </a:rPr>
              <a:t>Digital protection must not be an obstacle if Germany e.g. wants to be a leader in AI etc.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3"/>
              </a:buBlip>
            </a:pPr>
            <a:r>
              <a:rPr lang="en-US" altLang="de-DE" sz="1800" dirty="0">
                <a:latin typeface="Arial" charset="0"/>
                <a:cs typeface="Arial" charset="0"/>
              </a:rPr>
              <a:t>Intelligence factor SRI as an orientation for investors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777777"/>
              </a:buClr>
              <a:buSzPct val="50000"/>
              <a:buBlip>
                <a:blip r:embed="rId3"/>
              </a:buBlip>
            </a:pPr>
            <a:r>
              <a:rPr lang="en-US" altLang="de-DE" sz="1800" dirty="0">
                <a:latin typeface="Arial" charset="0"/>
                <a:cs typeface="Arial" charset="0"/>
              </a:rPr>
              <a:t>SRI expresses the ability to meet the requirements of current and future smart applications.</a:t>
            </a:r>
            <a:endParaRPr lang="de-DE" altLang="de-DE" sz="1800" dirty="0">
              <a:latin typeface="Arial" charset="0"/>
              <a:cs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8236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400" b="1" dirty="0"/>
              <a:t>Summary</a:t>
            </a:r>
            <a:endParaRPr lang="de-DE" sz="1200" u="sng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06" y="1592796"/>
            <a:ext cx="2057660" cy="1351600"/>
          </a:xfrm>
          <a:prstGeom prst="rect">
            <a:avLst/>
          </a:prstGeom>
        </p:spPr>
      </p:pic>
      <p:graphicFrame>
        <p:nvGraphicFramePr>
          <p:cNvPr id="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269893"/>
              </p:ext>
            </p:extLst>
          </p:nvPr>
        </p:nvGraphicFramePr>
        <p:xfrm>
          <a:off x="4263034" y="625707"/>
          <a:ext cx="906037" cy="78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5" name="PhotoImpact" r:id="rId5" imgW="1238095" imgH="1075906" progId="PI3.Image">
                  <p:embed/>
                </p:oleObj>
              </mc:Choice>
              <mc:Fallback>
                <p:oleObj name="PhotoImpact" r:id="rId5" imgW="1238095" imgH="1075906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034" y="625707"/>
                        <a:ext cx="906037" cy="787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7038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516216" y="512676"/>
            <a:ext cx="21602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983760" y="6281936"/>
            <a:ext cx="21602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209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766" y="0"/>
            <a:ext cx="9144000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39938" name="Picture 3" descr="le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5" y="2432052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feld 3"/>
          <p:cNvSpPr txBox="1">
            <a:spLocks noChangeArrowheads="1"/>
          </p:cNvSpPr>
          <p:nvPr/>
        </p:nvSpPr>
        <p:spPr bwMode="auto">
          <a:xfrm>
            <a:off x="749327" y="2639776"/>
            <a:ext cx="70630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3333CC"/>
              </a:buClr>
              <a:tabLst>
                <a:tab pos="534988" algn="l"/>
              </a:tabLst>
            </a:pPr>
            <a:r>
              <a:rPr lang="de-DE" sz="1800" b="1" dirty="0">
                <a:solidFill>
                  <a:srgbClr val="FFFFFF"/>
                </a:solidFill>
                <a:latin typeface="Arial"/>
              </a:rPr>
              <a:t>Management- and User Interface</a:t>
            </a:r>
          </a:p>
          <a:p>
            <a:pPr>
              <a:buClr>
                <a:srgbClr val="3333CC"/>
              </a:buClr>
              <a:tabLst>
                <a:tab pos="534988" algn="l"/>
              </a:tabLst>
            </a:pPr>
            <a:r>
              <a:rPr lang="de-DE" sz="1800" b="1" dirty="0">
                <a:solidFill>
                  <a:srgbClr val="FFFFFF"/>
                </a:solidFill>
                <a:latin typeface="Arial"/>
              </a:rPr>
              <a:t>	</a:t>
            </a:r>
            <a:r>
              <a:rPr lang="de-DE" sz="1800" b="1" dirty="0" err="1">
                <a:solidFill>
                  <a:srgbClr val="FFFFFF"/>
                </a:solidFill>
                <a:latin typeface="Arial"/>
              </a:rPr>
              <a:t>Interoperability</a:t>
            </a:r>
            <a:r>
              <a:rPr lang="de-DE" sz="1800" b="1" dirty="0">
                <a:solidFill>
                  <a:srgbClr val="FFFFFF"/>
                </a:solidFill>
                <a:latin typeface="Arial"/>
              </a:rPr>
              <a:t> and </a:t>
            </a:r>
            <a:r>
              <a:rPr lang="de-DE" sz="1800" b="1" dirty="0" err="1">
                <a:solidFill>
                  <a:srgbClr val="FFFFFF"/>
                </a:solidFill>
                <a:latin typeface="Arial"/>
              </a:rPr>
              <a:t>integration</a:t>
            </a:r>
            <a:r>
              <a:rPr lang="de-DE" sz="1800" b="1" dirty="0">
                <a:solidFill>
                  <a:srgbClr val="FFFFFF"/>
                </a:solidFill>
                <a:latin typeface="Arial"/>
              </a:rPr>
              <a:t> 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34" y="668050"/>
            <a:ext cx="1372517" cy="3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420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31640" y="1988840"/>
            <a:ext cx="6000750" cy="4286250"/>
            <a:chOff x="1800" y="2115"/>
            <a:chExt cx="5295" cy="406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00" y="2115"/>
              <a:ext cx="5295" cy="4065"/>
              <a:chOff x="1800" y="2115"/>
              <a:chExt cx="5295" cy="406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800" y="2115"/>
                <a:ext cx="5295" cy="4065"/>
                <a:chOff x="1800" y="2115"/>
                <a:chExt cx="5295" cy="4065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800" y="2115"/>
                  <a:ext cx="5295" cy="4065"/>
                  <a:chOff x="1800" y="2115"/>
                  <a:chExt cx="5295" cy="4065"/>
                </a:xfrm>
              </p:grpSpPr>
              <p:sp>
                <p:nvSpPr>
                  <p:cNvPr id="209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2528"/>
                    <a:ext cx="5295" cy="1005"/>
                  </a:xfrm>
                  <a:prstGeom prst="rect">
                    <a:avLst/>
                  </a:prstGeom>
                  <a:solidFill>
                    <a:srgbClr val="FEFFDE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de-DE"/>
                  </a:p>
                </p:txBody>
              </p:sp>
              <p:sp>
                <p:nvSpPr>
                  <p:cNvPr id="21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3673"/>
                    <a:ext cx="5295" cy="1185"/>
                  </a:xfrm>
                  <a:prstGeom prst="rect">
                    <a:avLst/>
                  </a:prstGeom>
                  <a:solidFill>
                    <a:srgbClr val="FEFFDE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de-DE"/>
                  </a:p>
                </p:txBody>
              </p:sp>
              <p:sp>
                <p:nvSpPr>
                  <p:cNvPr id="21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4995"/>
                    <a:ext cx="5295" cy="1185"/>
                  </a:xfrm>
                  <a:prstGeom prst="rect">
                    <a:avLst/>
                  </a:prstGeom>
                  <a:solidFill>
                    <a:srgbClr val="FEFFDE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de-DE"/>
                  </a:p>
                </p:txBody>
              </p:sp>
              <p:sp>
                <p:nvSpPr>
                  <p:cNvPr id="21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896" y="2632"/>
                    <a:ext cx="1830" cy="7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Management-</a:t>
                    </a: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Level</a:t>
                    </a:r>
                  </a:p>
                  <a:p>
                    <a:pPr>
                      <a:spcAft>
                        <a:spcPts val="1000"/>
                      </a:spcAft>
                    </a:pPr>
                    <a:endParaRPr lang="en-US" sz="1100" b="1" dirty="0">
                      <a:solidFill>
                        <a:srgbClr val="000000"/>
                      </a:solidFill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endParaRPr lang="en-US" sz="1100" b="1" dirty="0">
                      <a:solidFill>
                        <a:srgbClr val="000000"/>
                      </a:solidFill>
                    </a:endParaRPr>
                  </a:p>
                  <a:p>
                    <a:endParaRPr lang="de-DE" dirty="0"/>
                  </a:p>
                </p:txBody>
              </p:sp>
              <p:sp>
                <p:nvSpPr>
                  <p:cNvPr id="21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912" y="3784"/>
                    <a:ext cx="1833" cy="7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Subsystems</a:t>
                    </a:r>
                  </a:p>
                </p:txBody>
              </p:sp>
              <p:sp>
                <p:nvSpPr>
                  <p:cNvPr id="21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5104"/>
                    <a:ext cx="1585" cy="4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Devices</a:t>
                    </a:r>
                    <a:endParaRPr lang="de-DE" dirty="0"/>
                  </a:p>
                </p:txBody>
              </p:sp>
              <p:grpSp>
                <p:nvGrpSpPr>
                  <p:cNvPr id="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4280" y="2115"/>
                    <a:ext cx="560" cy="705"/>
                    <a:chOff x="2915" y="1392"/>
                    <a:chExt cx="495" cy="426"/>
                  </a:xfrm>
                </p:grpSpPr>
                <p:sp>
                  <p:nvSpPr>
                    <p:cNvPr id="289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915" y="1392"/>
                      <a:ext cx="495" cy="426"/>
                    </a:xfrm>
                    <a:custGeom>
                      <a:avLst/>
                      <a:gdLst>
                        <a:gd name="T0" fmla="*/ 86 w 495"/>
                        <a:gd name="T1" fmla="*/ 0 h 426"/>
                        <a:gd name="T2" fmla="*/ 86 w 495"/>
                        <a:gd name="T3" fmla="*/ 247 h 426"/>
                        <a:gd name="T4" fmla="*/ 164 w 495"/>
                        <a:gd name="T5" fmla="*/ 247 h 426"/>
                        <a:gd name="T6" fmla="*/ 176 w 495"/>
                        <a:gd name="T7" fmla="*/ 254 h 426"/>
                        <a:gd name="T8" fmla="*/ 178 w 495"/>
                        <a:gd name="T9" fmla="*/ 251 h 426"/>
                        <a:gd name="T10" fmla="*/ 144 w 495"/>
                        <a:gd name="T11" fmla="*/ 251 h 426"/>
                        <a:gd name="T12" fmla="*/ 144 w 495"/>
                        <a:gd name="T13" fmla="*/ 265 h 426"/>
                        <a:gd name="T14" fmla="*/ 16 w 495"/>
                        <a:gd name="T15" fmla="*/ 265 h 426"/>
                        <a:gd name="T16" fmla="*/ 16 w 495"/>
                        <a:gd name="T17" fmla="*/ 350 h 426"/>
                        <a:gd name="T18" fmla="*/ 22 w 495"/>
                        <a:gd name="T19" fmla="*/ 350 h 426"/>
                        <a:gd name="T20" fmla="*/ 0 w 495"/>
                        <a:gd name="T21" fmla="*/ 406 h 426"/>
                        <a:gd name="T22" fmla="*/ 4 w 495"/>
                        <a:gd name="T23" fmla="*/ 425 h 426"/>
                        <a:gd name="T24" fmla="*/ 489 w 495"/>
                        <a:gd name="T25" fmla="*/ 425 h 426"/>
                        <a:gd name="T26" fmla="*/ 494 w 495"/>
                        <a:gd name="T27" fmla="*/ 406 h 426"/>
                        <a:gd name="T28" fmla="*/ 470 w 495"/>
                        <a:gd name="T29" fmla="*/ 352 h 426"/>
                        <a:gd name="T30" fmla="*/ 477 w 495"/>
                        <a:gd name="T31" fmla="*/ 352 h 426"/>
                        <a:gd name="T32" fmla="*/ 477 w 495"/>
                        <a:gd name="T33" fmla="*/ 265 h 426"/>
                        <a:gd name="T34" fmla="*/ 350 w 495"/>
                        <a:gd name="T35" fmla="*/ 265 h 426"/>
                        <a:gd name="T36" fmla="*/ 350 w 495"/>
                        <a:gd name="T37" fmla="*/ 254 h 426"/>
                        <a:gd name="T38" fmla="*/ 317 w 495"/>
                        <a:gd name="T39" fmla="*/ 254 h 426"/>
                        <a:gd name="T40" fmla="*/ 329 w 495"/>
                        <a:gd name="T41" fmla="*/ 247 h 426"/>
                        <a:gd name="T42" fmla="*/ 406 w 495"/>
                        <a:gd name="T43" fmla="*/ 247 h 426"/>
                        <a:gd name="T44" fmla="*/ 406 w 495"/>
                        <a:gd name="T45" fmla="*/ 0 h 426"/>
                        <a:gd name="T46" fmla="*/ 86 w 495"/>
                        <a:gd name="T47" fmla="*/ 0 h 42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95"/>
                        <a:gd name="T73" fmla="*/ 0 h 426"/>
                        <a:gd name="T74" fmla="*/ 495 w 495"/>
                        <a:gd name="T75" fmla="*/ 426 h 42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95" h="426">
                          <a:moveTo>
                            <a:pt x="86" y="0"/>
                          </a:moveTo>
                          <a:lnTo>
                            <a:pt x="86" y="247"/>
                          </a:lnTo>
                          <a:lnTo>
                            <a:pt x="164" y="247"/>
                          </a:lnTo>
                          <a:lnTo>
                            <a:pt x="176" y="254"/>
                          </a:lnTo>
                          <a:lnTo>
                            <a:pt x="178" y="251"/>
                          </a:lnTo>
                          <a:lnTo>
                            <a:pt x="144" y="251"/>
                          </a:lnTo>
                          <a:lnTo>
                            <a:pt x="144" y="265"/>
                          </a:lnTo>
                          <a:lnTo>
                            <a:pt x="16" y="265"/>
                          </a:lnTo>
                          <a:lnTo>
                            <a:pt x="16" y="350"/>
                          </a:lnTo>
                          <a:lnTo>
                            <a:pt x="22" y="350"/>
                          </a:lnTo>
                          <a:lnTo>
                            <a:pt x="0" y="406"/>
                          </a:lnTo>
                          <a:lnTo>
                            <a:pt x="4" y="425"/>
                          </a:lnTo>
                          <a:lnTo>
                            <a:pt x="489" y="425"/>
                          </a:lnTo>
                          <a:lnTo>
                            <a:pt x="494" y="406"/>
                          </a:lnTo>
                          <a:lnTo>
                            <a:pt x="470" y="352"/>
                          </a:lnTo>
                          <a:lnTo>
                            <a:pt x="477" y="352"/>
                          </a:lnTo>
                          <a:lnTo>
                            <a:pt x="477" y="265"/>
                          </a:lnTo>
                          <a:lnTo>
                            <a:pt x="350" y="265"/>
                          </a:lnTo>
                          <a:lnTo>
                            <a:pt x="350" y="254"/>
                          </a:lnTo>
                          <a:lnTo>
                            <a:pt x="317" y="254"/>
                          </a:lnTo>
                          <a:lnTo>
                            <a:pt x="329" y="247"/>
                          </a:lnTo>
                          <a:lnTo>
                            <a:pt x="406" y="247"/>
                          </a:lnTo>
                          <a:lnTo>
                            <a:pt x="406" y="0"/>
                          </a:lnTo>
                          <a:lnTo>
                            <a:pt x="8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0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925" y="1800"/>
                      <a:ext cx="480" cy="18"/>
                    </a:xfrm>
                    <a:custGeom>
                      <a:avLst/>
                      <a:gdLst>
                        <a:gd name="T0" fmla="*/ 0 w 480"/>
                        <a:gd name="T1" fmla="*/ 0 h 18"/>
                        <a:gd name="T2" fmla="*/ 479 w 480"/>
                        <a:gd name="T3" fmla="*/ 0 h 18"/>
                        <a:gd name="T4" fmla="*/ 475 w 480"/>
                        <a:gd name="T5" fmla="*/ 17 h 18"/>
                        <a:gd name="T6" fmla="*/ 4 w 480"/>
                        <a:gd name="T7" fmla="*/ 17 h 18"/>
                        <a:gd name="T8" fmla="*/ 0 w 480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18"/>
                        <a:gd name="T17" fmla="*/ 480 w 48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18">
                          <a:moveTo>
                            <a:pt x="0" y="0"/>
                          </a:moveTo>
                          <a:lnTo>
                            <a:pt x="479" y="0"/>
                          </a:lnTo>
                          <a:lnTo>
                            <a:pt x="475" y="17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1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2925" y="1737"/>
                      <a:ext cx="480" cy="64"/>
                    </a:xfrm>
                    <a:custGeom>
                      <a:avLst/>
                      <a:gdLst>
                        <a:gd name="T0" fmla="*/ 24 w 480"/>
                        <a:gd name="T1" fmla="*/ 0 h 64"/>
                        <a:gd name="T2" fmla="*/ 451 w 480"/>
                        <a:gd name="T3" fmla="*/ 0 h 64"/>
                        <a:gd name="T4" fmla="*/ 479 w 480"/>
                        <a:gd name="T5" fmla="*/ 63 h 64"/>
                        <a:gd name="T6" fmla="*/ 0 w 480"/>
                        <a:gd name="T7" fmla="*/ 63 h 64"/>
                        <a:gd name="T8" fmla="*/ 24 w 480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64"/>
                        <a:gd name="T17" fmla="*/ 480 w 480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64">
                          <a:moveTo>
                            <a:pt x="24" y="0"/>
                          </a:moveTo>
                          <a:lnTo>
                            <a:pt x="451" y="0"/>
                          </a:lnTo>
                          <a:lnTo>
                            <a:pt x="479" y="63"/>
                          </a:lnTo>
                          <a:lnTo>
                            <a:pt x="0" y="63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2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957" y="1745"/>
                      <a:ext cx="415" cy="53"/>
                    </a:xfrm>
                    <a:custGeom>
                      <a:avLst/>
                      <a:gdLst>
                        <a:gd name="T0" fmla="*/ 13 w 415"/>
                        <a:gd name="T1" fmla="*/ 0 h 53"/>
                        <a:gd name="T2" fmla="*/ 394 w 415"/>
                        <a:gd name="T3" fmla="*/ 0 h 53"/>
                        <a:gd name="T4" fmla="*/ 414 w 415"/>
                        <a:gd name="T5" fmla="*/ 52 h 53"/>
                        <a:gd name="T6" fmla="*/ 0 w 415"/>
                        <a:gd name="T7" fmla="*/ 52 h 53"/>
                        <a:gd name="T8" fmla="*/ 13 w 415"/>
                        <a:gd name="T9" fmla="*/ 0 h 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5"/>
                        <a:gd name="T16" fmla="*/ 0 h 53"/>
                        <a:gd name="T17" fmla="*/ 415 w 415"/>
                        <a:gd name="T18" fmla="*/ 53 h 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5" h="53">
                          <a:moveTo>
                            <a:pt x="13" y="0"/>
                          </a:moveTo>
                          <a:lnTo>
                            <a:pt x="394" y="0"/>
                          </a:lnTo>
                          <a:lnTo>
                            <a:pt x="414" y="52"/>
                          </a:lnTo>
                          <a:lnTo>
                            <a:pt x="0" y="52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3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962" y="1745"/>
                      <a:ext cx="406" cy="48"/>
                    </a:xfrm>
                    <a:custGeom>
                      <a:avLst/>
                      <a:gdLst>
                        <a:gd name="T0" fmla="*/ 14 w 406"/>
                        <a:gd name="T1" fmla="*/ 0 h 48"/>
                        <a:gd name="T2" fmla="*/ 390 w 406"/>
                        <a:gd name="T3" fmla="*/ 0 h 48"/>
                        <a:gd name="T4" fmla="*/ 405 w 406"/>
                        <a:gd name="T5" fmla="*/ 47 h 48"/>
                        <a:gd name="T6" fmla="*/ 0 w 406"/>
                        <a:gd name="T7" fmla="*/ 47 h 48"/>
                        <a:gd name="T8" fmla="*/ 11 w 406"/>
                        <a:gd name="T9" fmla="*/ 0 h 48"/>
                        <a:gd name="T10" fmla="*/ 14 w 406"/>
                        <a:gd name="T11" fmla="*/ 0 h 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6"/>
                        <a:gd name="T19" fmla="*/ 0 h 48"/>
                        <a:gd name="T20" fmla="*/ 406 w 406"/>
                        <a:gd name="T21" fmla="*/ 48 h 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6" h="48">
                          <a:moveTo>
                            <a:pt x="14" y="0"/>
                          </a:moveTo>
                          <a:lnTo>
                            <a:pt x="390" y="0"/>
                          </a:lnTo>
                          <a:lnTo>
                            <a:pt x="405" y="47"/>
                          </a:lnTo>
                          <a:lnTo>
                            <a:pt x="0" y="47"/>
                          </a:lnTo>
                          <a:lnTo>
                            <a:pt x="11" y="0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4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980" y="1745"/>
                      <a:ext cx="22" cy="19"/>
                    </a:xfrm>
                    <a:custGeom>
                      <a:avLst/>
                      <a:gdLst>
                        <a:gd name="T0" fmla="*/ 21 w 22"/>
                        <a:gd name="T1" fmla="*/ 18 h 19"/>
                        <a:gd name="T2" fmla="*/ 21 w 22"/>
                        <a:gd name="T3" fmla="*/ 0 h 19"/>
                        <a:gd name="T4" fmla="*/ 0 w 22"/>
                        <a:gd name="T5" fmla="*/ 0 h 19"/>
                        <a:gd name="T6" fmla="*/ 0 w 22"/>
                        <a:gd name="T7" fmla="*/ 18 h 19"/>
                        <a:gd name="T8" fmla="*/ 21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1" y="18"/>
                          </a:moveTo>
                          <a:lnTo>
                            <a:pt x="2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2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5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978" y="1745"/>
                      <a:ext cx="21" cy="19"/>
                    </a:xfrm>
                    <a:custGeom>
                      <a:avLst/>
                      <a:gdLst>
                        <a:gd name="T0" fmla="*/ 19 w 21"/>
                        <a:gd name="T1" fmla="*/ 18 h 19"/>
                        <a:gd name="T2" fmla="*/ 20 w 21"/>
                        <a:gd name="T3" fmla="*/ 0 h 19"/>
                        <a:gd name="T4" fmla="*/ 1 w 21"/>
                        <a:gd name="T5" fmla="*/ 0 h 19"/>
                        <a:gd name="T6" fmla="*/ 0 w 21"/>
                        <a:gd name="T7" fmla="*/ 18 h 19"/>
                        <a:gd name="T8" fmla="*/ 19 w 2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19" y="18"/>
                          </a:moveTo>
                          <a:lnTo>
                            <a:pt x="20" y="0"/>
                          </a:lnTo>
                          <a:lnTo>
                            <a:pt x="1" y="0"/>
                          </a:lnTo>
                          <a:lnTo>
                            <a:pt x="0" y="18"/>
                          </a:lnTo>
                          <a:lnTo>
                            <a:pt x="19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6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17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7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014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8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091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9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90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0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2970" y="1754"/>
                      <a:ext cx="258" cy="32"/>
                    </a:xfrm>
                    <a:custGeom>
                      <a:avLst/>
                      <a:gdLst>
                        <a:gd name="T0" fmla="*/ 6 w 258"/>
                        <a:gd name="T1" fmla="*/ 0 h 32"/>
                        <a:gd name="T2" fmla="*/ 257 w 258"/>
                        <a:gd name="T3" fmla="*/ 0 h 32"/>
                        <a:gd name="T4" fmla="*/ 257 w 258"/>
                        <a:gd name="T5" fmla="*/ 31 h 32"/>
                        <a:gd name="T6" fmla="*/ 0 w 258"/>
                        <a:gd name="T7" fmla="*/ 31 h 32"/>
                        <a:gd name="T8" fmla="*/ 6 w 258"/>
                        <a:gd name="T9" fmla="*/ 1 h 32"/>
                        <a:gd name="T10" fmla="*/ 6 w 258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8"/>
                        <a:gd name="T19" fmla="*/ 0 h 32"/>
                        <a:gd name="T20" fmla="*/ 258 w 258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8" h="32">
                          <a:moveTo>
                            <a:pt x="6" y="0"/>
                          </a:moveTo>
                          <a:lnTo>
                            <a:pt x="257" y="0"/>
                          </a:lnTo>
                          <a:lnTo>
                            <a:pt x="257" y="31"/>
                          </a:lnTo>
                          <a:lnTo>
                            <a:pt x="0" y="31"/>
                          </a:lnTo>
                          <a:lnTo>
                            <a:pt x="6" y="1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1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2972" y="1764"/>
                      <a:ext cx="253" cy="19"/>
                    </a:xfrm>
                    <a:custGeom>
                      <a:avLst/>
                      <a:gdLst>
                        <a:gd name="T0" fmla="*/ 1 w 253"/>
                        <a:gd name="T1" fmla="*/ 0 h 19"/>
                        <a:gd name="T2" fmla="*/ 252 w 253"/>
                        <a:gd name="T3" fmla="*/ 0 h 19"/>
                        <a:gd name="T4" fmla="*/ 252 w 253"/>
                        <a:gd name="T5" fmla="*/ 18 h 19"/>
                        <a:gd name="T6" fmla="*/ 0 w 253"/>
                        <a:gd name="T7" fmla="*/ 18 h 19"/>
                        <a:gd name="T8" fmla="*/ 1 w 253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3"/>
                        <a:gd name="T16" fmla="*/ 0 h 19"/>
                        <a:gd name="T17" fmla="*/ 253 w 25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3" h="19">
                          <a:moveTo>
                            <a:pt x="1" y="0"/>
                          </a:moveTo>
                          <a:lnTo>
                            <a:pt x="252" y="0"/>
                          </a:lnTo>
                          <a:lnTo>
                            <a:pt x="252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2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975" y="1754"/>
                      <a:ext cx="249" cy="20"/>
                    </a:xfrm>
                    <a:custGeom>
                      <a:avLst/>
                      <a:gdLst>
                        <a:gd name="T0" fmla="*/ 0 w 249"/>
                        <a:gd name="T1" fmla="*/ 0 h 20"/>
                        <a:gd name="T2" fmla="*/ 248 w 249"/>
                        <a:gd name="T3" fmla="*/ 0 h 20"/>
                        <a:gd name="T4" fmla="*/ 248 w 249"/>
                        <a:gd name="T5" fmla="*/ 19 h 20"/>
                        <a:gd name="T6" fmla="*/ 0 w 249"/>
                        <a:gd name="T7" fmla="*/ 19 h 20"/>
                        <a:gd name="T8" fmla="*/ 0 w 249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9"/>
                        <a:gd name="T16" fmla="*/ 0 h 20"/>
                        <a:gd name="T17" fmla="*/ 249 w 249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9" h="20">
                          <a:moveTo>
                            <a:pt x="0" y="0"/>
                          </a:moveTo>
                          <a:lnTo>
                            <a:pt x="248" y="0"/>
                          </a:lnTo>
                          <a:lnTo>
                            <a:pt x="248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3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970" y="1770"/>
                      <a:ext cx="22" cy="18"/>
                    </a:xfrm>
                    <a:custGeom>
                      <a:avLst/>
                      <a:gdLst>
                        <a:gd name="T0" fmla="*/ 1 w 22"/>
                        <a:gd name="T1" fmla="*/ 0 h 18"/>
                        <a:gd name="T2" fmla="*/ 21 w 22"/>
                        <a:gd name="T3" fmla="*/ 0 h 18"/>
                        <a:gd name="T4" fmla="*/ 19 w 22"/>
                        <a:gd name="T5" fmla="*/ 17 h 18"/>
                        <a:gd name="T6" fmla="*/ 0 w 22"/>
                        <a:gd name="T7" fmla="*/ 17 h 18"/>
                        <a:gd name="T8" fmla="*/ 1 w 22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8"/>
                        <a:gd name="T17" fmla="*/ 22 w 2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8">
                          <a:moveTo>
                            <a:pt x="1" y="0"/>
                          </a:moveTo>
                          <a:lnTo>
                            <a:pt x="21" y="0"/>
                          </a:lnTo>
                          <a:lnTo>
                            <a:pt x="19" y="17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4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968" y="1777"/>
                      <a:ext cx="24" cy="19"/>
                    </a:xfrm>
                    <a:custGeom>
                      <a:avLst/>
                      <a:gdLst>
                        <a:gd name="T0" fmla="*/ 23 w 24"/>
                        <a:gd name="T1" fmla="*/ 0 h 19"/>
                        <a:gd name="T2" fmla="*/ 23 w 24"/>
                        <a:gd name="T3" fmla="*/ 18 h 19"/>
                        <a:gd name="T4" fmla="*/ 0 w 24"/>
                        <a:gd name="T5" fmla="*/ 18 h 19"/>
                        <a:gd name="T6" fmla="*/ 1 w 24"/>
                        <a:gd name="T7" fmla="*/ 0 h 19"/>
                        <a:gd name="T8" fmla="*/ 23 w 2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"/>
                        <a:gd name="T16" fmla="*/ 0 h 19"/>
                        <a:gd name="T17" fmla="*/ 24 w 2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" h="19">
                          <a:moveTo>
                            <a:pt x="23" y="0"/>
                          </a:moveTo>
                          <a:lnTo>
                            <a:pt x="23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5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992" y="1770"/>
                      <a:ext cx="211" cy="18"/>
                    </a:xfrm>
                    <a:custGeom>
                      <a:avLst/>
                      <a:gdLst>
                        <a:gd name="T0" fmla="*/ 0 w 211"/>
                        <a:gd name="T1" fmla="*/ 0 h 18"/>
                        <a:gd name="T2" fmla="*/ 0 w 211"/>
                        <a:gd name="T3" fmla="*/ 17 h 18"/>
                        <a:gd name="T4" fmla="*/ 209 w 211"/>
                        <a:gd name="T5" fmla="*/ 17 h 18"/>
                        <a:gd name="T6" fmla="*/ 210 w 211"/>
                        <a:gd name="T7" fmla="*/ 0 h 18"/>
                        <a:gd name="T8" fmla="*/ 1 w 211"/>
                        <a:gd name="T9" fmla="*/ 0 h 18"/>
                        <a:gd name="T10" fmla="*/ 0 w 211"/>
                        <a:gd name="T11" fmla="*/ 0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1"/>
                        <a:gd name="T19" fmla="*/ 0 h 18"/>
                        <a:gd name="T20" fmla="*/ 211 w 211"/>
                        <a:gd name="T21" fmla="*/ 18 h 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1" h="18">
                          <a:moveTo>
                            <a:pt x="0" y="0"/>
                          </a:moveTo>
                          <a:lnTo>
                            <a:pt x="0" y="17"/>
                          </a:lnTo>
                          <a:lnTo>
                            <a:pt x="209" y="17"/>
                          </a:lnTo>
                          <a:lnTo>
                            <a:pt x="210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6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994" y="1777"/>
                      <a:ext cx="206" cy="19"/>
                    </a:xfrm>
                    <a:custGeom>
                      <a:avLst/>
                      <a:gdLst>
                        <a:gd name="T0" fmla="*/ 0 w 206"/>
                        <a:gd name="T1" fmla="*/ 0 h 19"/>
                        <a:gd name="T2" fmla="*/ 0 w 206"/>
                        <a:gd name="T3" fmla="*/ 18 h 19"/>
                        <a:gd name="T4" fmla="*/ 205 w 206"/>
                        <a:gd name="T5" fmla="*/ 18 h 19"/>
                        <a:gd name="T6" fmla="*/ 205 w 206"/>
                        <a:gd name="T7" fmla="*/ 0 h 19"/>
                        <a:gd name="T8" fmla="*/ 4 w 206"/>
                        <a:gd name="T9" fmla="*/ 0 h 19"/>
                        <a:gd name="T10" fmla="*/ 0 w 20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6"/>
                        <a:gd name="T19" fmla="*/ 0 h 19"/>
                        <a:gd name="T20" fmla="*/ 206 w 20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6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205" y="18"/>
                          </a:lnTo>
                          <a:lnTo>
                            <a:pt x="205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7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968" y="1785"/>
                      <a:ext cx="21" cy="19"/>
                    </a:xfrm>
                    <a:custGeom>
                      <a:avLst/>
                      <a:gdLst>
                        <a:gd name="T0" fmla="*/ 0 w 21"/>
                        <a:gd name="T1" fmla="*/ 0 h 19"/>
                        <a:gd name="T2" fmla="*/ 20 w 21"/>
                        <a:gd name="T3" fmla="*/ 0 h 19"/>
                        <a:gd name="T4" fmla="*/ 20 w 21"/>
                        <a:gd name="T5" fmla="*/ 18 h 19"/>
                        <a:gd name="T6" fmla="*/ 0 w 21"/>
                        <a:gd name="T7" fmla="*/ 18 h 19"/>
                        <a:gd name="T8" fmla="*/ 0 w 2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0" y="0"/>
                          </a:moveTo>
                          <a:lnTo>
                            <a:pt x="20" y="0"/>
                          </a:lnTo>
                          <a:lnTo>
                            <a:pt x="2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967" y="1783"/>
                      <a:ext cx="21" cy="19"/>
                    </a:xfrm>
                    <a:custGeom>
                      <a:avLst/>
                      <a:gdLst>
                        <a:gd name="T0" fmla="*/ 0 w 21"/>
                        <a:gd name="T1" fmla="*/ 0 h 19"/>
                        <a:gd name="T2" fmla="*/ 20 w 21"/>
                        <a:gd name="T3" fmla="*/ 0 h 19"/>
                        <a:gd name="T4" fmla="*/ 20 w 21"/>
                        <a:gd name="T5" fmla="*/ 18 h 19"/>
                        <a:gd name="T6" fmla="*/ 0 w 21"/>
                        <a:gd name="T7" fmla="*/ 18 h 19"/>
                        <a:gd name="T8" fmla="*/ 0 w 2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0" y="0"/>
                          </a:moveTo>
                          <a:lnTo>
                            <a:pt x="20" y="0"/>
                          </a:lnTo>
                          <a:lnTo>
                            <a:pt x="2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001" y="1785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4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4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999" y="1783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6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6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242" y="1745"/>
                      <a:ext cx="42" cy="19"/>
                    </a:xfrm>
                    <a:custGeom>
                      <a:avLst/>
                      <a:gdLst>
                        <a:gd name="T0" fmla="*/ 41 w 42"/>
                        <a:gd name="T1" fmla="*/ 13 h 19"/>
                        <a:gd name="T2" fmla="*/ 41 w 42"/>
                        <a:gd name="T3" fmla="*/ 0 h 19"/>
                        <a:gd name="T4" fmla="*/ 0 w 42"/>
                        <a:gd name="T5" fmla="*/ 0 h 19"/>
                        <a:gd name="T6" fmla="*/ 0 w 42"/>
                        <a:gd name="T7" fmla="*/ 18 h 19"/>
                        <a:gd name="T8" fmla="*/ 41 w 42"/>
                        <a:gd name="T9" fmla="*/ 18 h 19"/>
                        <a:gd name="T10" fmla="*/ 41 w 42"/>
                        <a:gd name="T11" fmla="*/ 13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2"/>
                        <a:gd name="T19" fmla="*/ 0 h 19"/>
                        <a:gd name="T20" fmla="*/ 42 w 42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2" h="19">
                          <a:moveTo>
                            <a:pt x="41" y="13"/>
                          </a:moveTo>
                          <a:lnTo>
                            <a:pt x="4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1" y="18"/>
                          </a:lnTo>
                          <a:lnTo>
                            <a:pt x="41" y="13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241" y="1745"/>
                      <a:ext cx="43" cy="19"/>
                    </a:xfrm>
                    <a:custGeom>
                      <a:avLst/>
                      <a:gdLst>
                        <a:gd name="T0" fmla="*/ 42 w 43"/>
                        <a:gd name="T1" fmla="*/ 18 h 19"/>
                        <a:gd name="T2" fmla="*/ 40 w 43"/>
                        <a:gd name="T3" fmla="*/ 0 h 19"/>
                        <a:gd name="T4" fmla="*/ 0 w 43"/>
                        <a:gd name="T5" fmla="*/ 0 h 19"/>
                        <a:gd name="T6" fmla="*/ 0 w 43"/>
                        <a:gd name="T7" fmla="*/ 18 h 19"/>
                        <a:gd name="T8" fmla="*/ 42 w 43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3"/>
                        <a:gd name="T16" fmla="*/ 0 h 19"/>
                        <a:gd name="T17" fmla="*/ 43 w 4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3" h="19">
                          <a:moveTo>
                            <a:pt x="42" y="18"/>
                          </a:moveTo>
                          <a:lnTo>
                            <a:pt x="40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241" y="1754"/>
                      <a:ext cx="50" cy="20"/>
                    </a:xfrm>
                    <a:custGeom>
                      <a:avLst/>
                      <a:gdLst>
                        <a:gd name="T0" fmla="*/ 0 w 50"/>
                        <a:gd name="T1" fmla="*/ 0 h 20"/>
                        <a:gd name="T2" fmla="*/ 45 w 50"/>
                        <a:gd name="T3" fmla="*/ 0 h 20"/>
                        <a:gd name="T4" fmla="*/ 49 w 50"/>
                        <a:gd name="T5" fmla="*/ 19 h 20"/>
                        <a:gd name="T6" fmla="*/ 0 w 50"/>
                        <a:gd name="T7" fmla="*/ 19 h 20"/>
                        <a:gd name="T8" fmla="*/ 0 w 50"/>
                        <a:gd name="T9" fmla="*/ 4 h 20"/>
                        <a:gd name="T10" fmla="*/ 0 w 50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20"/>
                        <a:gd name="T20" fmla="*/ 50 w 50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20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9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4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241" y="1754"/>
                      <a:ext cx="43" cy="20"/>
                    </a:xfrm>
                    <a:custGeom>
                      <a:avLst/>
                      <a:gdLst>
                        <a:gd name="T0" fmla="*/ 0 w 43"/>
                        <a:gd name="T1" fmla="*/ 0 h 20"/>
                        <a:gd name="T2" fmla="*/ 42 w 43"/>
                        <a:gd name="T3" fmla="*/ 0 h 20"/>
                        <a:gd name="T4" fmla="*/ 42 w 43"/>
                        <a:gd name="T5" fmla="*/ 19 h 20"/>
                        <a:gd name="T6" fmla="*/ 0 w 43"/>
                        <a:gd name="T7" fmla="*/ 19 h 20"/>
                        <a:gd name="T8" fmla="*/ 0 w 43"/>
                        <a:gd name="T9" fmla="*/ 4 h 20"/>
                        <a:gd name="T10" fmla="*/ 0 w 43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3"/>
                        <a:gd name="T19" fmla="*/ 0 h 20"/>
                        <a:gd name="T20" fmla="*/ 43 w 43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3" h="20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5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3241" y="1764"/>
                      <a:ext cx="48" cy="19"/>
                    </a:xfrm>
                    <a:custGeom>
                      <a:avLst/>
                      <a:gdLst>
                        <a:gd name="T0" fmla="*/ 0 w 48"/>
                        <a:gd name="T1" fmla="*/ 0 h 19"/>
                        <a:gd name="T2" fmla="*/ 45 w 48"/>
                        <a:gd name="T3" fmla="*/ 0 h 19"/>
                        <a:gd name="T4" fmla="*/ 47 w 48"/>
                        <a:gd name="T5" fmla="*/ 18 h 19"/>
                        <a:gd name="T6" fmla="*/ 0 w 48"/>
                        <a:gd name="T7" fmla="*/ 18 h 19"/>
                        <a:gd name="T8" fmla="*/ 0 w 48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9"/>
                        <a:gd name="T17" fmla="*/ 48 w 48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9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7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6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3261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2 h 19"/>
                        <a:gd name="T10" fmla="*/ 0 w 20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"/>
                        <a:gd name="T19" fmla="*/ 0 h 19"/>
                        <a:gd name="T20" fmla="*/ 20 w 20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7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259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9"/>
                        <a:gd name="T17" fmla="*/ 20 w 2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8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3242" y="178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0 h 19"/>
                        <a:gd name="T2" fmla="*/ 50 w 51"/>
                        <a:gd name="T3" fmla="*/ 0 h 19"/>
                        <a:gd name="T4" fmla="*/ 50 w 51"/>
                        <a:gd name="T5" fmla="*/ 18 h 19"/>
                        <a:gd name="T6" fmla="*/ 0 w 51"/>
                        <a:gd name="T7" fmla="*/ 18 h 19"/>
                        <a:gd name="T8" fmla="*/ 0 w 5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9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3241" y="1783"/>
                      <a:ext cx="50" cy="19"/>
                    </a:xfrm>
                    <a:custGeom>
                      <a:avLst/>
                      <a:gdLst>
                        <a:gd name="T0" fmla="*/ 0 w 50"/>
                        <a:gd name="T1" fmla="*/ 0 h 19"/>
                        <a:gd name="T2" fmla="*/ 49 w 50"/>
                        <a:gd name="T3" fmla="*/ 0 h 19"/>
                        <a:gd name="T4" fmla="*/ 49 w 50"/>
                        <a:gd name="T5" fmla="*/ 18 h 19"/>
                        <a:gd name="T6" fmla="*/ 0 w 50"/>
                        <a:gd name="T7" fmla="*/ 18 h 19"/>
                        <a:gd name="T8" fmla="*/ 0 w 5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9"/>
                        <a:gd name="T17" fmla="*/ 50 w 5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9">
                          <a:moveTo>
                            <a:pt x="0" y="0"/>
                          </a:moveTo>
                          <a:lnTo>
                            <a:pt x="49" y="0"/>
                          </a:lnTo>
                          <a:lnTo>
                            <a:pt x="4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299" y="174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18 h 19"/>
                        <a:gd name="T2" fmla="*/ 0 w 51"/>
                        <a:gd name="T3" fmla="*/ 0 h 19"/>
                        <a:gd name="T4" fmla="*/ 45 w 51"/>
                        <a:gd name="T5" fmla="*/ 0 h 19"/>
                        <a:gd name="T6" fmla="*/ 50 w 51"/>
                        <a:gd name="T7" fmla="*/ 18 h 19"/>
                        <a:gd name="T8" fmla="*/ 0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1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296" y="1745"/>
                      <a:ext cx="50" cy="19"/>
                    </a:xfrm>
                    <a:custGeom>
                      <a:avLst/>
                      <a:gdLst>
                        <a:gd name="T0" fmla="*/ 1 w 50"/>
                        <a:gd name="T1" fmla="*/ 18 h 19"/>
                        <a:gd name="T2" fmla="*/ 0 w 50"/>
                        <a:gd name="T3" fmla="*/ 0 h 19"/>
                        <a:gd name="T4" fmla="*/ 45 w 50"/>
                        <a:gd name="T5" fmla="*/ 0 h 19"/>
                        <a:gd name="T6" fmla="*/ 49 w 50"/>
                        <a:gd name="T7" fmla="*/ 18 h 19"/>
                        <a:gd name="T8" fmla="*/ 1 w 50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9"/>
                        <a:gd name="T17" fmla="*/ 50 w 5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9">
                          <a:moveTo>
                            <a:pt x="1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49" y="18"/>
                          </a:lnTo>
                          <a:lnTo>
                            <a:pt x="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2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299" y="1754"/>
                      <a:ext cx="64" cy="37"/>
                    </a:xfrm>
                    <a:custGeom>
                      <a:avLst/>
                      <a:gdLst>
                        <a:gd name="T0" fmla="*/ 0 w 64"/>
                        <a:gd name="T1" fmla="*/ 0 h 37"/>
                        <a:gd name="T2" fmla="*/ 48 w 64"/>
                        <a:gd name="T3" fmla="*/ 0 h 37"/>
                        <a:gd name="T4" fmla="*/ 63 w 64"/>
                        <a:gd name="T5" fmla="*/ 36 h 37"/>
                        <a:gd name="T6" fmla="*/ 9 w 64"/>
                        <a:gd name="T7" fmla="*/ 36 h 37"/>
                        <a:gd name="T8" fmla="*/ 1 w 64"/>
                        <a:gd name="T9" fmla="*/ 1 h 37"/>
                        <a:gd name="T10" fmla="*/ 0 w 64"/>
                        <a:gd name="T11" fmla="*/ 0 h 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4"/>
                        <a:gd name="T19" fmla="*/ 0 h 37"/>
                        <a:gd name="T20" fmla="*/ 64 w 64"/>
                        <a:gd name="T21" fmla="*/ 37 h 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4" h="37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63" y="36"/>
                          </a:lnTo>
                          <a:lnTo>
                            <a:pt x="9" y="36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3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3298" y="1754"/>
                      <a:ext cx="53" cy="20"/>
                    </a:xfrm>
                    <a:custGeom>
                      <a:avLst/>
                      <a:gdLst>
                        <a:gd name="T0" fmla="*/ 0 w 53"/>
                        <a:gd name="T1" fmla="*/ 0 h 20"/>
                        <a:gd name="T2" fmla="*/ 47 w 53"/>
                        <a:gd name="T3" fmla="*/ 0 h 20"/>
                        <a:gd name="T4" fmla="*/ 52 w 53"/>
                        <a:gd name="T5" fmla="*/ 19 h 20"/>
                        <a:gd name="T6" fmla="*/ 1 w 53"/>
                        <a:gd name="T7" fmla="*/ 19 h 20"/>
                        <a:gd name="T8" fmla="*/ 0 w 53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20"/>
                        <a:gd name="T17" fmla="*/ 53 w 53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20">
                          <a:moveTo>
                            <a:pt x="0" y="0"/>
                          </a:moveTo>
                          <a:lnTo>
                            <a:pt x="47" y="0"/>
                          </a:lnTo>
                          <a:lnTo>
                            <a:pt x="52" y="19"/>
                          </a:lnTo>
                          <a:lnTo>
                            <a:pt x="1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4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299" y="1764"/>
                      <a:ext cx="54" cy="19"/>
                    </a:xfrm>
                    <a:custGeom>
                      <a:avLst/>
                      <a:gdLst>
                        <a:gd name="T0" fmla="*/ 0 w 54"/>
                        <a:gd name="T1" fmla="*/ 0 h 19"/>
                        <a:gd name="T2" fmla="*/ 51 w 54"/>
                        <a:gd name="T3" fmla="*/ 0 h 19"/>
                        <a:gd name="T4" fmla="*/ 53 w 54"/>
                        <a:gd name="T5" fmla="*/ 18 h 19"/>
                        <a:gd name="T6" fmla="*/ 0 w 54"/>
                        <a:gd name="T7" fmla="*/ 18 h 19"/>
                        <a:gd name="T8" fmla="*/ 0 w 5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19"/>
                        <a:gd name="T17" fmla="*/ 54 w 5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19">
                          <a:moveTo>
                            <a:pt x="0" y="0"/>
                          </a:moveTo>
                          <a:lnTo>
                            <a:pt x="51" y="0"/>
                          </a:lnTo>
                          <a:lnTo>
                            <a:pt x="53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5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302" y="1770"/>
                      <a:ext cx="53" cy="18"/>
                    </a:xfrm>
                    <a:custGeom>
                      <a:avLst/>
                      <a:gdLst>
                        <a:gd name="T0" fmla="*/ 0 w 53"/>
                        <a:gd name="T1" fmla="*/ 0 h 18"/>
                        <a:gd name="T2" fmla="*/ 50 w 53"/>
                        <a:gd name="T3" fmla="*/ 0 h 18"/>
                        <a:gd name="T4" fmla="*/ 52 w 53"/>
                        <a:gd name="T5" fmla="*/ 17 h 18"/>
                        <a:gd name="T6" fmla="*/ 0 w 53"/>
                        <a:gd name="T7" fmla="*/ 17 h 18"/>
                        <a:gd name="T8" fmla="*/ 0 w 53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8"/>
                        <a:gd name="T17" fmla="*/ 53 w 53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8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2" y="17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6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303" y="1777"/>
                      <a:ext cx="55" cy="19"/>
                    </a:xfrm>
                    <a:custGeom>
                      <a:avLst/>
                      <a:gdLst>
                        <a:gd name="T0" fmla="*/ 52 w 55"/>
                        <a:gd name="T1" fmla="*/ 0 h 19"/>
                        <a:gd name="T2" fmla="*/ 54 w 55"/>
                        <a:gd name="T3" fmla="*/ 18 h 19"/>
                        <a:gd name="T4" fmla="*/ 1 w 55"/>
                        <a:gd name="T5" fmla="*/ 18 h 19"/>
                        <a:gd name="T6" fmla="*/ 0 w 55"/>
                        <a:gd name="T7" fmla="*/ 0 h 19"/>
                        <a:gd name="T8" fmla="*/ 52 w 5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2" y="0"/>
                          </a:moveTo>
                          <a:lnTo>
                            <a:pt x="54" y="18"/>
                          </a:lnTo>
                          <a:lnTo>
                            <a:pt x="1" y="18"/>
                          </a:lnTo>
                          <a:lnTo>
                            <a:pt x="0" y="0"/>
                          </a:lnTo>
                          <a:lnTo>
                            <a:pt x="52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7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304" y="1783"/>
                      <a:ext cx="56" cy="19"/>
                    </a:xfrm>
                    <a:custGeom>
                      <a:avLst/>
                      <a:gdLst>
                        <a:gd name="T0" fmla="*/ 0 w 56"/>
                        <a:gd name="T1" fmla="*/ 0 h 19"/>
                        <a:gd name="T2" fmla="*/ 54 w 56"/>
                        <a:gd name="T3" fmla="*/ 0 h 19"/>
                        <a:gd name="T4" fmla="*/ 55 w 56"/>
                        <a:gd name="T5" fmla="*/ 18 h 19"/>
                        <a:gd name="T6" fmla="*/ 1 w 56"/>
                        <a:gd name="T7" fmla="*/ 18 h 19"/>
                        <a:gd name="T8" fmla="*/ 1 w 56"/>
                        <a:gd name="T9" fmla="*/ 0 h 19"/>
                        <a:gd name="T10" fmla="*/ 0 w 5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"/>
                        <a:gd name="T19" fmla="*/ 0 h 19"/>
                        <a:gd name="T20" fmla="*/ 56 w 5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" h="19">
                          <a:moveTo>
                            <a:pt x="0" y="0"/>
                          </a:moveTo>
                          <a:lnTo>
                            <a:pt x="54" y="0"/>
                          </a:lnTo>
                          <a:lnTo>
                            <a:pt x="55" y="18"/>
                          </a:lnTo>
                          <a:lnTo>
                            <a:pt x="1" y="18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8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3" y="1669"/>
                      <a:ext cx="434" cy="6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9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5" y="1676"/>
                      <a:ext cx="411" cy="4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0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9" y="1681"/>
                      <a:ext cx="405" cy="3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1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10"/>
                      <a:ext cx="112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2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16"/>
                      <a:ext cx="11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3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21"/>
                      <a:ext cx="112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4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7" y="1686"/>
                      <a:ext cx="13" cy="10"/>
                    </a:xfrm>
                    <a:prstGeom prst="ellipse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5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1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6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9" y="1683"/>
                      <a:ext cx="120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7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1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8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9" y="1705"/>
                      <a:ext cx="120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9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8" y="1685"/>
                      <a:ext cx="10" cy="1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0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8" y="1692"/>
                      <a:ext cx="10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1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8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2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3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3120" y="1681"/>
                      <a:ext cx="21" cy="21"/>
                    </a:xfrm>
                    <a:custGeom>
                      <a:avLst/>
                      <a:gdLst>
                        <a:gd name="T0" fmla="*/ 0 w 21"/>
                        <a:gd name="T1" fmla="*/ 20 h 21"/>
                        <a:gd name="T2" fmla="*/ 20 w 21"/>
                        <a:gd name="T3" fmla="*/ 20 h 21"/>
                        <a:gd name="T4" fmla="*/ 8 w 21"/>
                        <a:gd name="T5" fmla="*/ 20 h 21"/>
                        <a:gd name="T6" fmla="*/ 8 w 21"/>
                        <a:gd name="T7" fmla="*/ 7 h 21"/>
                        <a:gd name="T8" fmla="*/ 20 w 21"/>
                        <a:gd name="T9" fmla="*/ 3 h 21"/>
                        <a:gd name="T10" fmla="*/ 8 w 21"/>
                        <a:gd name="T11" fmla="*/ 0 h 21"/>
                        <a:gd name="T12" fmla="*/ 0 w 21"/>
                        <a:gd name="T13" fmla="*/ 0 h 21"/>
                        <a:gd name="T14" fmla="*/ 0 w 21"/>
                        <a:gd name="T15" fmla="*/ 20 h 2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"/>
                        <a:gd name="T25" fmla="*/ 0 h 21"/>
                        <a:gd name="T26" fmla="*/ 21 w 21"/>
                        <a:gd name="T27" fmla="*/ 21 h 2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" h="21">
                          <a:moveTo>
                            <a:pt x="0" y="20"/>
                          </a:moveTo>
                          <a:lnTo>
                            <a:pt x="20" y="20"/>
                          </a:lnTo>
                          <a:lnTo>
                            <a:pt x="8" y="20"/>
                          </a:lnTo>
                          <a:lnTo>
                            <a:pt x="8" y="7"/>
                          </a:lnTo>
                          <a:lnTo>
                            <a:pt x="20" y="3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4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4" y="1715"/>
                      <a:ext cx="7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5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3141" y="1713"/>
                      <a:ext cx="83" cy="20"/>
                    </a:xfrm>
                    <a:custGeom>
                      <a:avLst/>
                      <a:gdLst>
                        <a:gd name="T0" fmla="*/ 0 w 83"/>
                        <a:gd name="T1" fmla="*/ 0 h 20"/>
                        <a:gd name="T2" fmla="*/ 9 w 83"/>
                        <a:gd name="T3" fmla="*/ 0 h 20"/>
                        <a:gd name="T4" fmla="*/ 10 w 83"/>
                        <a:gd name="T5" fmla="*/ 9 h 20"/>
                        <a:gd name="T6" fmla="*/ 68 w 83"/>
                        <a:gd name="T7" fmla="*/ 9 h 20"/>
                        <a:gd name="T8" fmla="*/ 71 w 83"/>
                        <a:gd name="T9" fmla="*/ 0 h 20"/>
                        <a:gd name="T10" fmla="*/ 82 w 83"/>
                        <a:gd name="T11" fmla="*/ 0 h 20"/>
                        <a:gd name="T12" fmla="*/ 77 w 83"/>
                        <a:gd name="T13" fmla="*/ 19 h 20"/>
                        <a:gd name="T14" fmla="*/ 6 w 83"/>
                        <a:gd name="T15" fmla="*/ 19 h 20"/>
                        <a:gd name="T16" fmla="*/ 0 w 83"/>
                        <a:gd name="T17" fmla="*/ 9 h 20"/>
                        <a:gd name="T18" fmla="*/ 0 w 83"/>
                        <a:gd name="T19" fmla="*/ 0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3"/>
                        <a:gd name="T31" fmla="*/ 0 h 20"/>
                        <a:gd name="T32" fmla="*/ 83 w 83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3" h="20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10" y="9"/>
                          </a:lnTo>
                          <a:lnTo>
                            <a:pt x="68" y="9"/>
                          </a:lnTo>
                          <a:lnTo>
                            <a:pt x="71" y="0"/>
                          </a:lnTo>
                          <a:lnTo>
                            <a:pt x="82" y="0"/>
                          </a:lnTo>
                          <a:lnTo>
                            <a:pt x="77" y="19"/>
                          </a:lnTo>
                          <a:lnTo>
                            <a:pt x="6" y="1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6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5" y="1696"/>
                      <a:ext cx="106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691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8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0" y="1694"/>
                      <a:ext cx="25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9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1" y="1656"/>
                      <a:ext cx="178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0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3" y="1403"/>
                      <a:ext cx="293" cy="22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1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6" y="1425"/>
                      <a:ext cx="227" cy="16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2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32"/>
                      <a:ext cx="206" cy="1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3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1645"/>
                      <a:ext cx="1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4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3079" y="1633"/>
                      <a:ext cx="167" cy="19"/>
                    </a:xfrm>
                    <a:custGeom>
                      <a:avLst/>
                      <a:gdLst>
                        <a:gd name="T0" fmla="*/ 23 w 167"/>
                        <a:gd name="T1" fmla="*/ 18 h 19"/>
                        <a:gd name="T2" fmla="*/ 146 w 167"/>
                        <a:gd name="T3" fmla="*/ 18 h 19"/>
                        <a:gd name="T4" fmla="*/ 166 w 167"/>
                        <a:gd name="T5" fmla="*/ 0 h 19"/>
                        <a:gd name="T6" fmla="*/ 0 w 167"/>
                        <a:gd name="T7" fmla="*/ 0 h 19"/>
                        <a:gd name="T8" fmla="*/ 23 w 167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7"/>
                        <a:gd name="T16" fmla="*/ 0 h 19"/>
                        <a:gd name="T17" fmla="*/ 167 w 16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7" h="19">
                          <a:moveTo>
                            <a:pt x="23" y="18"/>
                          </a:moveTo>
                          <a:lnTo>
                            <a:pt x="146" y="18"/>
                          </a:lnTo>
                          <a:lnTo>
                            <a:pt x="166" y="0"/>
                          </a:lnTo>
                          <a:lnTo>
                            <a:pt x="0" y="0"/>
                          </a:lnTo>
                          <a:lnTo>
                            <a:pt x="23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5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6" y="1613"/>
                      <a:ext cx="27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6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5" y="1613"/>
                      <a:ext cx="1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8" y="1615"/>
                      <a:ext cx="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8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5" y="1611"/>
                      <a:ext cx="34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9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6" y="1613"/>
                      <a:ext cx="3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0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0" y="1620"/>
                      <a:ext cx="26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5340" y="2115"/>
                    <a:ext cx="562" cy="705"/>
                    <a:chOff x="3849" y="1392"/>
                    <a:chExt cx="496" cy="426"/>
                  </a:xfrm>
                </p:grpSpPr>
                <p:sp>
                  <p:nvSpPr>
                    <p:cNvPr id="217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3849" y="1392"/>
                      <a:ext cx="496" cy="426"/>
                    </a:xfrm>
                    <a:custGeom>
                      <a:avLst/>
                      <a:gdLst>
                        <a:gd name="T0" fmla="*/ 86 w 496"/>
                        <a:gd name="T1" fmla="*/ 0 h 426"/>
                        <a:gd name="T2" fmla="*/ 86 w 496"/>
                        <a:gd name="T3" fmla="*/ 247 h 426"/>
                        <a:gd name="T4" fmla="*/ 164 w 496"/>
                        <a:gd name="T5" fmla="*/ 247 h 426"/>
                        <a:gd name="T6" fmla="*/ 176 w 496"/>
                        <a:gd name="T7" fmla="*/ 254 h 426"/>
                        <a:gd name="T8" fmla="*/ 178 w 496"/>
                        <a:gd name="T9" fmla="*/ 251 h 426"/>
                        <a:gd name="T10" fmla="*/ 144 w 496"/>
                        <a:gd name="T11" fmla="*/ 251 h 426"/>
                        <a:gd name="T12" fmla="*/ 144 w 496"/>
                        <a:gd name="T13" fmla="*/ 265 h 426"/>
                        <a:gd name="T14" fmla="*/ 16 w 496"/>
                        <a:gd name="T15" fmla="*/ 265 h 426"/>
                        <a:gd name="T16" fmla="*/ 16 w 496"/>
                        <a:gd name="T17" fmla="*/ 350 h 426"/>
                        <a:gd name="T18" fmla="*/ 22 w 496"/>
                        <a:gd name="T19" fmla="*/ 350 h 426"/>
                        <a:gd name="T20" fmla="*/ 0 w 496"/>
                        <a:gd name="T21" fmla="*/ 406 h 426"/>
                        <a:gd name="T22" fmla="*/ 4 w 496"/>
                        <a:gd name="T23" fmla="*/ 425 h 426"/>
                        <a:gd name="T24" fmla="*/ 490 w 496"/>
                        <a:gd name="T25" fmla="*/ 425 h 426"/>
                        <a:gd name="T26" fmla="*/ 495 w 496"/>
                        <a:gd name="T27" fmla="*/ 406 h 426"/>
                        <a:gd name="T28" fmla="*/ 471 w 496"/>
                        <a:gd name="T29" fmla="*/ 352 h 426"/>
                        <a:gd name="T30" fmla="*/ 478 w 496"/>
                        <a:gd name="T31" fmla="*/ 352 h 426"/>
                        <a:gd name="T32" fmla="*/ 478 w 496"/>
                        <a:gd name="T33" fmla="*/ 265 h 426"/>
                        <a:gd name="T34" fmla="*/ 351 w 496"/>
                        <a:gd name="T35" fmla="*/ 265 h 426"/>
                        <a:gd name="T36" fmla="*/ 351 w 496"/>
                        <a:gd name="T37" fmla="*/ 254 h 426"/>
                        <a:gd name="T38" fmla="*/ 318 w 496"/>
                        <a:gd name="T39" fmla="*/ 254 h 426"/>
                        <a:gd name="T40" fmla="*/ 329 w 496"/>
                        <a:gd name="T41" fmla="*/ 247 h 426"/>
                        <a:gd name="T42" fmla="*/ 407 w 496"/>
                        <a:gd name="T43" fmla="*/ 247 h 426"/>
                        <a:gd name="T44" fmla="*/ 407 w 496"/>
                        <a:gd name="T45" fmla="*/ 0 h 426"/>
                        <a:gd name="T46" fmla="*/ 86 w 496"/>
                        <a:gd name="T47" fmla="*/ 0 h 42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96"/>
                        <a:gd name="T73" fmla="*/ 0 h 426"/>
                        <a:gd name="T74" fmla="*/ 496 w 496"/>
                        <a:gd name="T75" fmla="*/ 426 h 42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96" h="426">
                          <a:moveTo>
                            <a:pt x="86" y="0"/>
                          </a:moveTo>
                          <a:lnTo>
                            <a:pt x="86" y="247"/>
                          </a:lnTo>
                          <a:lnTo>
                            <a:pt x="164" y="247"/>
                          </a:lnTo>
                          <a:lnTo>
                            <a:pt x="176" y="254"/>
                          </a:lnTo>
                          <a:lnTo>
                            <a:pt x="178" y="251"/>
                          </a:lnTo>
                          <a:lnTo>
                            <a:pt x="144" y="251"/>
                          </a:lnTo>
                          <a:lnTo>
                            <a:pt x="144" y="265"/>
                          </a:lnTo>
                          <a:lnTo>
                            <a:pt x="16" y="265"/>
                          </a:lnTo>
                          <a:lnTo>
                            <a:pt x="16" y="350"/>
                          </a:lnTo>
                          <a:lnTo>
                            <a:pt x="22" y="350"/>
                          </a:lnTo>
                          <a:lnTo>
                            <a:pt x="0" y="406"/>
                          </a:lnTo>
                          <a:lnTo>
                            <a:pt x="4" y="425"/>
                          </a:lnTo>
                          <a:lnTo>
                            <a:pt x="490" y="425"/>
                          </a:lnTo>
                          <a:lnTo>
                            <a:pt x="495" y="406"/>
                          </a:lnTo>
                          <a:lnTo>
                            <a:pt x="471" y="352"/>
                          </a:lnTo>
                          <a:lnTo>
                            <a:pt x="478" y="352"/>
                          </a:lnTo>
                          <a:lnTo>
                            <a:pt x="478" y="265"/>
                          </a:lnTo>
                          <a:lnTo>
                            <a:pt x="351" y="265"/>
                          </a:lnTo>
                          <a:lnTo>
                            <a:pt x="351" y="254"/>
                          </a:lnTo>
                          <a:lnTo>
                            <a:pt x="318" y="254"/>
                          </a:lnTo>
                          <a:lnTo>
                            <a:pt x="329" y="247"/>
                          </a:lnTo>
                          <a:lnTo>
                            <a:pt x="407" y="247"/>
                          </a:lnTo>
                          <a:lnTo>
                            <a:pt x="407" y="0"/>
                          </a:lnTo>
                          <a:lnTo>
                            <a:pt x="8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3859" y="1800"/>
                      <a:ext cx="480" cy="18"/>
                    </a:xfrm>
                    <a:custGeom>
                      <a:avLst/>
                      <a:gdLst>
                        <a:gd name="T0" fmla="*/ 0 w 480"/>
                        <a:gd name="T1" fmla="*/ 0 h 18"/>
                        <a:gd name="T2" fmla="*/ 479 w 480"/>
                        <a:gd name="T3" fmla="*/ 0 h 18"/>
                        <a:gd name="T4" fmla="*/ 475 w 480"/>
                        <a:gd name="T5" fmla="*/ 17 h 18"/>
                        <a:gd name="T6" fmla="*/ 4 w 480"/>
                        <a:gd name="T7" fmla="*/ 17 h 18"/>
                        <a:gd name="T8" fmla="*/ 0 w 480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18"/>
                        <a:gd name="T17" fmla="*/ 480 w 48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18">
                          <a:moveTo>
                            <a:pt x="0" y="0"/>
                          </a:moveTo>
                          <a:lnTo>
                            <a:pt x="479" y="0"/>
                          </a:lnTo>
                          <a:lnTo>
                            <a:pt x="475" y="17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9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859" y="1737"/>
                      <a:ext cx="480" cy="64"/>
                    </a:xfrm>
                    <a:custGeom>
                      <a:avLst/>
                      <a:gdLst>
                        <a:gd name="T0" fmla="*/ 24 w 480"/>
                        <a:gd name="T1" fmla="*/ 0 h 64"/>
                        <a:gd name="T2" fmla="*/ 451 w 480"/>
                        <a:gd name="T3" fmla="*/ 0 h 64"/>
                        <a:gd name="T4" fmla="*/ 479 w 480"/>
                        <a:gd name="T5" fmla="*/ 63 h 64"/>
                        <a:gd name="T6" fmla="*/ 0 w 480"/>
                        <a:gd name="T7" fmla="*/ 63 h 64"/>
                        <a:gd name="T8" fmla="*/ 24 w 480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64"/>
                        <a:gd name="T17" fmla="*/ 480 w 480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64">
                          <a:moveTo>
                            <a:pt x="24" y="0"/>
                          </a:moveTo>
                          <a:lnTo>
                            <a:pt x="451" y="0"/>
                          </a:lnTo>
                          <a:lnTo>
                            <a:pt x="479" y="63"/>
                          </a:lnTo>
                          <a:lnTo>
                            <a:pt x="0" y="63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891" y="1745"/>
                      <a:ext cx="415" cy="53"/>
                    </a:xfrm>
                    <a:custGeom>
                      <a:avLst/>
                      <a:gdLst>
                        <a:gd name="T0" fmla="*/ 13 w 415"/>
                        <a:gd name="T1" fmla="*/ 0 h 53"/>
                        <a:gd name="T2" fmla="*/ 394 w 415"/>
                        <a:gd name="T3" fmla="*/ 0 h 53"/>
                        <a:gd name="T4" fmla="*/ 414 w 415"/>
                        <a:gd name="T5" fmla="*/ 52 h 53"/>
                        <a:gd name="T6" fmla="*/ 0 w 415"/>
                        <a:gd name="T7" fmla="*/ 52 h 53"/>
                        <a:gd name="T8" fmla="*/ 13 w 415"/>
                        <a:gd name="T9" fmla="*/ 0 h 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5"/>
                        <a:gd name="T16" fmla="*/ 0 h 53"/>
                        <a:gd name="T17" fmla="*/ 415 w 415"/>
                        <a:gd name="T18" fmla="*/ 53 h 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5" h="53">
                          <a:moveTo>
                            <a:pt x="13" y="0"/>
                          </a:moveTo>
                          <a:lnTo>
                            <a:pt x="394" y="0"/>
                          </a:lnTo>
                          <a:lnTo>
                            <a:pt x="414" y="52"/>
                          </a:lnTo>
                          <a:lnTo>
                            <a:pt x="0" y="52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3896" y="1745"/>
                      <a:ext cx="405" cy="48"/>
                    </a:xfrm>
                    <a:custGeom>
                      <a:avLst/>
                      <a:gdLst>
                        <a:gd name="T0" fmla="*/ 13 w 405"/>
                        <a:gd name="T1" fmla="*/ 0 h 48"/>
                        <a:gd name="T2" fmla="*/ 389 w 405"/>
                        <a:gd name="T3" fmla="*/ 0 h 48"/>
                        <a:gd name="T4" fmla="*/ 404 w 405"/>
                        <a:gd name="T5" fmla="*/ 47 h 48"/>
                        <a:gd name="T6" fmla="*/ 0 w 405"/>
                        <a:gd name="T7" fmla="*/ 47 h 48"/>
                        <a:gd name="T8" fmla="*/ 11 w 405"/>
                        <a:gd name="T9" fmla="*/ 0 h 48"/>
                        <a:gd name="T10" fmla="*/ 13 w 405"/>
                        <a:gd name="T11" fmla="*/ 0 h 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5"/>
                        <a:gd name="T19" fmla="*/ 0 h 48"/>
                        <a:gd name="T20" fmla="*/ 405 w 405"/>
                        <a:gd name="T21" fmla="*/ 48 h 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5" h="48">
                          <a:moveTo>
                            <a:pt x="13" y="0"/>
                          </a:moveTo>
                          <a:lnTo>
                            <a:pt x="389" y="0"/>
                          </a:lnTo>
                          <a:lnTo>
                            <a:pt x="404" y="47"/>
                          </a:lnTo>
                          <a:lnTo>
                            <a:pt x="0" y="47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914" y="1745"/>
                      <a:ext cx="22" cy="19"/>
                    </a:xfrm>
                    <a:custGeom>
                      <a:avLst/>
                      <a:gdLst>
                        <a:gd name="T0" fmla="*/ 21 w 22"/>
                        <a:gd name="T1" fmla="*/ 18 h 19"/>
                        <a:gd name="T2" fmla="*/ 21 w 22"/>
                        <a:gd name="T3" fmla="*/ 0 h 19"/>
                        <a:gd name="T4" fmla="*/ 0 w 22"/>
                        <a:gd name="T5" fmla="*/ 0 h 19"/>
                        <a:gd name="T6" fmla="*/ 0 w 22"/>
                        <a:gd name="T7" fmla="*/ 18 h 19"/>
                        <a:gd name="T8" fmla="*/ 21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1" y="18"/>
                          </a:moveTo>
                          <a:lnTo>
                            <a:pt x="2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2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912" y="1745"/>
                      <a:ext cx="22" cy="19"/>
                    </a:xfrm>
                    <a:custGeom>
                      <a:avLst/>
                      <a:gdLst>
                        <a:gd name="T0" fmla="*/ 20 w 22"/>
                        <a:gd name="T1" fmla="*/ 18 h 19"/>
                        <a:gd name="T2" fmla="*/ 21 w 22"/>
                        <a:gd name="T3" fmla="*/ 0 h 19"/>
                        <a:gd name="T4" fmla="*/ 1 w 22"/>
                        <a:gd name="T5" fmla="*/ 0 h 19"/>
                        <a:gd name="T6" fmla="*/ 0 w 22"/>
                        <a:gd name="T7" fmla="*/ 18 h 19"/>
                        <a:gd name="T8" fmla="*/ 20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0" y="18"/>
                          </a:moveTo>
                          <a:lnTo>
                            <a:pt x="21" y="0"/>
                          </a:lnTo>
                          <a:lnTo>
                            <a:pt x="1" y="0"/>
                          </a:lnTo>
                          <a:lnTo>
                            <a:pt x="0" y="18"/>
                          </a:lnTo>
                          <a:lnTo>
                            <a:pt x="2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950" y="1745"/>
                      <a:ext cx="57" cy="19"/>
                    </a:xfrm>
                    <a:custGeom>
                      <a:avLst/>
                      <a:gdLst>
                        <a:gd name="T0" fmla="*/ 56 w 57"/>
                        <a:gd name="T1" fmla="*/ 18 h 19"/>
                        <a:gd name="T2" fmla="*/ 56 w 57"/>
                        <a:gd name="T3" fmla="*/ 0 h 19"/>
                        <a:gd name="T4" fmla="*/ 0 w 57"/>
                        <a:gd name="T5" fmla="*/ 0 h 19"/>
                        <a:gd name="T6" fmla="*/ 0 w 57"/>
                        <a:gd name="T7" fmla="*/ 18 h 19"/>
                        <a:gd name="T8" fmla="*/ 56 w 57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"/>
                        <a:gd name="T16" fmla="*/ 0 h 19"/>
                        <a:gd name="T17" fmla="*/ 57 w 5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" h="19">
                          <a:moveTo>
                            <a:pt x="56" y="18"/>
                          </a:moveTo>
                          <a:lnTo>
                            <a:pt x="56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6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948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027" y="1745"/>
                      <a:ext cx="53" cy="19"/>
                    </a:xfrm>
                    <a:custGeom>
                      <a:avLst/>
                      <a:gdLst>
                        <a:gd name="T0" fmla="*/ 52 w 53"/>
                        <a:gd name="T1" fmla="*/ 18 h 19"/>
                        <a:gd name="T2" fmla="*/ 52 w 53"/>
                        <a:gd name="T3" fmla="*/ 0 h 19"/>
                        <a:gd name="T4" fmla="*/ 0 w 53"/>
                        <a:gd name="T5" fmla="*/ 0 h 19"/>
                        <a:gd name="T6" fmla="*/ 0 w 53"/>
                        <a:gd name="T7" fmla="*/ 18 h 19"/>
                        <a:gd name="T8" fmla="*/ 52 w 53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9"/>
                        <a:gd name="T17" fmla="*/ 53 w 5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9">
                          <a:moveTo>
                            <a:pt x="52" y="18"/>
                          </a:moveTo>
                          <a:lnTo>
                            <a:pt x="52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4025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905" y="1754"/>
                      <a:ext cx="257" cy="32"/>
                    </a:xfrm>
                    <a:custGeom>
                      <a:avLst/>
                      <a:gdLst>
                        <a:gd name="T0" fmla="*/ 6 w 257"/>
                        <a:gd name="T1" fmla="*/ 0 h 32"/>
                        <a:gd name="T2" fmla="*/ 256 w 257"/>
                        <a:gd name="T3" fmla="*/ 0 h 32"/>
                        <a:gd name="T4" fmla="*/ 256 w 257"/>
                        <a:gd name="T5" fmla="*/ 31 h 32"/>
                        <a:gd name="T6" fmla="*/ 0 w 257"/>
                        <a:gd name="T7" fmla="*/ 31 h 32"/>
                        <a:gd name="T8" fmla="*/ 6 w 257"/>
                        <a:gd name="T9" fmla="*/ 1 h 32"/>
                        <a:gd name="T10" fmla="*/ 6 w 257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7"/>
                        <a:gd name="T19" fmla="*/ 0 h 32"/>
                        <a:gd name="T20" fmla="*/ 257 w 257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7" h="32">
                          <a:moveTo>
                            <a:pt x="6" y="0"/>
                          </a:moveTo>
                          <a:lnTo>
                            <a:pt x="256" y="0"/>
                          </a:lnTo>
                          <a:lnTo>
                            <a:pt x="256" y="31"/>
                          </a:lnTo>
                          <a:lnTo>
                            <a:pt x="0" y="31"/>
                          </a:lnTo>
                          <a:lnTo>
                            <a:pt x="6" y="1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908" y="1764"/>
                      <a:ext cx="252" cy="19"/>
                    </a:xfrm>
                    <a:custGeom>
                      <a:avLst/>
                      <a:gdLst>
                        <a:gd name="T0" fmla="*/ 1 w 252"/>
                        <a:gd name="T1" fmla="*/ 0 h 19"/>
                        <a:gd name="T2" fmla="*/ 251 w 252"/>
                        <a:gd name="T3" fmla="*/ 0 h 19"/>
                        <a:gd name="T4" fmla="*/ 251 w 252"/>
                        <a:gd name="T5" fmla="*/ 18 h 19"/>
                        <a:gd name="T6" fmla="*/ 0 w 252"/>
                        <a:gd name="T7" fmla="*/ 18 h 19"/>
                        <a:gd name="T8" fmla="*/ 1 w 25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2"/>
                        <a:gd name="T16" fmla="*/ 0 h 19"/>
                        <a:gd name="T17" fmla="*/ 252 w 25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2" h="19">
                          <a:moveTo>
                            <a:pt x="1" y="0"/>
                          </a:moveTo>
                          <a:lnTo>
                            <a:pt x="251" y="0"/>
                          </a:lnTo>
                          <a:lnTo>
                            <a:pt x="251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0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3909" y="1754"/>
                      <a:ext cx="250" cy="20"/>
                    </a:xfrm>
                    <a:custGeom>
                      <a:avLst/>
                      <a:gdLst>
                        <a:gd name="T0" fmla="*/ 0 w 250"/>
                        <a:gd name="T1" fmla="*/ 0 h 20"/>
                        <a:gd name="T2" fmla="*/ 249 w 250"/>
                        <a:gd name="T3" fmla="*/ 0 h 20"/>
                        <a:gd name="T4" fmla="*/ 249 w 250"/>
                        <a:gd name="T5" fmla="*/ 19 h 20"/>
                        <a:gd name="T6" fmla="*/ 0 w 250"/>
                        <a:gd name="T7" fmla="*/ 19 h 20"/>
                        <a:gd name="T8" fmla="*/ 0 w 250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0"/>
                        <a:gd name="T16" fmla="*/ 0 h 20"/>
                        <a:gd name="T17" fmla="*/ 250 w 250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0" h="20">
                          <a:moveTo>
                            <a:pt x="0" y="0"/>
                          </a:moveTo>
                          <a:lnTo>
                            <a:pt x="249" y="0"/>
                          </a:lnTo>
                          <a:lnTo>
                            <a:pt x="249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1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3905" y="1770"/>
                      <a:ext cx="22" cy="18"/>
                    </a:xfrm>
                    <a:custGeom>
                      <a:avLst/>
                      <a:gdLst>
                        <a:gd name="T0" fmla="*/ 1 w 22"/>
                        <a:gd name="T1" fmla="*/ 0 h 18"/>
                        <a:gd name="T2" fmla="*/ 21 w 22"/>
                        <a:gd name="T3" fmla="*/ 0 h 18"/>
                        <a:gd name="T4" fmla="*/ 19 w 22"/>
                        <a:gd name="T5" fmla="*/ 17 h 18"/>
                        <a:gd name="T6" fmla="*/ 0 w 22"/>
                        <a:gd name="T7" fmla="*/ 17 h 18"/>
                        <a:gd name="T8" fmla="*/ 1 w 22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8"/>
                        <a:gd name="T17" fmla="*/ 22 w 2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8">
                          <a:moveTo>
                            <a:pt x="1" y="0"/>
                          </a:moveTo>
                          <a:lnTo>
                            <a:pt x="21" y="0"/>
                          </a:lnTo>
                          <a:lnTo>
                            <a:pt x="19" y="17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3902" y="1777"/>
                      <a:ext cx="25" cy="19"/>
                    </a:xfrm>
                    <a:custGeom>
                      <a:avLst/>
                      <a:gdLst>
                        <a:gd name="T0" fmla="*/ 24 w 25"/>
                        <a:gd name="T1" fmla="*/ 0 h 19"/>
                        <a:gd name="T2" fmla="*/ 24 w 25"/>
                        <a:gd name="T3" fmla="*/ 18 h 19"/>
                        <a:gd name="T4" fmla="*/ 0 w 25"/>
                        <a:gd name="T5" fmla="*/ 18 h 19"/>
                        <a:gd name="T6" fmla="*/ 1 w 25"/>
                        <a:gd name="T7" fmla="*/ 0 h 19"/>
                        <a:gd name="T8" fmla="*/ 24 w 2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19"/>
                        <a:gd name="T17" fmla="*/ 25 w 2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19">
                          <a:moveTo>
                            <a:pt x="24" y="0"/>
                          </a:moveTo>
                          <a:lnTo>
                            <a:pt x="24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3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3927" y="1770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0 w 210"/>
                        <a:gd name="T3" fmla="*/ 17 h 18"/>
                        <a:gd name="T4" fmla="*/ 208 w 210"/>
                        <a:gd name="T5" fmla="*/ 17 h 18"/>
                        <a:gd name="T6" fmla="*/ 209 w 210"/>
                        <a:gd name="T7" fmla="*/ 0 h 18"/>
                        <a:gd name="T8" fmla="*/ 1 w 210"/>
                        <a:gd name="T9" fmla="*/ 0 h 18"/>
                        <a:gd name="T10" fmla="*/ 0 w 210"/>
                        <a:gd name="T11" fmla="*/ 0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0"/>
                        <a:gd name="T19" fmla="*/ 0 h 18"/>
                        <a:gd name="T20" fmla="*/ 210 w 210"/>
                        <a:gd name="T21" fmla="*/ 18 h 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0" y="17"/>
                          </a:lnTo>
                          <a:lnTo>
                            <a:pt x="208" y="17"/>
                          </a:lnTo>
                          <a:lnTo>
                            <a:pt x="209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4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929" y="1777"/>
                      <a:ext cx="206" cy="19"/>
                    </a:xfrm>
                    <a:custGeom>
                      <a:avLst/>
                      <a:gdLst>
                        <a:gd name="T0" fmla="*/ 0 w 206"/>
                        <a:gd name="T1" fmla="*/ 0 h 19"/>
                        <a:gd name="T2" fmla="*/ 0 w 206"/>
                        <a:gd name="T3" fmla="*/ 18 h 19"/>
                        <a:gd name="T4" fmla="*/ 205 w 206"/>
                        <a:gd name="T5" fmla="*/ 18 h 19"/>
                        <a:gd name="T6" fmla="*/ 205 w 206"/>
                        <a:gd name="T7" fmla="*/ 0 h 19"/>
                        <a:gd name="T8" fmla="*/ 4 w 206"/>
                        <a:gd name="T9" fmla="*/ 0 h 19"/>
                        <a:gd name="T10" fmla="*/ 0 w 20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6"/>
                        <a:gd name="T19" fmla="*/ 0 h 19"/>
                        <a:gd name="T20" fmla="*/ 206 w 20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6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205" y="18"/>
                          </a:lnTo>
                          <a:lnTo>
                            <a:pt x="205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5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902" y="1785"/>
                      <a:ext cx="22" cy="19"/>
                    </a:xfrm>
                    <a:custGeom>
                      <a:avLst/>
                      <a:gdLst>
                        <a:gd name="T0" fmla="*/ 0 w 22"/>
                        <a:gd name="T1" fmla="*/ 0 h 19"/>
                        <a:gd name="T2" fmla="*/ 21 w 22"/>
                        <a:gd name="T3" fmla="*/ 0 h 19"/>
                        <a:gd name="T4" fmla="*/ 21 w 22"/>
                        <a:gd name="T5" fmla="*/ 18 h 19"/>
                        <a:gd name="T6" fmla="*/ 0 w 22"/>
                        <a:gd name="T7" fmla="*/ 18 h 19"/>
                        <a:gd name="T8" fmla="*/ 0 w 2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0" y="0"/>
                          </a:moveTo>
                          <a:lnTo>
                            <a:pt x="21" y="0"/>
                          </a:lnTo>
                          <a:lnTo>
                            <a:pt x="21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6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901" y="1783"/>
                      <a:ext cx="22" cy="19"/>
                    </a:xfrm>
                    <a:custGeom>
                      <a:avLst/>
                      <a:gdLst>
                        <a:gd name="T0" fmla="*/ 0 w 22"/>
                        <a:gd name="T1" fmla="*/ 0 h 19"/>
                        <a:gd name="T2" fmla="*/ 21 w 22"/>
                        <a:gd name="T3" fmla="*/ 0 h 19"/>
                        <a:gd name="T4" fmla="*/ 21 w 22"/>
                        <a:gd name="T5" fmla="*/ 18 h 19"/>
                        <a:gd name="T6" fmla="*/ 0 w 22"/>
                        <a:gd name="T7" fmla="*/ 18 h 19"/>
                        <a:gd name="T8" fmla="*/ 0 w 2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0" y="0"/>
                          </a:moveTo>
                          <a:lnTo>
                            <a:pt x="21" y="0"/>
                          </a:lnTo>
                          <a:lnTo>
                            <a:pt x="21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7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936" y="1785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4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4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8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934" y="1783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6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6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9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176" y="1745"/>
                      <a:ext cx="44" cy="19"/>
                    </a:xfrm>
                    <a:custGeom>
                      <a:avLst/>
                      <a:gdLst>
                        <a:gd name="T0" fmla="*/ 43 w 44"/>
                        <a:gd name="T1" fmla="*/ 13 h 19"/>
                        <a:gd name="T2" fmla="*/ 43 w 44"/>
                        <a:gd name="T3" fmla="*/ 0 h 19"/>
                        <a:gd name="T4" fmla="*/ 0 w 44"/>
                        <a:gd name="T5" fmla="*/ 0 h 19"/>
                        <a:gd name="T6" fmla="*/ 0 w 44"/>
                        <a:gd name="T7" fmla="*/ 18 h 19"/>
                        <a:gd name="T8" fmla="*/ 43 w 44"/>
                        <a:gd name="T9" fmla="*/ 18 h 19"/>
                        <a:gd name="T10" fmla="*/ 43 w 44"/>
                        <a:gd name="T11" fmla="*/ 13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4"/>
                        <a:gd name="T19" fmla="*/ 0 h 19"/>
                        <a:gd name="T20" fmla="*/ 44 w 44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4" h="19">
                          <a:moveTo>
                            <a:pt x="43" y="13"/>
                          </a:moveTo>
                          <a:lnTo>
                            <a:pt x="43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3" y="18"/>
                          </a:lnTo>
                          <a:lnTo>
                            <a:pt x="43" y="13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0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176" y="1745"/>
                      <a:ext cx="44" cy="19"/>
                    </a:xfrm>
                    <a:custGeom>
                      <a:avLst/>
                      <a:gdLst>
                        <a:gd name="T0" fmla="*/ 43 w 44"/>
                        <a:gd name="T1" fmla="*/ 18 h 19"/>
                        <a:gd name="T2" fmla="*/ 41 w 44"/>
                        <a:gd name="T3" fmla="*/ 0 h 19"/>
                        <a:gd name="T4" fmla="*/ 0 w 44"/>
                        <a:gd name="T5" fmla="*/ 0 h 19"/>
                        <a:gd name="T6" fmla="*/ 0 w 44"/>
                        <a:gd name="T7" fmla="*/ 18 h 19"/>
                        <a:gd name="T8" fmla="*/ 43 w 44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19"/>
                        <a:gd name="T17" fmla="*/ 44 w 4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19">
                          <a:moveTo>
                            <a:pt x="43" y="18"/>
                          </a:moveTo>
                          <a:lnTo>
                            <a:pt x="4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3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1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4176" y="1754"/>
                      <a:ext cx="49" cy="20"/>
                    </a:xfrm>
                    <a:custGeom>
                      <a:avLst/>
                      <a:gdLst>
                        <a:gd name="T0" fmla="*/ 0 w 49"/>
                        <a:gd name="T1" fmla="*/ 0 h 20"/>
                        <a:gd name="T2" fmla="*/ 44 w 49"/>
                        <a:gd name="T3" fmla="*/ 0 h 20"/>
                        <a:gd name="T4" fmla="*/ 48 w 49"/>
                        <a:gd name="T5" fmla="*/ 19 h 20"/>
                        <a:gd name="T6" fmla="*/ 0 w 49"/>
                        <a:gd name="T7" fmla="*/ 19 h 20"/>
                        <a:gd name="T8" fmla="*/ 0 w 49"/>
                        <a:gd name="T9" fmla="*/ 4 h 20"/>
                        <a:gd name="T10" fmla="*/ 0 w 49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"/>
                        <a:gd name="T19" fmla="*/ 0 h 20"/>
                        <a:gd name="T20" fmla="*/ 49 w 49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" h="20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8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2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4176" y="1754"/>
                      <a:ext cx="44" cy="20"/>
                    </a:xfrm>
                    <a:custGeom>
                      <a:avLst/>
                      <a:gdLst>
                        <a:gd name="T0" fmla="*/ 0 w 44"/>
                        <a:gd name="T1" fmla="*/ 0 h 20"/>
                        <a:gd name="T2" fmla="*/ 43 w 44"/>
                        <a:gd name="T3" fmla="*/ 0 h 20"/>
                        <a:gd name="T4" fmla="*/ 43 w 44"/>
                        <a:gd name="T5" fmla="*/ 19 h 20"/>
                        <a:gd name="T6" fmla="*/ 0 w 44"/>
                        <a:gd name="T7" fmla="*/ 19 h 20"/>
                        <a:gd name="T8" fmla="*/ 0 w 44"/>
                        <a:gd name="T9" fmla="*/ 4 h 20"/>
                        <a:gd name="T10" fmla="*/ 0 w 44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4"/>
                        <a:gd name="T19" fmla="*/ 0 h 20"/>
                        <a:gd name="T20" fmla="*/ 44 w 44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4" h="20">
                          <a:moveTo>
                            <a:pt x="0" y="0"/>
                          </a:moveTo>
                          <a:lnTo>
                            <a:pt x="43" y="0"/>
                          </a:lnTo>
                          <a:lnTo>
                            <a:pt x="43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3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176" y="1764"/>
                      <a:ext cx="48" cy="19"/>
                    </a:xfrm>
                    <a:custGeom>
                      <a:avLst/>
                      <a:gdLst>
                        <a:gd name="T0" fmla="*/ 0 w 48"/>
                        <a:gd name="T1" fmla="*/ 0 h 19"/>
                        <a:gd name="T2" fmla="*/ 45 w 48"/>
                        <a:gd name="T3" fmla="*/ 0 h 19"/>
                        <a:gd name="T4" fmla="*/ 47 w 48"/>
                        <a:gd name="T5" fmla="*/ 18 h 19"/>
                        <a:gd name="T6" fmla="*/ 0 w 48"/>
                        <a:gd name="T7" fmla="*/ 18 h 19"/>
                        <a:gd name="T8" fmla="*/ 0 w 48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9"/>
                        <a:gd name="T17" fmla="*/ 48 w 48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9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7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4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4196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2 h 19"/>
                        <a:gd name="T10" fmla="*/ 0 w 20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"/>
                        <a:gd name="T19" fmla="*/ 0 h 19"/>
                        <a:gd name="T20" fmla="*/ 20 w 20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5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4193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9"/>
                        <a:gd name="T17" fmla="*/ 20 w 2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176" y="178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0 h 19"/>
                        <a:gd name="T2" fmla="*/ 50 w 51"/>
                        <a:gd name="T3" fmla="*/ 0 h 19"/>
                        <a:gd name="T4" fmla="*/ 50 w 51"/>
                        <a:gd name="T5" fmla="*/ 18 h 19"/>
                        <a:gd name="T6" fmla="*/ 0 w 51"/>
                        <a:gd name="T7" fmla="*/ 18 h 19"/>
                        <a:gd name="T8" fmla="*/ 0 w 5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7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4176" y="1783"/>
                      <a:ext cx="49" cy="19"/>
                    </a:xfrm>
                    <a:custGeom>
                      <a:avLst/>
                      <a:gdLst>
                        <a:gd name="T0" fmla="*/ 0 w 49"/>
                        <a:gd name="T1" fmla="*/ 0 h 19"/>
                        <a:gd name="T2" fmla="*/ 48 w 49"/>
                        <a:gd name="T3" fmla="*/ 0 h 19"/>
                        <a:gd name="T4" fmla="*/ 48 w 49"/>
                        <a:gd name="T5" fmla="*/ 18 h 19"/>
                        <a:gd name="T6" fmla="*/ 0 w 49"/>
                        <a:gd name="T7" fmla="*/ 18 h 19"/>
                        <a:gd name="T8" fmla="*/ 0 w 49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9"/>
                        <a:gd name="T16" fmla="*/ 0 h 19"/>
                        <a:gd name="T17" fmla="*/ 49 w 49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9" h="19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4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8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4234" y="174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18 h 19"/>
                        <a:gd name="T2" fmla="*/ 0 w 51"/>
                        <a:gd name="T3" fmla="*/ 0 h 19"/>
                        <a:gd name="T4" fmla="*/ 45 w 51"/>
                        <a:gd name="T5" fmla="*/ 0 h 19"/>
                        <a:gd name="T6" fmla="*/ 50 w 51"/>
                        <a:gd name="T7" fmla="*/ 18 h 19"/>
                        <a:gd name="T8" fmla="*/ 0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9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4229" y="1745"/>
                      <a:ext cx="51" cy="19"/>
                    </a:xfrm>
                    <a:custGeom>
                      <a:avLst/>
                      <a:gdLst>
                        <a:gd name="T0" fmla="*/ 1 w 51"/>
                        <a:gd name="T1" fmla="*/ 18 h 19"/>
                        <a:gd name="T2" fmla="*/ 0 w 51"/>
                        <a:gd name="T3" fmla="*/ 0 h 19"/>
                        <a:gd name="T4" fmla="*/ 46 w 51"/>
                        <a:gd name="T5" fmla="*/ 0 h 19"/>
                        <a:gd name="T6" fmla="*/ 50 w 51"/>
                        <a:gd name="T7" fmla="*/ 18 h 19"/>
                        <a:gd name="T8" fmla="*/ 1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1" y="18"/>
                          </a:moveTo>
                          <a:lnTo>
                            <a:pt x="0" y="0"/>
                          </a:lnTo>
                          <a:lnTo>
                            <a:pt x="46" y="0"/>
                          </a:lnTo>
                          <a:lnTo>
                            <a:pt x="50" y="18"/>
                          </a:lnTo>
                          <a:lnTo>
                            <a:pt x="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0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4234" y="1754"/>
                      <a:ext cx="64" cy="37"/>
                    </a:xfrm>
                    <a:custGeom>
                      <a:avLst/>
                      <a:gdLst>
                        <a:gd name="T0" fmla="*/ 0 w 64"/>
                        <a:gd name="T1" fmla="*/ 0 h 37"/>
                        <a:gd name="T2" fmla="*/ 48 w 64"/>
                        <a:gd name="T3" fmla="*/ 0 h 37"/>
                        <a:gd name="T4" fmla="*/ 63 w 64"/>
                        <a:gd name="T5" fmla="*/ 36 h 37"/>
                        <a:gd name="T6" fmla="*/ 9 w 64"/>
                        <a:gd name="T7" fmla="*/ 36 h 37"/>
                        <a:gd name="T8" fmla="*/ 1 w 64"/>
                        <a:gd name="T9" fmla="*/ 1 h 37"/>
                        <a:gd name="T10" fmla="*/ 0 w 64"/>
                        <a:gd name="T11" fmla="*/ 0 h 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4"/>
                        <a:gd name="T19" fmla="*/ 0 h 37"/>
                        <a:gd name="T20" fmla="*/ 64 w 64"/>
                        <a:gd name="T21" fmla="*/ 37 h 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4" h="37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63" y="36"/>
                          </a:lnTo>
                          <a:lnTo>
                            <a:pt x="9" y="36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1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4233" y="1754"/>
                      <a:ext cx="53" cy="20"/>
                    </a:xfrm>
                    <a:custGeom>
                      <a:avLst/>
                      <a:gdLst>
                        <a:gd name="T0" fmla="*/ 0 w 53"/>
                        <a:gd name="T1" fmla="*/ 0 h 20"/>
                        <a:gd name="T2" fmla="*/ 47 w 53"/>
                        <a:gd name="T3" fmla="*/ 0 h 20"/>
                        <a:gd name="T4" fmla="*/ 52 w 53"/>
                        <a:gd name="T5" fmla="*/ 19 h 20"/>
                        <a:gd name="T6" fmla="*/ 1 w 53"/>
                        <a:gd name="T7" fmla="*/ 19 h 20"/>
                        <a:gd name="T8" fmla="*/ 0 w 53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20"/>
                        <a:gd name="T17" fmla="*/ 53 w 53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20">
                          <a:moveTo>
                            <a:pt x="0" y="0"/>
                          </a:moveTo>
                          <a:lnTo>
                            <a:pt x="47" y="0"/>
                          </a:lnTo>
                          <a:lnTo>
                            <a:pt x="52" y="19"/>
                          </a:lnTo>
                          <a:lnTo>
                            <a:pt x="1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2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4234" y="1764"/>
                      <a:ext cx="54" cy="19"/>
                    </a:xfrm>
                    <a:custGeom>
                      <a:avLst/>
                      <a:gdLst>
                        <a:gd name="T0" fmla="*/ 0 w 54"/>
                        <a:gd name="T1" fmla="*/ 0 h 19"/>
                        <a:gd name="T2" fmla="*/ 51 w 54"/>
                        <a:gd name="T3" fmla="*/ 0 h 19"/>
                        <a:gd name="T4" fmla="*/ 53 w 54"/>
                        <a:gd name="T5" fmla="*/ 18 h 19"/>
                        <a:gd name="T6" fmla="*/ 0 w 54"/>
                        <a:gd name="T7" fmla="*/ 18 h 19"/>
                        <a:gd name="T8" fmla="*/ 0 w 5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19"/>
                        <a:gd name="T17" fmla="*/ 54 w 5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19">
                          <a:moveTo>
                            <a:pt x="0" y="0"/>
                          </a:moveTo>
                          <a:lnTo>
                            <a:pt x="51" y="0"/>
                          </a:lnTo>
                          <a:lnTo>
                            <a:pt x="53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3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4236" y="1770"/>
                      <a:ext cx="53" cy="18"/>
                    </a:xfrm>
                    <a:custGeom>
                      <a:avLst/>
                      <a:gdLst>
                        <a:gd name="T0" fmla="*/ 0 w 53"/>
                        <a:gd name="T1" fmla="*/ 0 h 18"/>
                        <a:gd name="T2" fmla="*/ 50 w 53"/>
                        <a:gd name="T3" fmla="*/ 0 h 18"/>
                        <a:gd name="T4" fmla="*/ 52 w 53"/>
                        <a:gd name="T5" fmla="*/ 17 h 18"/>
                        <a:gd name="T6" fmla="*/ 0 w 53"/>
                        <a:gd name="T7" fmla="*/ 17 h 18"/>
                        <a:gd name="T8" fmla="*/ 0 w 53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8"/>
                        <a:gd name="T17" fmla="*/ 53 w 53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8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2" y="17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4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4237" y="1777"/>
                      <a:ext cx="55" cy="19"/>
                    </a:xfrm>
                    <a:custGeom>
                      <a:avLst/>
                      <a:gdLst>
                        <a:gd name="T0" fmla="*/ 52 w 55"/>
                        <a:gd name="T1" fmla="*/ 0 h 19"/>
                        <a:gd name="T2" fmla="*/ 54 w 55"/>
                        <a:gd name="T3" fmla="*/ 18 h 19"/>
                        <a:gd name="T4" fmla="*/ 1 w 55"/>
                        <a:gd name="T5" fmla="*/ 18 h 19"/>
                        <a:gd name="T6" fmla="*/ 0 w 55"/>
                        <a:gd name="T7" fmla="*/ 0 h 19"/>
                        <a:gd name="T8" fmla="*/ 52 w 5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2" y="0"/>
                          </a:moveTo>
                          <a:lnTo>
                            <a:pt x="54" y="18"/>
                          </a:lnTo>
                          <a:lnTo>
                            <a:pt x="1" y="18"/>
                          </a:lnTo>
                          <a:lnTo>
                            <a:pt x="0" y="0"/>
                          </a:lnTo>
                          <a:lnTo>
                            <a:pt x="52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5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4238" y="1783"/>
                      <a:ext cx="56" cy="19"/>
                    </a:xfrm>
                    <a:custGeom>
                      <a:avLst/>
                      <a:gdLst>
                        <a:gd name="T0" fmla="*/ 0 w 56"/>
                        <a:gd name="T1" fmla="*/ 0 h 19"/>
                        <a:gd name="T2" fmla="*/ 54 w 56"/>
                        <a:gd name="T3" fmla="*/ 0 h 19"/>
                        <a:gd name="T4" fmla="*/ 55 w 56"/>
                        <a:gd name="T5" fmla="*/ 18 h 19"/>
                        <a:gd name="T6" fmla="*/ 1 w 56"/>
                        <a:gd name="T7" fmla="*/ 18 h 19"/>
                        <a:gd name="T8" fmla="*/ 1 w 56"/>
                        <a:gd name="T9" fmla="*/ 0 h 19"/>
                        <a:gd name="T10" fmla="*/ 0 w 5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"/>
                        <a:gd name="T19" fmla="*/ 0 h 19"/>
                        <a:gd name="T20" fmla="*/ 56 w 5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" h="19">
                          <a:moveTo>
                            <a:pt x="0" y="0"/>
                          </a:moveTo>
                          <a:lnTo>
                            <a:pt x="54" y="0"/>
                          </a:lnTo>
                          <a:lnTo>
                            <a:pt x="55" y="18"/>
                          </a:lnTo>
                          <a:lnTo>
                            <a:pt x="1" y="18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6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1669"/>
                      <a:ext cx="433" cy="6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7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9" y="1676"/>
                      <a:ext cx="412" cy="4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8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3" y="1681"/>
                      <a:ext cx="405" cy="3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9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10"/>
                      <a:ext cx="114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0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16"/>
                      <a:ext cx="114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1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21"/>
                      <a:ext cx="114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2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2" y="1686"/>
                      <a:ext cx="12" cy="10"/>
                    </a:xfrm>
                    <a:prstGeom prst="ellipse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3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6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4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5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5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6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6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5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7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1" y="1685"/>
                      <a:ext cx="12" cy="1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8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1" y="1692"/>
                      <a:ext cx="1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3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0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1694"/>
                      <a:ext cx="38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1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4054" y="1681"/>
                      <a:ext cx="21" cy="21"/>
                    </a:xfrm>
                    <a:custGeom>
                      <a:avLst/>
                      <a:gdLst>
                        <a:gd name="T0" fmla="*/ 0 w 21"/>
                        <a:gd name="T1" fmla="*/ 20 h 21"/>
                        <a:gd name="T2" fmla="*/ 20 w 21"/>
                        <a:gd name="T3" fmla="*/ 20 h 21"/>
                        <a:gd name="T4" fmla="*/ 8 w 21"/>
                        <a:gd name="T5" fmla="*/ 20 h 21"/>
                        <a:gd name="T6" fmla="*/ 8 w 21"/>
                        <a:gd name="T7" fmla="*/ 7 h 21"/>
                        <a:gd name="T8" fmla="*/ 20 w 21"/>
                        <a:gd name="T9" fmla="*/ 3 h 21"/>
                        <a:gd name="T10" fmla="*/ 8 w 21"/>
                        <a:gd name="T11" fmla="*/ 0 h 21"/>
                        <a:gd name="T12" fmla="*/ 0 w 21"/>
                        <a:gd name="T13" fmla="*/ 0 h 21"/>
                        <a:gd name="T14" fmla="*/ 0 w 21"/>
                        <a:gd name="T15" fmla="*/ 20 h 2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"/>
                        <a:gd name="T25" fmla="*/ 0 h 21"/>
                        <a:gd name="T26" fmla="*/ 21 w 21"/>
                        <a:gd name="T27" fmla="*/ 21 h 2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" h="21">
                          <a:moveTo>
                            <a:pt x="0" y="20"/>
                          </a:moveTo>
                          <a:lnTo>
                            <a:pt x="20" y="20"/>
                          </a:lnTo>
                          <a:lnTo>
                            <a:pt x="8" y="20"/>
                          </a:lnTo>
                          <a:lnTo>
                            <a:pt x="8" y="7"/>
                          </a:lnTo>
                          <a:lnTo>
                            <a:pt x="20" y="3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2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8" y="1715"/>
                      <a:ext cx="7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3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076" y="1713"/>
                      <a:ext cx="83" cy="20"/>
                    </a:xfrm>
                    <a:custGeom>
                      <a:avLst/>
                      <a:gdLst>
                        <a:gd name="T0" fmla="*/ 0 w 83"/>
                        <a:gd name="T1" fmla="*/ 0 h 20"/>
                        <a:gd name="T2" fmla="*/ 9 w 83"/>
                        <a:gd name="T3" fmla="*/ 0 h 20"/>
                        <a:gd name="T4" fmla="*/ 10 w 83"/>
                        <a:gd name="T5" fmla="*/ 9 h 20"/>
                        <a:gd name="T6" fmla="*/ 68 w 83"/>
                        <a:gd name="T7" fmla="*/ 9 h 20"/>
                        <a:gd name="T8" fmla="*/ 71 w 83"/>
                        <a:gd name="T9" fmla="*/ 0 h 20"/>
                        <a:gd name="T10" fmla="*/ 82 w 83"/>
                        <a:gd name="T11" fmla="*/ 0 h 20"/>
                        <a:gd name="T12" fmla="*/ 77 w 83"/>
                        <a:gd name="T13" fmla="*/ 19 h 20"/>
                        <a:gd name="T14" fmla="*/ 6 w 83"/>
                        <a:gd name="T15" fmla="*/ 19 h 20"/>
                        <a:gd name="T16" fmla="*/ 0 w 83"/>
                        <a:gd name="T17" fmla="*/ 9 h 20"/>
                        <a:gd name="T18" fmla="*/ 0 w 83"/>
                        <a:gd name="T19" fmla="*/ 0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3"/>
                        <a:gd name="T31" fmla="*/ 0 h 20"/>
                        <a:gd name="T32" fmla="*/ 83 w 83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3" h="20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10" y="9"/>
                          </a:lnTo>
                          <a:lnTo>
                            <a:pt x="68" y="9"/>
                          </a:lnTo>
                          <a:lnTo>
                            <a:pt x="71" y="0"/>
                          </a:lnTo>
                          <a:lnTo>
                            <a:pt x="82" y="0"/>
                          </a:lnTo>
                          <a:lnTo>
                            <a:pt x="77" y="19"/>
                          </a:lnTo>
                          <a:lnTo>
                            <a:pt x="6" y="1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4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0" y="1696"/>
                      <a:ext cx="105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5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691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6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3" y="1694"/>
                      <a:ext cx="2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7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5" y="1656"/>
                      <a:ext cx="17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8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8" y="1403"/>
                      <a:ext cx="291" cy="22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9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" y="1425"/>
                      <a:ext cx="226" cy="16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0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1" y="1432"/>
                      <a:ext cx="206" cy="1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1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1645"/>
                      <a:ext cx="112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2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4014" y="1633"/>
                      <a:ext cx="165" cy="19"/>
                    </a:xfrm>
                    <a:custGeom>
                      <a:avLst/>
                      <a:gdLst>
                        <a:gd name="T0" fmla="*/ 22 w 165"/>
                        <a:gd name="T1" fmla="*/ 18 h 19"/>
                        <a:gd name="T2" fmla="*/ 144 w 165"/>
                        <a:gd name="T3" fmla="*/ 18 h 19"/>
                        <a:gd name="T4" fmla="*/ 164 w 165"/>
                        <a:gd name="T5" fmla="*/ 0 h 19"/>
                        <a:gd name="T6" fmla="*/ 0 w 165"/>
                        <a:gd name="T7" fmla="*/ 0 h 19"/>
                        <a:gd name="T8" fmla="*/ 22 w 16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5"/>
                        <a:gd name="T16" fmla="*/ 0 h 19"/>
                        <a:gd name="T17" fmla="*/ 165 w 16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5" h="19">
                          <a:moveTo>
                            <a:pt x="22" y="18"/>
                          </a:moveTo>
                          <a:lnTo>
                            <a:pt x="144" y="18"/>
                          </a:lnTo>
                          <a:lnTo>
                            <a:pt x="164" y="0"/>
                          </a:lnTo>
                          <a:lnTo>
                            <a:pt x="0" y="0"/>
                          </a:lnTo>
                          <a:lnTo>
                            <a:pt x="2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3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0" y="1613"/>
                      <a:ext cx="27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4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0" y="1613"/>
                      <a:ext cx="1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5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1" y="1615"/>
                      <a:ext cx="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0" y="1611"/>
                      <a:ext cx="35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7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" y="1613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8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1620"/>
                      <a:ext cx="2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197" name="Line 159"/>
                <p:cNvSpPr>
                  <a:spLocks noChangeShapeType="1"/>
                </p:cNvSpPr>
                <p:nvPr/>
              </p:nvSpPr>
              <p:spPr bwMode="auto">
                <a:xfrm>
                  <a:off x="3447" y="3035"/>
                  <a:ext cx="3365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4203" y="3032"/>
                  <a:ext cx="0" cy="30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9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4202" y="3742"/>
                  <a:ext cx="0" cy="47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0" name="Line 162"/>
                <p:cNvSpPr>
                  <a:spLocks noChangeShapeType="1"/>
                </p:cNvSpPr>
                <p:nvPr/>
              </p:nvSpPr>
              <p:spPr bwMode="auto">
                <a:xfrm>
                  <a:off x="4557" y="2683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1" name="Line 163"/>
                <p:cNvSpPr>
                  <a:spLocks noChangeShapeType="1"/>
                </p:cNvSpPr>
                <p:nvPr/>
              </p:nvSpPr>
              <p:spPr bwMode="auto">
                <a:xfrm>
                  <a:off x="5617" y="2683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2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5132" y="4070"/>
                  <a:ext cx="0" cy="12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3" name="Line 166"/>
                <p:cNvSpPr>
                  <a:spLocks noChangeShapeType="1"/>
                </p:cNvSpPr>
                <p:nvPr/>
              </p:nvSpPr>
              <p:spPr bwMode="auto">
                <a:xfrm>
                  <a:off x="4665" y="4063"/>
                  <a:ext cx="0" cy="199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" name="Freeform 167"/>
                <p:cNvSpPr>
                  <a:spLocks/>
                </p:cNvSpPr>
                <p:nvPr/>
              </p:nvSpPr>
              <p:spPr bwMode="auto">
                <a:xfrm>
                  <a:off x="5442" y="4178"/>
                  <a:ext cx="295" cy="412"/>
                </a:xfrm>
                <a:custGeom>
                  <a:avLst/>
                  <a:gdLst>
                    <a:gd name="T0" fmla="*/ 0 w 260"/>
                    <a:gd name="T1" fmla="*/ 0 h 249"/>
                    <a:gd name="T2" fmla="*/ 0 w 260"/>
                    <a:gd name="T3" fmla="*/ 5081 h 249"/>
                    <a:gd name="T4" fmla="*/ 554 w 260"/>
                    <a:gd name="T5" fmla="*/ 5081 h 249"/>
                    <a:gd name="T6" fmla="*/ 554 w 260"/>
                    <a:gd name="T7" fmla="*/ 0 h 249"/>
                    <a:gd name="T8" fmla="*/ 0 w 260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0"/>
                    <a:gd name="T16" fmla="*/ 0 h 249"/>
                    <a:gd name="T17" fmla="*/ 260 w 260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0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59" y="248"/>
                      </a:lnTo>
                      <a:lnTo>
                        <a:pt x="25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" name="Freeform 169"/>
                <p:cNvSpPr>
                  <a:spLocks/>
                </p:cNvSpPr>
                <p:nvPr/>
              </p:nvSpPr>
              <p:spPr bwMode="auto">
                <a:xfrm>
                  <a:off x="4520" y="4175"/>
                  <a:ext cx="295" cy="413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162 h 249"/>
                    <a:gd name="T4" fmla="*/ 541 w 261"/>
                    <a:gd name="T5" fmla="*/ 5162 h 249"/>
                    <a:gd name="T6" fmla="*/ 541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6" name="Freeform 171"/>
                <p:cNvSpPr>
                  <a:spLocks/>
                </p:cNvSpPr>
                <p:nvPr/>
              </p:nvSpPr>
              <p:spPr bwMode="auto">
                <a:xfrm>
                  <a:off x="4166" y="3340"/>
                  <a:ext cx="87" cy="405"/>
                </a:xfrm>
                <a:custGeom>
                  <a:avLst/>
                  <a:gdLst>
                    <a:gd name="T0" fmla="*/ 0 w 77"/>
                    <a:gd name="T1" fmla="*/ 0 h 244"/>
                    <a:gd name="T2" fmla="*/ 0 w 77"/>
                    <a:gd name="T3" fmla="*/ 5074 h 244"/>
                    <a:gd name="T4" fmla="*/ 158 w 77"/>
                    <a:gd name="T5" fmla="*/ 5074 h 244"/>
                    <a:gd name="T6" fmla="*/ 158 w 77"/>
                    <a:gd name="T7" fmla="*/ 0 h 244"/>
                    <a:gd name="T8" fmla="*/ 0 w 77"/>
                    <a:gd name="T9" fmla="*/ 0 h 2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244"/>
                    <a:gd name="T17" fmla="*/ 77 w 77"/>
                    <a:gd name="T18" fmla="*/ 244 h 2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244">
                      <a:moveTo>
                        <a:pt x="0" y="0"/>
                      </a:moveTo>
                      <a:lnTo>
                        <a:pt x="0" y="243"/>
                      </a:lnTo>
                      <a:lnTo>
                        <a:pt x="76" y="243"/>
                      </a:lnTo>
                      <a:lnTo>
                        <a:pt x="7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7" name="Freeform 170"/>
                <p:cNvSpPr>
                  <a:spLocks/>
                </p:cNvSpPr>
                <p:nvPr/>
              </p:nvSpPr>
              <p:spPr bwMode="auto">
                <a:xfrm>
                  <a:off x="4057" y="4175"/>
                  <a:ext cx="298" cy="413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162 h 249"/>
                    <a:gd name="T4" fmla="*/ 577 w 261"/>
                    <a:gd name="T5" fmla="*/ 5162 h 249"/>
                    <a:gd name="T6" fmla="*/ 577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8" name="Freeform 168"/>
                <p:cNvSpPr>
                  <a:spLocks/>
                </p:cNvSpPr>
                <p:nvPr/>
              </p:nvSpPr>
              <p:spPr bwMode="auto">
                <a:xfrm>
                  <a:off x="4987" y="4178"/>
                  <a:ext cx="298" cy="412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081 h 249"/>
                    <a:gd name="T4" fmla="*/ 577 w 261"/>
                    <a:gd name="T5" fmla="*/ 5081 h 249"/>
                    <a:gd name="T6" fmla="*/ 577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2" name="Freeform 172"/>
              <p:cNvSpPr>
                <a:spLocks/>
              </p:cNvSpPr>
              <p:nvPr/>
            </p:nvSpPr>
            <p:spPr bwMode="auto">
              <a:xfrm>
                <a:off x="4727" y="5083"/>
                <a:ext cx="423" cy="175"/>
              </a:xfrm>
              <a:custGeom>
                <a:avLst/>
                <a:gdLst>
                  <a:gd name="T0" fmla="*/ 0 w 373"/>
                  <a:gd name="T1" fmla="*/ 0 h 106"/>
                  <a:gd name="T2" fmla="*/ 0 w 373"/>
                  <a:gd name="T3" fmla="*/ 2123 h 106"/>
                  <a:gd name="T4" fmla="*/ 793 w 373"/>
                  <a:gd name="T5" fmla="*/ 2123 h 106"/>
                  <a:gd name="T6" fmla="*/ 793 w 373"/>
                  <a:gd name="T7" fmla="*/ 0 h 106"/>
                  <a:gd name="T8" fmla="*/ 0 w 373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3"/>
                  <a:gd name="T16" fmla="*/ 0 h 106"/>
                  <a:gd name="T17" fmla="*/ 373 w 373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3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2" y="105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3" name="Freeform 173"/>
              <p:cNvSpPr>
                <a:spLocks/>
              </p:cNvSpPr>
              <p:nvPr/>
            </p:nvSpPr>
            <p:spPr bwMode="auto">
              <a:xfrm>
                <a:off x="4727" y="5620"/>
                <a:ext cx="425" cy="175"/>
              </a:xfrm>
              <a:custGeom>
                <a:avLst/>
                <a:gdLst>
                  <a:gd name="T0" fmla="*/ 0 w 374"/>
                  <a:gd name="T1" fmla="*/ 0 h 106"/>
                  <a:gd name="T2" fmla="*/ 0 w 374"/>
                  <a:gd name="T3" fmla="*/ 2123 h 106"/>
                  <a:gd name="T4" fmla="*/ 805 w 374"/>
                  <a:gd name="T5" fmla="*/ 2123 h 106"/>
                  <a:gd name="T6" fmla="*/ 805 w 374"/>
                  <a:gd name="T7" fmla="*/ 0 h 106"/>
                  <a:gd name="T8" fmla="*/ 0 w 374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6"/>
                  <a:gd name="T17" fmla="*/ 374 w 374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3" y="105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" name="Freeform 174"/>
              <p:cNvSpPr>
                <a:spLocks/>
              </p:cNvSpPr>
              <p:nvPr/>
            </p:nvSpPr>
            <p:spPr bwMode="auto">
              <a:xfrm>
                <a:off x="4727" y="5355"/>
                <a:ext cx="425" cy="175"/>
              </a:xfrm>
              <a:custGeom>
                <a:avLst/>
                <a:gdLst>
                  <a:gd name="T0" fmla="*/ 0 w 374"/>
                  <a:gd name="T1" fmla="*/ 0 h 106"/>
                  <a:gd name="T2" fmla="*/ 0 w 374"/>
                  <a:gd name="T3" fmla="*/ 2123 h 106"/>
                  <a:gd name="T4" fmla="*/ 805 w 374"/>
                  <a:gd name="T5" fmla="*/ 2123 h 106"/>
                  <a:gd name="T6" fmla="*/ 805 w 374"/>
                  <a:gd name="T7" fmla="*/ 0 h 106"/>
                  <a:gd name="T8" fmla="*/ 0 w 374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6"/>
                  <a:gd name="T17" fmla="*/ 374 w 374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3" y="105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" name="Freeform 175"/>
              <p:cNvSpPr>
                <a:spLocks/>
              </p:cNvSpPr>
              <p:nvPr/>
            </p:nvSpPr>
            <p:spPr bwMode="auto">
              <a:xfrm>
                <a:off x="4727" y="5895"/>
                <a:ext cx="425" cy="173"/>
              </a:xfrm>
              <a:custGeom>
                <a:avLst/>
                <a:gdLst>
                  <a:gd name="T0" fmla="*/ 0 w 374"/>
                  <a:gd name="T1" fmla="*/ 0 h 105"/>
                  <a:gd name="T2" fmla="*/ 0 w 374"/>
                  <a:gd name="T3" fmla="*/ 2079 h 105"/>
                  <a:gd name="T4" fmla="*/ 805 w 374"/>
                  <a:gd name="T5" fmla="*/ 2079 h 105"/>
                  <a:gd name="T6" fmla="*/ 805 w 374"/>
                  <a:gd name="T7" fmla="*/ 0 h 105"/>
                  <a:gd name="T8" fmla="*/ 0 w 374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5"/>
                  <a:gd name="T17" fmla="*/ 374 w 374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5">
                    <a:moveTo>
                      <a:pt x="0" y="0"/>
                    </a:moveTo>
                    <a:lnTo>
                      <a:pt x="0" y="104"/>
                    </a:lnTo>
                    <a:lnTo>
                      <a:pt x="373" y="10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7" name="Line 177"/>
            <p:cNvSpPr>
              <a:spLocks noChangeShapeType="1"/>
            </p:cNvSpPr>
            <p:nvPr/>
          </p:nvSpPr>
          <p:spPr bwMode="auto">
            <a:xfrm flipH="1">
              <a:off x="4667" y="5158"/>
              <a:ext cx="5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8" name="Line 178"/>
            <p:cNvSpPr>
              <a:spLocks noChangeShapeType="1"/>
            </p:cNvSpPr>
            <p:nvPr/>
          </p:nvSpPr>
          <p:spPr bwMode="auto">
            <a:xfrm flipH="1">
              <a:off x="4667" y="5698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Line 179"/>
            <p:cNvSpPr>
              <a:spLocks noChangeShapeType="1"/>
            </p:cNvSpPr>
            <p:nvPr/>
          </p:nvSpPr>
          <p:spPr bwMode="auto">
            <a:xfrm flipH="1">
              <a:off x="4667" y="5433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0" name="Line 180"/>
            <p:cNvSpPr>
              <a:spLocks noChangeShapeType="1"/>
            </p:cNvSpPr>
            <p:nvPr/>
          </p:nvSpPr>
          <p:spPr bwMode="auto">
            <a:xfrm flipH="1">
              <a:off x="4667" y="5968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2" name="Line 160"/>
          <p:cNvSpPr>
            <a:spLocks noChangeShapeType="1"/>
          </p:cNvSpPr>
          <p:nvPr/>
        </p:nvSpPr>
        <p:spPr bwMode="auto">
          <a:xfrm flipV="1">
            <a:off x="4584428" y="2955628"/>
            <a:ext cx="0" cy="3254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63" name="Line 161"/>
          <p:cNvSpPr>
            <a:spLocks noChangeShapeType="1"/>
          </p:cNvSpPr>
          <p:nvPr/>
        </p:nvSpPr>
        <p:spPr bwMode="auto">
          <a:xfrm flipH="1">
            <a:off x="4582840" y="3666828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64" name="Line 160"/>
          <p:cNvSpPr>
            <a:spLocks noChangeShapeType="1"/>
          </p:cNvSpPr>
          <p:nvPr/>
        </p:nvSpPr>
        <p:spPr bwMode="auto">
          <a:xfrm flipV="1">
            <a:off x="5109890" y="2955628"/>
            <a:ext cx="0" cy="3254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65" name="Line 161"/>
          <p:cNvSpPr>
            <a:spLocks noChangeShapeType="1"/>
          </p:cNvSpPr>
          <p:nvPr/>
        </p:nvSpPr>
        <p:spPr bwMode="auto">
          <a:xfrm flipH="1">
            <a:off x="5108303" y="3674765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66" name="Line 160"/>
          <p:cNvSpPr>
            <a:spLocks noChangeShapeType="1"/>
          </p:cNvSpPr>
          <p:nvPr/>
        </p:nvSpPr>
        <p:spPr bwMode="auto">
          <a:xfrm flipV="1">
            <a:off x="5627415" y="2955628"/>
            <a:ext cx="0" cy="3254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67" name="Line 161"/>
          <p:cNvSpPr>
            <a:spLocks noChangeShapeType="1"/>
          </p:cNvSpPr>
          <p:nvPr/>
        </p:nvSpPr>
        <p:spPr bwMode="auto">
          <a:xfrm flipH="1">
            <a:off x="5633765" y="3677940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68" name="Freeform 171"/>
          <p:cNvSpPr>
            <a:spLocks/>
          </p:cNvSpPr>
          <p:nvPr/>
        </p:nvSpPr>
        <p:spPr bwMode="auto">
          <a:xfrm>
            <a:off x="5586140" y="3281065"/>
            <a:ext cx="98425" cy="427038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9" name="Freeform 171"/>
          <p:cNvSpPr>
            <a:spLocks/>
          </p:cNvSpPr>
          <p:nvPr/>
        </p:nvSpPr>
        <p:spPr bwMode="auto">
          <a:xfrm>
            <a:off x="5067028" y="3281065"/>
            <a:ext cx="100012" cy="427038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0" name="Freeform 171"/>
          <p:cNvSpPr>
            <a:spLocks/>
          </p:cNvSpPr>
          <p:nvPr/>
        </p:nvSpPr>
        <p:spPr bwMode="auto">
          <a:xfrm>
            <a:off x="4533628" y="3281065"/>
            <a:ext cx="100012" cy="427038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6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8236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400" b="1" dirty="0"/>
              <a:t>Management- and User Interface</a:t>
            </a:r>
            <a:endParaRPr lang="de-DE" sz="1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5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4899" y="-11927"/>
            <a:ext cx="8429609" cy="6393255"/>
            <a:chOff x="1888" y="5968"/>
            <a:chExt cx="7438" cy="639325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88" y="2230448"/>
              <a:ext cx="7438" cy="4168775"/>
              <a:chOff x="1888" y="2115"/>
              <a:chExt cx="7438" cy="3953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888" y="2115"/>
                <a:ext cx="7438" cy="3938"/>
                <a:chOff x="1888" y="2115"/>
                <a:chExt cx="7438" cy="3938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888" y="2115"/>
                  <a:ext cx="4014" cy="3417"/>
                  <a:chOff x="1888" y="2115"/>
                  <a:chExt cx="4014" cy="3417"/>
                </a:xfrm>
              </p:grpSpPr>
              <p:sp>
                <p:nvSpPr>
                  <p:cNvPr id="28672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896" y="2632"/>
                    <a:ext cx="1830" cy="7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Management-</a:t>
                    </a: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Level</a:t>
                    </a:r>
                  </a:p>
                  <a:p>
                    <a:pPr>
                      <a:spcAft>
                        <a:spcPts val="1000"/>
                      </a:spcAft>
                    </a:pPr>
                    <a:endParaRPr lang="en-US" sz="1100" b="1" dirty="0">
                      <a:solidFill>
                        <a:srgbClr val="000000"/>
                      </a:solidFill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endParaRPr lang="en-US" sz="1100" b="1" dirty="0">
                      <a:solidFill>
                        <a:srgbClr val="000000"/>
                      </a:solidFill>
                    </a:endParaRPr>
                  </a:p>
                  <a:p>
                    <a:endParaRPr lang="de-DE" dirty="0"/>
                  </a:p>
                </p:txBody>
              </p:sp>
              <p:sp>
                <p:nvSpPr>
                  <p:cNvPr id="28672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912" y="3784"/>
                    <a:ext cx="1833" cy="7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Subsystems / </a:t>
                    </a: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 err="1">
                        <a:solidFill>
                          <a:srgbClr val="000000"/>
                        </a:solidFill>
                      </a:rPr>
                      <a:t>AutomationLevel</a:t>
                    </a:r>
                    <a:endParaRPr lang="en-US" sz="11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673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5104"/>
                    <a:ext cx="1585" cy="4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Devices  / Field Level</a:t>
                    </a:r>
                    <a:endParaRPr lang="de-DE" dirty="0"/>
                  </a:p>
                </p:txBody>
              </p:sp>
              <p:grpSp>
                <p:nvGrpSpPr>
                  <p:cNvPr id="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4280" y="2115"/>
                    <a:ext cx="560" cy="705"/>
                    <a:chOff x="2915" y="1392"/>
                    <a:chExt cx="495" cy="426"/>
                  </a:xfrm>
                </p:grpSpPr>
                <p:sp>
                  <p:nvSpPr>
                    <p:cNvPr id="286732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915" y="1392"/>
                      <a:ext cx="495" cy="426"/>
                    </a:xfrm>
                    <a:custGeom>
                      <a:avLst/>
                      <a:gdLst>
                        <a:gd name="T0" fmla="*/ 86 w 495"/>
                        <a:gd name="T1" fmla="*/ 0 h 426"/>
                        <a:gd name="T2" fmla="*/ 86 w 495"/>
                        <a:gd name="T3" fmla="*/ 247 h 426"/>
                        <a:gd name="T4" fmla="*/ 164 w 495"/>
                        <a:gd name="T5" fmla="*/ 247 h 426"/>
                        <a:gd name="T6" fmla="*/ 176 w 495"/>
                        <a:gd name="T7" fmla="*/ 254 h 426"/>
                        <a:gd name="T8" fmla="*/ 178 w 495"/>
                        <a:gd name="T9" fmla="*/ 251 h 426"/>
                        <a:gd name="T10" fmla="*/ 144 w 495"/>
                        <a:gd name="T11" fmla="*/ 251 h 426"/>
                        <a:gd name="T12" fmla="*/ 144 w 495"/>
                        <a:gd name="T13" fmla="*/ 265 h 426"/>
                        <a:gd name="T14" fmla="*/ 16 w 495"/>
                        <a:gd name="T15" fmla="*/ 265 h 426"/>
                        <a:gd name="T16" fmla="*/ 16 w 495"/>
                        <a:gd name="T17" fmla="*/ 350 h 426"/>
                        <a:gd name="T18" fmla="*/ 22 w 495"/>
                        <a:gd name="T19" fmla="*/ 350 h 426"/>
                        <a:gd name="T20" fmla="*/ 0 w 495"/>
                        <a:gd name="T21" fmla="*/ 406 h 426"/>
                        <a:gd name="T22" fmla="*/ 4 w 495"/>
                        <a:gd name="T23" fmla="*/ 425 h 426"/>
                        <a:gd name="T24" fmla="*/ 489 w 495"/>
                        <a:gd name="T25" fmla="*/ 425 h 426"/>
                        <a:gd name="T26" fmla="*/ 494 w 495"/>
                        <a:gd name="T27" fmla="*/ 406 h 426"/>
                        <a:gd name="T28" fmla="*/ 470 w 495"/>
                        <a:gd name="T29" fmla="*/ 352 h 426"/>
                        <a:gd name="T30" fmla="*/ 477 w 495"/>
                        <a:gd name="T31" fmla="*/ 352 h 426"/>
                        <a:gd name="T32" fmla="*/ 477 w 495"/>
                        <a:gd name="T33" fmla="*/ 265 h 426"/>
                        <a:gd name="T34" fmla="*/ 350 w 495"/>
                        <a:gd name="T35" fmla="*/ 265 h 426"/>
                        <a:gd name="T36" fmla="*/ 350 w 495"/>
                        <a:gd name="T37" fmla="*/ 254 h 426"/>
                        <a:gd name="T38" fmla="*/ 317 w 495"/>
                        <a:gd name="T39" fmla="*/ 254 h 426"/>
                        <a:gd name="T40" fmla="*/ 329 w 495"/>
                        <a:gd name="T41" fmla="*/ 247 h 426"/>
                        <a:gd name="T42" fmla="*/ 406 w 495"/>
                        <a:gd name="T43" fmla="*/ 247 h 426"/>
                        <a:gd name="T44" fmla="*/ 406 w 495"/>
                        <a:gd name="T45" fmla="*/ 0 h 426"/>
                        <a:gd name="T46" fmla="*/ 86 w 495"/>
                        <a:gd name="T47" fmla="*/ 0 h 42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95"/>
                        <a:gd name="T73" fmla="*/ 0 h 426"/>
                        <a:gd name="T74" fmla="*/ 495 w 495"/>
                        <a:gd name="T75" fmla="*/ 426 h 42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95" h="426">
                          <a:moveTo>
                            <a:pt x="86" y="0"/>
                          </a:moveTo>
                          <a:lnTo>
                            <a:pt x="86" y="247"/>
                          </a:lnTo>
                          <a:lnTo>
                            <a:pt x="164" y="247"/>
                          </a:lnTo>
                          <a:lnTo>
                            <a:pt x="176" y="254"/>
                          </a:lnTo>
                          <a:lnTo>
                            <a:pt x="178" y="251"/>
                          </a:lnTo>
                          <a:lnTo>
                            <a:pt x="144" y="251"/>
                          </a:lnTo>
                          <a:lnTo>
                            <a:pt x="144" y="265"/>
                          </a:lnTo>
                          <a:lnTo>
                            <a:pt x="16" y="265"/>
                          </a:lnTo>
                          <a:lnTo>
                            <a:pt x="16" y="350"/>
                          </a:lnTo>
                          <a:lnTo>
                            <a:pt x="22" y="350"/>
                          </a:lnTo>
                          <a:lnTo>
                            <a:pt x="0" y="406"/>
                          </a:lnTo>
                          <a:lnTo>
                            <a:pt x="4" y="425"/>
                          </a:lnTo>
                          <a:lnTo>
                            <a:pt x="489" y="425"/>
                          </a:lnTo>
                          <a:lnTo>
                            <a:pt x="494" y="406"/>
                          </a:lnTo>
                          <a:lnTo>
                            <a:pt x="470" y="352"/>
                          </a:lnTo>
                          <a:lnTo>
                            <a:pt x="477" y="352"/>
                          </a:lnTo>
                          <a:lnTo>
                            <a:pt x="477" y="265"/>
                          </a:lnTo>
                          <a:lnTo>
                            <a:pt x="350" y="265"/>
                          </a:lnTo>
                          <a:lnTo>
                            <a:pt x="350" y="254"/>
                          </a:lnTo>
                          <a:lnTo>
                            <a:pt x="317" y="254"/>
                          </a:lnTo>
                          <a:lnTo>
                            <a:pt x="329" y="247"/>
                          </a:lnTo>
                          <a:lnTo>
                            <a:pt x="406" y="247"/>
                          </a:lnTo>
                          <a:lnTo>
                            <a:pt x="406" y="0"/>
                          </a:lnTo>
                          <a:lnTo>
                            <a:pt x="8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3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925" y="1800"/>
                      <a:ext cx="480" cy="18"/>
                    </a:xfrm>
                    <a:custGeom>
                      <a:avLst/>
                      <a:gdLst>
                        <a:gd name="T0" fmla="*/ 0 w 480"/>
                        <a:gd name="T1" fmla="*/ 0 h 18"/>
                        <a:gd name="T2" fmla="*/ 479 w 480"/>
                        <a:gd name="T3" fmla="*/ 0 h 18"/>
                        <a:gd name="T4" fmla="*/ 475 w 480"/>
                        <a:gd name="T5" fmla="*/ 17 h 18"/>
                        <a:gd name="T6" fmla="*/ 4 w 480"/>
                        <a:gd name="T7" fmla="*/ 17 h 18"/>
                        <a:gd name="T8" fmla="*/ 0 w 480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18"/>
                        <a:gd name="T17" fmla="*/ 480 w 48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18">
                          <a:moveTo>
                            <a:pt x="0" y="0"/>
                          </a:moveTo>
                          <a:lnTo>
                            <a:pt x="479" y="0"/>
                          </a:lnTo>
                          <a:lnTo>
                            <a:pt x="475" y="17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2925" y="1737"/>
                      <a:ext cx="480" cy="64"/>
                    </a:xfrm>
                    <a:custGeom>
                      <a:avLst/>
                      <a:gdLst>
                        <a:gd name="T0" fmla="*/ 24 w 480"/>
                        <a:gd name="T1" fmla="*/ 0 h 64"/>
                        <a:gd name="T2" fmla="*/ 451 w 480"/>
                        <a:gd name="T3" fmla="*/ 0 h 64"/>
                        <a:gd name="T4" fmla="*/ 479 w 480"/>
                        <a:gd name="T5" fmla="*/ 63 h 64"/>
                        <a:gd name="T6" fmla="*/ 0 w 480"/>
                        <a:gd name="T7" fmla="*/ 63 h 64"/>
                        <a:gd name="T8" fmla="*/ 24 w 480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64"/>
                        <a:gd name="T17" fmla="*/ 480 w 480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64">
                          <a:moveTo>
                            <a:pt x="24" y="0"/>
                          </a:moveTo>
                          <a:lnTo>
                            <a:pt x="451" y="0"/>
                          </a:lnTo>
                          <a:lnTo>
                            <a:pt x="479" y="63"/>
                          </a:lnTo>
                          <a:lnTo>
                            <a:pt x="0" y="63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957" y="1745"/>
                      <a:ext cx="415" cy="53"/>
                    </a:xfrm>
                    <a:custGeom>
                      <a:avLst/>
                      <a:gdLst>
                        <a:gd name="T0" fmla="*/ 13 w 415"/>
                        <a:gd name="T1" fmla="*/ 0 h 53"/>
                        <a:gd name="T2" fmla="*/ 394 w 415"/>
                        <a:gd name="T3" fmla="*/ 0 h 53"/>
                        <a:gd name="T4" fmla="*/ 414 w 415"/>
                        <a:gd name="T5" fmla="*/ 52 h 53"/>
                        <a:gd name="T6" fmla="*/ 0 w 415"/>
                        <a:gd name="T7" fmla="*/ 52 h 53"/>
                        <a:gd name="T8" fmla="*/ 13 w 415"/>
                        <a:gd name="T9" fmla="*/ 0 h 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5"/>
                        <a:gd name="T16" fmla="*/ 0 h 53"/>
                        <a:gd name="T17" fmla="*/ 415 w 415"/>
                        <a:gd name="T18" fmla="*/ 53 h 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5" h="53">
                          <a:moveTo>
                            <a:pt x="13" y="0"/>
                          </a:moveTo>
                          <a:lnTo>
                            <a:pt x="394" y="0"/>
                          </a:lnTo>
                          <a:lnTo>
                            <a:pt x="414" y="52"/>
                          </a:lnTo>
                          <a:lnTo>
                            <a:pt x="0" y="52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6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962" y="1745"/>
                      <a:ext cx="406" cy="48"/>
                    </a:xfrm>
                    <a:custGeom>
                      <a:avLst/>
                      <a:gdLst>
                        <a:gd name="T0" fmla="*/ 14 w 406"/>
                        <a:gd name="T1" fmla="*/ 0 h 48"/>
                        <a:gd name="T2" fmla="*/ 390 w 406"/>
                        <a:gd name="T3" fmla="*/ 0 h 48"/>
                        <a:gd name="T4" fmla="*/ 405 w 406"/>
                        <a:gd name="T5" fmla="*/ 47 h 48"/>
                        <a:gd name="T6" fmla="*/ 0 w 406"/>
                        <a:gd name="T7" fmla="*/ 47 h 48"/>
                        <a:gd name="T8" fmla="*/ 11 w 406"/>
                        <a:gd name="T9" fmla="*/ 0 h 48"/>
                        <a:gd name="T10" fmla="*/ 14 w 406"/>
                        <a:gd name="T11" fmla="*/ 0 h 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6"/>
                        <a:gd name="T19" fmla="*/ 0 h 48"/>
                        <a:gd name="T20" fmla="*/ 406 w 406"/>
                        <a:gd name="T21" fmla="*/ 48 h 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6" h="48">
                          <a:moveTo>
                            <a:pt x="14" y="0"/>
                          </a:moveTo>
                          <a:lnTo>
                            <a:pt x="390" y="0"/>
                          </a:lnTo>
                          <a:lnTo>
                            <a:pt x="405" y="47"/>
                          </a:lnTo>
                          <a:lnTo>
                            <a:pt x="0" y="47"/>
                          </a:lnTo>
                          <a:lnTo>
                            <a:pt x="11" y="0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7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980" y="1745"/>
                      <a:ext cx="22" cy="19"/>
                    </a:xfrm>
                    <a:custGeom>
                      <a:avLst/>
                      <a:gdLst>
                        <a:gd name="T0" fmla="*/ 21 w 22"/>
                        <a:gd name="T1" fmla="*/ 18 h 19"/>
                        <a:gd name="T2" fmla="*/ 21 w 22"/>
                        <a:gd name="T3" fmla="*/ 0 h 19"/>
                        <a:gd name="T4" fmla="*/ 0 w 22"/>
                        <a:gd name="T5" fmla="*/ 0 h 19"/>
                        <a:gd name="T6" fmla="*/ 0 w 22"/>
                        <a:gd name="T7" fmla="*/ 18 h 19"/>
                        <a:gd name="T8" fmla="*/ 21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1" y="18"/>
                          </a:moveTo>
                          <a:lnTo>
                            <a:pt x="2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2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978" y="1745"/>
                      <a:ext cx="21" cy="19"/>
                    </a:xfrm>
                    <a:custGeom>
                      <a:avLst/>
                      <a:gdLst>
                        <a:gd name="T0" fmla="*/ 19 w 21"/>
                        <a:gd name="T1" fmla="*/ 18 h 19"/>
                        <a:gd name="T2" fmla="*/ 20 w 21"/>
                        <a:gd name="T3" fmla="*/ 0 h 19"/>
                        <a:gd name="T4" fmla="*/ 1 w 21"/>
                        <a:gd name="T5" fmla="*/ 0 h 19"/>
                        <a:gd name="T6" fmla="*/ 0 w 21"/>
                        <a:gd name="T7" fmla="*/ 18 h 19"/>
                        <a:gd name="T8" fmla="*/ 19 w 2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19" y="18"/>
                          </a:moveTo>
                          <a:lnTo>
                            <a:pt x="20" y="0"/>
                          </a:lnTo>
                          <a:lnTo>
                            <a:pt x="1" y="0"/>
                          </a:lnTo>
                          <a:lnTo>
                            <a:pt x="0" y="18"/>
                          </a:lnTo>
                          <a:lnTo>
                            <a:pt x="19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17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014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091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90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2970" y="1754"/>
                      <a:ext cx="258" cy="32"/>
                    </a:xfrm>
                    <a:custGeom>
                      <a:avLst/>
                      <a:gdLst>
                        <a:gd name="T0" fmla="*/ 6 w 258"/>
                        <a:gd name="T1" fmla="*/ 0 h 32"/>
                        <a:gd name="T2" fmla="*/ 257 w 258"/>
                        <a:gd name="T3" fmla="*/ 0 h 32"/>
                        <a:gd name="T4" fmla="*/ 257 w 258"/>
                        <a:gd name="T5" fmla="*/ 31 h 32"/>
                        <a:gd name="T6" fmla="*/ 0 w 258"/>
                        <a:gd name="T7" fmla="*/ 31 h 32"/>
                        <a:gd name="T8" fmla="*/ 6 w 258"/>
                        <a:gd name="T9" fmla="*/ 1 h 32"/>
                        <a:gd name="T10" fmla="*/ 6 w 258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8"/>
                        <a:gd name="T19" fmla="*/ 0 h 32"/>
                        <a:gd name="T20" fmla="*/ 258 w 258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8" h="32">
                          <a:moveTo>
                            <a:pt x="6" y="0"/>
                          </a:moveTo>
                          <a:lnTo>
                            <a:pt x="257" y="0"/>
                          </a:lnTo>
                          <a:lnTo>
                            <a:pt x="257" y="31"/>
                          </a:lnTo>
                          <a:lnTo>
                            <a:pt x="0" y="31"/>
                          </a:lnTo>
                          <a:lnTo>
                            <a:pt x="6" y="1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4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2972" y="1764"/>
                      <a:ext cx="253" cy="19"/>
                    </a:xfrm>
                    <a:custGeom>
                      <a:avLst/>
                      <a:gdLst>
                        <a:gd name="T0" fmla="*/ 1 w 253"/>
                        <a:gd name="T1" fmla="*/ 0 h 19"/>
                        <a:gd name="T2" fmla="*/ 252 w 253"/>
                        <a:gd name="T3" fmla="*/ 0 h 19"/>
                        <a:gd name="T4" fmla="*/ 252 w 253"/>
                        <a:gd name="T5" fmla="*/ 18 h 19"/>
                        <a:gd name="T6" fmla="*/ 0 w 253"/>
                        <a:gd name="T7" fmla="*/ 18 h 19"/>
                        <a:gd name="T8" fmla="*/ 1 w 253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3"/>
                        <a:gd name="T16" fmla="*/ 0 h 19"/>
                        <a:gd name="T17" fmla="*/ 253 w 25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3" h="19">
                          <a:moveTo>
                            <a:pt x="1" y="0"/>
                          </a:moveTo>
                          <a:lnTo>
                            <a:pt x="252" y="0"/>
                          </a:lnTo>
                          <a:lnTo>
                            <a:pt x="252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5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975" y="1754"/>
                      <a:ext cx="249" cy="20"/>
                    </a:xfrm>
                    <a:custGeom>
                      <a:avLst/>
                      <a:gdLst>
                        <a:gd name="T0" fmla="*/ 0 w 249"/>
                        <a:gd name="T1" fmla="*/ 0 h 20"/>
                        <a:gd name="T2" fmla="*/ 248 w 249"/>
                        <a:gd name="T3" fmla="*/ 0 h 20"/>
                        <a:gd name="T4" fmla="*/ 248 w 249"/>
                        <a:gd name="T5" fmla="*/ 19 h 20"/>
                        <a:gd name="T6" fmla="*/ 0 w 249"/>
                        <a:gd name="T7" fmla="*/ 19 h 20"/>
                        <a:gd name="T8" fmla="*/ 0 w 249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9"/>
                        <a:gd name="T16" fmla="*/ 0 h 20"/>
                        <a:gd name="T17" fmla="*/ 249 w 249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9" h="20">
                          <a:moveTo>
                            <a:pt x="0" y="0"/>
                          </a:moveTo>
                          <a:lnTo>
                            <a:pt x="248" y="0"/>
                          </a:lnTo>
                          <a:lnTo>
                            <a:pt x="248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970" y="1770"/>
                      <a:ext cx="22" cy="18"/>
                    </a:xfrm>
                    <a:custGeom>
                      <a:avLst/>
                      <a:gdLst>
                        <a:gd name="T0" fmla="*/ 1 w 22"/>
                        <a:gd name="T1" fmla="*/ 0 h 18"/>
                        <a:gd name="T2" fmla="*/ 21 w 22"/>
                        <a:gd name="T3" fmla="*/ 0 h 18"/>
                        <a:gd name="T4" fmla="*/ 19 w 22"/>
                        <a:gd name="T5" fmla="*/ 17 h 18"/>
                        <a:gd name="T6" fmla="*/ 0 w 22"/>
                        <a:gd name="T7" fmla="*/ 17 h 18"/>
                        <a:gd name="T8" fmla="*/ 1 w 22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8"/>
                        <a:gd name="T17" fmla="*/ 22 w 2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8">
                          <a:moveTo>
                            <a:pt x="1" y="0"/>
                          </a:moveTo>
                          <a:lnTo>
                            <a:pt x="21" y="0"/>
                          </a:lnTo>
                          <a:lnTo>
                            <a:pt x="19" y="17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968" y="1777"/>
                      <a:ext cx="24" cy="19"/>
                    </a:xfrm>
                    <a:custGeom>
                      <a:avLst/>
                      <a:gdLst>
                        <a:gd name="T0" fmla="*/ 23 w 24"/>
                        <a:gd name="T1" fmla="*/ 0 h 19"/>
                        <a:gd name="T2" fmla="*/ 23 w 24"/>
                        <a:gd name="T3" fmla="*/ 18 h 19"/>
                        <a:gd name="T4" fmla="*/ 0 w 24"/>
                        <a:gd name="T5" fmla="*/ 18 h 19"/>
                        <a:gd name="T6" fmla="*/ 1 w 24"/>
                        <a:gd name="T7" fmla="*/ 0 h 19"/>
                        <a:gd name="T8" fmla="*/ 23 w 2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"/>
                        <a:gd name="T16" fmla="*/ 0 h 19"/>
                        <a:gd name="T17" fmla="*/ 24 w 2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" h="19">
                          <a:moveTo>
                            <a:pt x="23" y="0"/>
                          </a:moveTo>
                          <a:lnTo>
                            <a:pt x="23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8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992" y="1770"/>
                      <a:ext cx="211" cy="18"/>
                    </a:xfrm>
                    <a:custGeom>
                      <a:avLst/>
                      <a:gdLst>
                        <a:gd name="T0" fmla="*/ 0 w 211"/>
                        <a:gd name="T1" fmla="*/ 0 h 18"/>
                        <a:gd name="T2" fmla="*/ 0 w 211"/>
                        <a:gd name="T3" fmla="*/ 17 h 18"/>
                        <a:gd name="T4" fmla="*/ 209 w 211"/>
                        <a:gd name="T5" fmla="*/ 17 h 18"/>
                        <a:gd name="T6" fmla="*/ 210 w 211"/>
                        <a:gd name="T7" fmla="*/ 0 h 18"/>
                        <a:gd name="T8" fmla="*/ 1 w 211"/>
                        <a:gd name="T9" fmla="*/ 0 h 18"/>
                        <a:gd name="T10" fmla="*/ 0 w 211"/>
                        <a:gd name="T11" fmla="*/ 0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1"/>
                        <a:gd name="T19" fmla="*/ 0 h 18"/>
                        <a:gd name="T20" fmla="*/ 211 w 211"/>
                        <a:gd name="T21" fmla="*/ 18 h 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1" h="18">
                          <a:moveTo>
                            <a:pt x="0" y="0"/>
                          </a:moveTo>
                          <a:lnTo>
                            <a:pt x="0" y="17"/>
                          </a:lnTo>
                          <a:lnTo>
                            <a:pt x="209" y="17"/>
                          </a:lnTo>
                          <a:lnTo>
                            <a:pt x="210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9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994" y="1777"/>
                      <a:ext cx="206" cy="19"/>
                    </a:xfrm>
                    <a:custGeom>
                      <a:avLst/>
                      <a:gdLst>
                        <a:gd name="T0" fmla="*/ 0 w 206"/>
                        <a:gd name="T1" fmla="*/ 0 h 19"/>
                        <a:gd name="T2" fmla="*/ 0 w 206"/>
                        <a:gd name="T3" fmla="*/ 18 h 19"/>
                        <a:gd name="T4" fmla="*/ 205 w 206"/>
                        <a:gd name="T5" fmla="*/ 18 h 19"/>
                        <a:gd name="T6" fmla="*/ 205 w 206"/>
                        <a:gd name="T7" fmla="*/ 0 h 19"/>
                        <a:gd name="T8" fmla="*/ 4 w 206"/>
                        <a:gd name="T9" fmla="*/ 0 h 19"/>
                        <a:gd name="T10" fmla="*/ 0 w 20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6"/>
                        <a:gd name="T19" fmla="*/ 0 h 19"/>
                        <a:gd name="T20" fmla="*/ 206 w 20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6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205" y="18"/>
                          </a:lnTo>
                          <a:lnTo>
                            <a:pt x="205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0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968" y="1785"/>
                      <a:ext cx="21" cy="19"/>
                    </a:xfrm>
                    <a:custGeom>
                      <a:avLst/>
                      <a:gdLst>
                        <a:gd name="T0" fmla="*/ 0 w 21"/>
                        <a:gd name="T1" fmla="*/ 0 h 19"/>
                        <a:gd name="T2" fmla="*/ 20 w 21"/>
                        <a:gd name="T3" fmla="*/ 0 h 19"/>
                        <a:gd name="T4" fmla="*/ 20 w 21"/>
                        <a:gd name="T5" fmla="*/ 18 h 19"/>
                        <a:gd name="T6" fmla="*/ 0 w 21"/>
                        <a:gd name="T7" fmla="*/ 18 h 19"/>
                        <a:gd name="T8" fmla="*/ 0 w 2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0" y="0"/>
                          </a:moveTo>
                          <a:lnTo>
                            <a:pt x="20" y="0"/>
                          </a:lnTo>
                          <a:lnTo>
                            <a:pt x="2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1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967" y="1783"/>
                      <a:ext cx="21" cy="19"/>
                    </a:xfrm>
                    <a:custGeom>
                      <a:avLst/>
                      <a:gdLst>
                        <a:gd name="T0" fmla="*/ 0 w 21"/>
                        <a:gd name="T1" fmla="*/ 0 h 19"/>
                        <a:gd name="T2" fmla="*/ 20 w 21"/>
                        <a:gd name="T3" fmla="*/ 0 h 19"/>
                        <a:gd name="T4" fmla="*/ 20 w 21"/>
                        <a:gd name="T5" fmla="*/ 18 h 19"/>
                        <a:gd name="T6" fmla="*/ 0 w 21"/>
                        <a:gd name="T7" fmla="*/ 18 h 19"/>
                        <a:gd name="T8" fmla="*/ 0 w 2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0" y="0"/>
                          </a:moveTo>
                          <a:lnTo>
                            <a:pt x="20" y="0"/>
                          </a:lnTo>
                          <a:lnTo>
                            <a:pt x="2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2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001" y="1785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4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4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3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999" y="1783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6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6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4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242" y="1745"/>
                      <a:ext cx="42" cy="19"/>
                    </a:xfrm>
                    <a:custGeom>
                      <a:avLst/>
                      <a:gdLst>
                        <a:gd name="T0" fmla="*/ 41 w 42"/>
                        <a:gd name="T1" fmla="*/ 13 h 19"/>
                        <a:gd name="T2" fmla="*/ 41 w 42"/>
                        <a:gd name="T3" fmla="*/ 0 h 19"/>
                        <a:gd name="T4" fmla="*/ 0 w 42"/>
                        <a:gd name="T5" fmla="*/ 0 h 19"/>
                        <a:gd name="T6" fmla="*/ 0 w 42"/>
                        <a:gd name="T7" fmla="*/ 18 h 19"/>
                        <a:gd name="T8" fmla="*/ 41 w 42"/>
                        <a:gd name="T9" fmla="*/ 18 h 19"/>
                        <a:gd name="T10" fmla="*/ 41 w 42"/>
                        <a:gd name="T11" fmla="*/ 13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2"/>
                        <a:gd name="T19" fmla="*/ 0 h 19"/>
                        <a:gd name="T20" fmla="*/ 42 w 42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2" h="19">
                          <a:moveTo>
                            <a:pt x="41" y="13"/>
                          </a:moveTo>
                          <a:lnTo>
                            <a:pt x="4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1" y="18"/>
                          </a:lnTo>
                          <a:lnTo>
                            <a:pt x="41" y="13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5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241" y="1745"/>
                      <a:ext cx="43" cy="19"/>
                    </a:xfrm>
                    <a:custGeom>
                      <a:avLst/>
                      <a:gdLst>
                        <a:gd name="T0" fmla="*/ 42 w 43"/>
                        <a:gd name="T1" fmla="*/ 18 h 19"/>
                        <a:gd name="T2" fmla="*/ 40 w 43"/>
                        <a:gd name="T3" fmla="*/ 0 h 19"/>
                        <a:gd name="T4" fmla="*/ 0 w 43"/>
                        <a:gd name="T5" fmla="*/ 0 h 19"/>
                        <a:gd name="T6" fmla="*/ 0 w 43"/>
                        <a:gd name="T7" fmla="*/ 18 h 19"/>
                        <a:gd name="T8" fmla="*/ 42 w 43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3"/>
                        <a:gd name="T16" fmla="*/ 0 h 19"/>
                        <a:gd name="T17" fmla="*/ 43 w 4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3" h="19">
                          <a:moveTo>
                            <a:pt x="42" y="18"/>
                          </a:moveTo>
                          <a:lnTo>
                            <a:pt x="40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6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241" y="1754"/>
                      <a:ext cx="50" cy="20"/>
                    </a:xfrm>
                    <a:custGeom>
                      <a:avLst/>
                      <a:gdLst>
                        <a:gd name="T0" fmla="*/ 0 w 50"/>
                        <a:gd name="T1" fmla="*/ 0 h 20"/>
                        <a:gd name="T2" fmla="*/ 45 w 50"/>
                        <a:gd name="T3" fmla="*/ 0 h 20"/>
                        <a:gd name="T4" fmla="*/ 49 w 50"/>
                        <a:gd name="T5" fmla="*/ 19 h 20"/>
                        <a:gd name="T6" fmla="*/ 0 w 50"/>
                        <a:gd name="T7" fmla="*/ 19 h 20"/>
                        <a:gd name="T8" fmla="*/ 0 w 50"/>
                        <a:gd name="T9" fmla="*/ 4 h 20"/>
                        <a:gd name="T10" fmla="*/ 0 w 50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20"/>
                        <a:gd name="T20" fmla="*/ 50 w 50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20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9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7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241" y="1754"/>
                      <a:ext cx="43" cy="20"/>
                    </a:xfrm>
                    <a:custGeom>
                      <a:avLst/>
                      <a:gdLst>
                        <a:gd name="T0" fmla="*/ 0 w 43"/>
                        <a:gd name="T1" fmla="*/ 0 h 20"/>
                        <a:gd name="T2" fmla="*/ 42 w 43"/>
                        <a:gd name="T3" fmla="*/ 0 h 20"/>
                        <a:gd name="T4" fmla="*/ 42 w 43"/>
                        <a:gd name="T5" fmla="*/ 19 h 20"/>
                        <a:gd name="T6" fmla="*/ 0 w 43"/>
                        <a:gd name="T7" fmla="*/ 19 h 20"/>
                        <a:gd name="T8" fmla="*/ 0 w 43"/>
                        <a:gd name="T9" fmla="*/ 4 h 20"/>
                        <a:gd name="T10" fmla="*/ 0 w 43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3"/>
                        <a:gd name="T19" fmla="*/ 0 h 20"/>
                        <a:gd name="T20" fmla="*/ 43 w 43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3" h="20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8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3241" y="1764"/>
                      <a:ext cx="48" cy="19"/>
                    </a:xfrm>
                    <a:custGeom>
                      <a:avLst/>
                      <a:gdLst>
                        <a:gd name="T0" fmla="*/ 0 w 48"/>
                        <a:gd name="T1" fmla="*/ 0 h 19"/>
                        <a:gd name="T2" fmla="*/ 45 w 48"/>
                        <a:gd name="T3" fmla="*/ 0 h 19"/>
                        <a:gd name="T4" fmla="*/ 47 w 48"/>
                        <a:gd name="T5" fmla="*/ 18 h 19"/>
                        <a:gd name="T6" fmla="*/ 0 w 48"/>
                        <a:gd name="T7" fmla="*/ 18 h 19"/>
                        <a:gd name="T8" fmla="*/ 0 w 48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9"/>
                        <a:gd name="T17" fmla="*/ 48 w 48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9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7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9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3261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2 h 19"/>
                        <a:gd name="T10" fmla="*/ 0 w 20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"/>
                        <a:gd name="T19" fmla="*/ 0 h 19"/>
                        <a:gd name="T20" fmla="*/ 20 w 20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0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259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9"/>
                        <a:gd name="T17" fmla="*/ 20 w 2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1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3242" y="178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0 h 19"/>
                        <a:gd name="T2" fmla="*/ 50 w 51"/>
                        <a:gd name="T3" fmla="*/ 0 h 19"/>
                        <a:gd name="T4" fmla="*/ 50 w 51"/>
                        <a:gd name="T5" fmla="*/ 18 h 19"/>
                        <a:gd name="T6" fmla="*/ 0 w 51"/>
                        <a:gd name="T7" fmla="*/ 18 h 19"/>
                        <a:gd name="T8" fmla="*/ 0 w 5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2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3241" y="1783"/>
                      <a:ext cx="50" cy="19"/>
                    </a:xfrm>
                    <a:custGeom>
                      <a:avLst/>
                      <a:gdLst>
                        <a:gd name="T0" fmla="*/ 0 w 50"/>
                        <a:gd name="T1" fmla="*/ 0 h 19"/>
                        <a:gd name="T2" fmla="*/ 49 w 50"/>
                        <a:gd name="T3" fmla="*/ 0 h 19"/>
                        <a:gd name="T4" fmla="*/ 49 w 50"/>
                        <a:gd name="T5" fmla="*/ 18 h 19"/>
                        <a:gd name="T6" fmla="*/ 0 w 50"/>
                        <a:gd name="T7" fmla="*/ 18 h 19"/>
                        <a:gd name="T8" fmla="*/ 0 w 5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9"/>
                        <a:gd name="T17" fmla="*/ 50 w 5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9">
                          <a:moveTo>
                            <a:pt x="0" y="0"/>
                          </a:moveTo>
                          <a:lnTo>
                            <a:pt x="49" y="0"/>
                          </a:lnTo>
                          <a:lnTo>
                            <a:pt x="4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3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299" y="174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18 h 19"/>
                        <a:gd name="T2" fmla="*/ 0 w 51"/>
                        <a:gd name="T3" fmla="*/ 0 h 19"/>
                        <a:gd name="T4" fmla="*/ 45 w 51"/>
                        <a:gd name="T5" fmla="*/ 0 h 19"/>
                        <a:gd name="T6" fmla="*/ 50 w 51"/>
                        <a:gd name="T7" fmla="*/ 18 h 19"/>
                        <a:gd name="T8" fmla="*/ 0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4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296" y="1745"/>
                      <a:ext cx="50" cy="19"/>
                    </a:xfrm>
                    <a:custGeom>
                      <a:avLst/>
                      <a:gdLst>
                        <a:gd name="T0" fmla="*/ 1 w 50"/>
                        <a:gd name="T1" fmla="*/ 18 h 19"/>
                        <a:gd name="T2" fmla="*/ 0 w 50"/>
                        <a:gd name="T3" fmla="*/ 0 h 19"/>
                        <a:gd name="T4" fmla="*/ 45 w 50"/>
                        <a:gd name="T5" fmla="*/ 0 h 19"/>
                        <a:gd name="T6" fmla="*/ 49 w 50"/>
                        <a:gd name="T7" fmla="*/ 18 h 19"/>
                        <a:gd name="T8" fmla="*/ 1 w 50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9"/>
                        <a:gd name="T17" fmla="*/ 50 w 5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9">
                          <a:moveTo>
                            <a:pt x="1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49" y="18"/>
                          </a:lnTo>
                          <a:lnTo>
                            <a:pt x="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5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299" y="1754"/>
                      <a:ext cx="64" cy="37"/>
                    </a:xfrm>
                    <a:custGeom>
                      <a:avLst/>
                      <a:gdLst>
                        <a:gd name="T0" fmla="*/ 0 w 64"/>
                        <a:gd name="T1" fmla="*/ 0 h 37"/>
                        <a:gd name="T2" fmla="*/ 48 w 64"/>
                        <a:gd name="T3" fmla="*/ 0 h 37"/>
                        <a:gd name="T4" fmla="*/ 63 w 64"/>
                        <a:gd name="T5" fmla="*/ 36 h 37"/>
                        <a:gd name="T6" fmla="*/ 9 w 64"/>
                        <a:gd name="T7" fmla="*/ 36 h 37"/>
                        <a:gd name="T8" fmla="*/ 1 w 64"/>
                        <a:gd name="T9" fmla="*/ 1 h 37"/>
                        <a:gd name="T10" fmla="*/ 0 w 64"/>
                        <a:gd name="T11" fmla="*/ 0 h 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4"/>
                        <a:gd name="T19" fmla="*/ 0 h 37"/>
                        <a:gd name="T20" fmla="*/ 64 w 64"/>
                        <a:gd name="T21" fmla="*/ 37 h 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4" h="37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63" y="36"/>
                          </a:lnTo>
                          <a:lnTo>
                            <a:pt x="9" y="36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6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3298" y="1754"/>
                      <a:ext cx="53" cy="20"/>
                    </a:xfrm>
                    <a:custGeom>
                      <a:avLst/>
                      <a:gdLst>
                        <a:gd name="T0" fmla="*/ 0 w 53"/>
                        <a:gd name="T1" fmla="*/ 0 h 20"/>
                        <a:gd name="T2" fmla="*/ 47 w 53"/>
                        <a:gd name="T3" fmla="*/ 0 h 20"/>
                        <a:gd name="T4" fmla="*/ 52 w 53"/>
                        <a:gd name="T5" fmla="*/ 19 h 20"/>
                        <a:gd name="T6" fmla="*/ 1 w 53"/>
                        <a:gd name="T7" fmla="*/ 19 h 20"/>
                        <a:gd name="T8" fmla="*/ 0 w 53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20"/>
                        <a:gd name="T17" fmla="*/ 53 w 53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20">
                          <a:moveTo>
                            <a:pt x="0" y="0"/>
                          </a:moveTo>
                          <a:lnTo>
                            <a:pt x="47" y="0"/>
                          </a:lnTo>
                          <a:lnTo>
                            <a:pt x="52" y="19"/>
                          </a:lnTo>
                          <a:lnTo>
                            <a:pt x="1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299" y="1764"/>
                      <a:ext cx="54" cy="19"/>
                    </a:xfrm>
                    <a:custGeom>
                      <a:avLst/>
                      <a:gdLst>
                        <a:gd name="T0" fmla="*/ 0 w 54"/>
                        <a:gd name="T1" fmla="*/ 0 h 19"/>
                        <a:gd name="T2" fmla="*/ 51 w 54"/>
                        <a:gd name="T3" fmla="*/ 0 h 19"/>
                        <a:gd name="T4" fmla="*/ 53 w 54"/>
                        <a:gd name="T5" fmla="*/ 18 h 19"/>
                        <a:gd name="T6" fmla="*/ 0 w 54"/>
                        <a:gd name="T7" fmla="*/ 18 h 19"/>
                        <a:gd name="T8" fmla="*/ 0 w 5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19"/>
                        <a:gd name="T17" fmla="*/ 54 w 5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19">
                          <a:moveTo>
                            <a:pt x="0" y="0"/>
                          </a:moveTo>
                          <a:lnTo>
                            <a:pt x="51" y="0"/>
                          </a:lnTo>
                          <a:lnTo>
                            <a:pt x="53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8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302" y="1770"/>
                      <a:ext cx="53" cy="18"/>
                    </a:xfrm>
                    <a:custGeom>
                      <a:avLst/>
                      <a:gdLst>
                        <a:gd name="T0" fmla="*/ 0 w 53"/>
                        <a:gd name="T1" fmla="*/ 0 h 18"/>
                        <a:gd name="T2" fmla="*/ 50 w 53"/>
                        <a:gd name="T3" fmla="*/ 0 h 18"/>
                        <a:gd name="T4" fmla="*/ 52 w 53"/>
                        <a:gd name="T5" fmla="*/ 17 h 18"/>
                        <a:gd name="T6" fmla="*/ 0 w 53"/>
                        <a:gd name="T7" fmla="*/ 17 h 18"/>
                        <a:gd name="T8" fmla="*/ 0 w 53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8"/>
                        <a:gd name="T17" fmla="*/ 53 w 53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8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2" y="17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9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303" y="1777"/>
                      <a:ext cx="55" cy="19"/>
                    </a:xfrm>
                    <a:custGeom>
                      <a:avLst/>
                      <a:gdLst>
                        <a:gd name="T0" fmla="*/ 52 w 55"/>
                        <a:gd name="T1" fmla="*/ 0 h 19"/>
                        <a:gd name="T2" fmla="*/ 54 w 55"/>
                        <a:gd name="T3" fmla="*/ 18 h 19"/>
                        <a:gd name="T4" fmla="*/ 1 w 55"/>
                        <a:gd name="T5" fmla="*/ 18 h 19"/>
                        <a:gd name="T6" fmla="*/ 0 w 55"/>
                        <a:gd name="T7" fmla="*/ 0 h 19"/>
                        <a:gd name="T8" fmla="*/ 52 w 5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2" y="0"/>
                          </a:moveTo>
                          <a:lnTo>
                            <a:pt x="54" y="18"/>
                          </a:lnTo>
                          <a:lnTo>
                            <a:pt x="1" y="18"/>
                          </a:lnTo>
                          <a:lnTo>
                            <a:pt x="0" y="0"/>
                          </a:lnTo>
                          <a:lnTo>
                            <a:pt x="52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0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304" y="1783"/>
                      <a:ext cx="56" cy="19"/>
                    </a:xfrm>
                    <a:custGeom>
                      <a:avLst/>
                      <a:gdLst>
                        <a:gd name="T0" fmla="*/ 0 w 56"/>
                        <a:gd name="T1" fmla="*/ 0 h 19"/>
                        <a:gd name="T2" fmla="*/ 54 w 56"/>
                        <a:gd name="T3" fmla="*/ 0 h 19"/>
                        <a:gd name="T4" fmla="*/ 55 w 56"/>
                        <a:gd name="T5" fmla="*/ 18 h 19"/>
                        <a:gd name="T6" fmla="*/ 1 w 56"/>
                        <a:gd name="T7" fmla="*/ 18 h 19"/>
                        <a:gd name="T8" fmla="*/ 1 w 56"/>
                        <a:gd name="T9" fmla="*/ 0 h 19"/>
                        <a:gd name="T10" fmla="*/ 0 w 5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"/>
                        <a:gd name="T19" fmla="*/ 0 h 19"/>
                        <a:gd name="T20" fmla="*/ 56 w 5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" h="19">
                          <a:moveTo>
                            <a:pt x="0" y="0"/>
                          </a:moveTo>
                          <a:lnTo>
                            <a:pt x="54" y="0"/>
                          </a:lnTo>
                          <a:lnTo>
                            <a:pt x="55" y="18"/>
                          </a:lnTo>
                          <a:lnTo>
                            <a:pt x="1" y="18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1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3" y="1669"/>
                      <a:ext cx="434" cy="6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2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5" y="1676"/>
                      <a:ext cx="411" cy="4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3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9" y="1681"/>
                      <a:ext cx="405" cy="3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4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10"/>
                      <a:ext cx="112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5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16"/>
                      <a:ext cx="11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6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21"/>
                      <a:ext cx="112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7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7" y="1686"/>
                      <a:ext cx="13" cy="10"/>
                    </a:xfrm>
                    <a:prstGeom prst="ellipse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8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1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9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9" y="1683"/>
                      <a:ext cx="120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1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9" y="1705"/>
                      <a:ext cx="120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2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8" y="1685"/>
                      <a:ext cx="10" cy="1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3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8" y="1692"/>
                      <a:ext cx="10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4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8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5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6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3120" y="1681"/>
                      <a:ext cx="21" cy="21"/>
                    </a:xfrm>
                    <a:custGeom>
                      <a:avLst/>
                      <a:gdLst>
                        <a:gd name="T0" fmla="*/ 0 w 21"/>
                        <a:gd name="T1" fmla="*/ 20 h 21"/>
                        <a:gd name="T2" fmla="*/ 20 w 21"/>
                        <a:gd name="T3" fmla="*/ 20 h 21"/>
                        <a:gd name="T4" fmla="*/ 8 w 21"/>
                        <a:gd name="T5" fmla="*/ 20 h 21"/>
                        <a:gd name="T6" fmla="*/ 8 w 21"/>
                        <a:gd name="T7" fmla="*/ 7 h 21"/>
                        <a:gd name="T8" fmla="*/ 20 w 21"/>
                        <a:gd name="T9" fmla="*/ 3 h 21"/>
                        <a:gd name="T10" fmla="*/ 8 w 21"/>
                        <a:gd name="T11" fmla="*/ 0 h 21"/>
                        <a:gd name="T12" fmla="*/ 0 w 21"/>
                        <a:gd name="T13" fmla="*/ 0 h 21"/>
                        <a:gd name="T14" fmla="*/ 0 w 21"/>
                        <a:gd name="T15" fmla="*/ 20 h 2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"/>
                        <a:gd name="T25" fmla="*/ 0 h 21"/>
                        <a:gd name="T26" fmla="*/ 21 w 21"/>
                        <a:gd name="T27" fmla="*/ 21 h 2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" h="21">
                          <a:moveTo>
                            <a:pt x="0" y="20"/>
                          </a:moveTo>
                          <a:lnTo>
                            <a:pt x="20" y="20"/>
                          </a:lnTo>
                          <a:lnTo>
                            <a:pt x="8" y="20"/>
                          </a:lnTo>
                          <a:lnTo>
                            <a:pt x="8" y="7"/>
                          </a:lnTo>
                          <a:lnTo>
                            <a:pt x="20" y="3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7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4" y="1715"/>
                      <a:ext cx="7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8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3141" y="1713"/>
                      <a:ext cx="83" cy="20"/>
                    </a:xfrm>
                    <a:custGeom>
                      <a:avLst/>
                      <a:gdLst>
                        <a:gd name="T0" fmla="*/ 0 w 83"/>
                        <a:gd name="T1" fmla="*/ 0 h 20"/>
                        <a:gd name="T2" fmla="*/ 9 w 83"/>
                        <a:gd name="T3" fmla="*/ 0 h 20"/>
                        <a:gd name="T4" fmla="*/ 10 w 83"/>
                        <a:gd name="T5" fmla="*/ 9 h 20"/>
                        <a:gd name="T6" fmla="*/ 68 w 83"/>
                        <a:gd name="T7" fmla="*/ 9 h 20"/>
                        <a:gd name="T8" fmla="*/ 71 w 83"/>
                        <a:gd name="T9" fmla="*/ 0 h 20"/>
                        <a:gd name="T10" fmla="*/ 82 w 83"/>
                        <a:gd name="T11" fmla="*/ 0 h 20"/>
                        <a:gd name="T12" fmla="*/ 77 w 83"/>
                        <a:gd name="T13" fmla="*/ 19 h 20"/>
                        <a:gd name="T14" fmla="*/ 6 w 83"/>
                        <a:gd name="T15" fmla="*/ 19 h 20"/>
                        <a:gd name="T16" fmla="*/ 0 w 83"/>
                        <a:gd name="T17" fmla="*/ 9 h 20"/>
                        <a:gd name="T18" fmla="*/ 0 w 83"/>
                        <a:gd name="T19" fmla="*/ 0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3"/>
                        <a:gd name="T31" fmla="*/ 0 h 20"/>
                        <a:gd name="T32" fmla="*/ 83 w 83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3" h="20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10" y="9"/>
                          </a:lnTo>
                          <a:lnTo>
                            <a:pt x="68" y="9"/>
                          </a:lnTo>
                          <a:lnTo>
                            <a:pt x="71" y="0"/>
                          </a:lnTo>
                          <a:lnTo>
                            <a:pt x="82" y="0"/>
                          </a:lnTo>
                          <a:lnTo>
                            <a:pt x="77" y="19"/>
                          </a:lnTo>
                          <a:lnTo>
                            <a:pt x="6" y="1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9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5" y="1696"/>
                      <a:ext cx="106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0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691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1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0" y="1694"/>
                      <a:ext cx="25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2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1" y="1656"/>
                      <a:ext cx="178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3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3" y="1403"/>
                      <a:ext cx="293" cy="22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4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6" y="1425"/>
                      <a:ext cx="227" cy="16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5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32"/>
                      <a:ext cx="206" cy="1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6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1645"/>
                      <a:ext cx="1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7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3079" y="1633"/>
                      <a:ext cx="167" cy="19"/>
                    </a:xfrm>
                    <a:custGeom>
                      <a:avLst/>
                      <a:gdLst>
                        <a:gd name="T0" fmla="*/ 23 w 167"/>
                        <a:gd name="T1" fmla="*/ 18 h 19"/>
                        <a:gd name="T2" fmla="*/ 146 w 167"/>
                        <a:gd name="T3" fmla="*/ 18 h 19"/>
                        <a:gd name="T4" fmla="*/ 166 w 167"/>
                        <a:gd name="T5" fmla="*/ 0 h 19"/>
                        <a:gd name="T6" fmla="*/ 0 w 167"/>
                        <a:gd name="T7" fmla="*/ 0 h 19"/>
                        <a:gd name="T8" fmla="*/ 23 w 167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7"/>
                        <a:gd name="T16" fmla="*/ 0 h 19"/>
                        <a:gd name="T17" fmla="*/ 167 w 16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7" h="19">
                          <a:moveTo>
                            <a:pt x="23" y="18"/>
                          </a:moveTo>
                          <a:lnTo>
                            <a:pt x="146" y="18"/>
                          </a:lnTo>
                          <a:lnTo>
                            <a:pt x="166" y="0"/>
                          </a:lnTo>
                          <a:lnTo>
                            <a:pt x="0" y="0"/>
                          </a:lnTo>
                          <a:lnTo>
                            <a:pt x="23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8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6" y="1613"/>
                      <a:ext cx="27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9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5" y="1613"/>
                      <a:ext cx="1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0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8" y="1615"/>
                      <a:ext cx="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1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5" y="1611"/>
                      <a:ext cx="34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2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6" y="1613"/>
                      <a:ext cx="3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3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0" y="1620"/>
                      <a:ext cx="26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5340" y="2115"/>
                    <a:ext cx="562" cy="705"/>
                    <a:chOff x="3849" y="1392"/>
                    <a:chExt cx="496" cy="426"/>
                  </a:xfrm>
                </p:grpSpPr>
                <p:sp>
                  <p:nvSpPr>
                    <p:cNvPr id="286805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3849" y="1392"/>
                      <a:ext cx="496" cy="426"/>
                    </a:xfrm>
                    <a:custGeom>
                      <a:avLst/>
                      <a:gdLst>
                        <a:gd name="T0" fmla="*/ 86 w 496"/>
                        <a:gd name="T1" fmla="*/ 0 h 426"/>
                        <a:gd name="T2" fmla="*/ 86 w 496"/>
                        <a:gd name="T3" fmla="*/ 247 h 426"/>
                        <a:gd name="T4" fmla="*/ 164 w 496"/>
                        <a:gd name="T5" fmla="*/ 247 h 426"/>
                        <a:gd name="T6" fmla="*/ 176 w 496"/>
                        <a:gd name="T7" fmla="*/ 254 h 426"/>
                        <a:gd name="T8" fmla="*/ 178 w 496"/>
                        <a:gd name="T9" fmla="*/ 251 h 426"/>
                        <a:gd name="T10" fmla="*/ 144 w 496"/>
                        <a:gd name="T11" fmla="*/ 251 h 426"/>
                        <a:gd name="T12" fmla="*/ 144 w 496"/>
                        <a:gd name="T13" fmla="*/ 265 h 426"/>
                        <a:gd name="T14" fmla="*/ 16 w 496"/>
                        <a:gd name="T15" fmla="*/ 265 h 426"/>
                        <a:gd name="T16" fmla="*/ 16 w 496"/>
                        <a:gd name="T17" fmla="*/ 350 h 426"/>
                        <a:gd name="T18" fmla="*/ 22 w 496"/>
                        <a:gd name="T19" fmla="*/ 350 h 426"/>
                        <a:gd name="T20" fmla="*/ 0 w 496"/>
                        <a:gd name="T21" fmla="*/ 406 h 426"/>
                        <a:gd name="T22" fmla="*/ 4 w 496"/>
                        <a:gd name="T23" fmla="*/ 425 h 426"/>
                        <a:gd name="T24" fmla="*/ 490 w 496"/>
                        <a:gd name="T25" fmla="*/ 425 h 426"/>
                        <a:gd name="T26" fmla="*/ 495 w 496"/>
                        <a:gd name="T27" fmla="*/ 406 h 426"/>
                        <a:gd name="T28" fmla="*/ 471 w 496"/>
                        <a:gd name="T29" fmla="*/ 352 h 426"/>
                        <a:gd name="T30" fmla="*/ 478 w 496"/>
                        <a:gd name="T31" fmla="*/ 352 h 426"/>
                        <a:gd name="T32" fmla="*/ 478 w 496"/>
                        <a:gd name="T33" fmla="*/ 265 h 426"/>
                        <a:gd name="T34" fmla="*/ 351 w 496"/>
                        <a:gd name="T35" fmla="*/ 265 h 426"/>
                        <a:gd name="T36" fmla="*/ 351 w 496"/>
                        <a:gd name="T37" fmla="*/ 254 h 426"/>
                        <a:gd name="T38" fmla="*/ 318 w 496"/>
                        <a:gd name="T39" fmla="*/ 254 h 426"/>
                        <a:gd name="T40" fmla="*/ 329 w 496"/>
                        <a:gd name="T41" fmla="*/ 247 h 426"/>
                        <a:gd name="T42" fmla="*/ 407 w 496"/>
                        <a:gd name="T43" fmla="*/ 247 h 426"/>
                        <a:gd name="T44" fmla="*/ 407 w 496"/>
                        <a:gd name="T45" fmla="*/ 0 h 426"/>
                        <a:gd name="T46" fmla="*/ 86 w 496"/>
                        <a:gd name="T47" fmla="*/ 0 h 42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96"/>
                        <a:gd name="T73" fmla="*/ 0 h 426"/>
                        <a:gd name="T74" fmla="*/ 496 w 496"/>
                        <a:gd name="T75" fmla="*/ 426 h 42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96" h="426">
                          <a:moveTo>
                            <a:pt x="86" y="0"/>
                          </a:moveTo>
                          <a:lnTo>
                            <a:pt x="86" y="247"/>
                          </a:lnTo>
                          <a:lnTo>
                            <a:pt x="164" y="247"/>
                          </a:lnTo>
                          <a:lnTo>
                            <a:pt x="176" y="254"/>
                          </a:lnTo>
                          <a:lnTo>
                            <a:pt x="178" y="251"/>
                          </a:lnTo>
                          <a:lnTo>
                            <a:pt x="144" y="251"/>
                          </a:lnTo>
                          <a:lnTo>
                            <a:pt x="144" y="265"/>
                          </a:lnTo>
                          <a:lnTo>
                            <a:pt x="16" y="265"/>
                          </a:lnTo>
                          <a:lnTo>
                            <a:pt x="16" y="350"/>
                          </a:lnTo>
                          <a:lnTo>
                            <a:pt x="22" y="350"/>
                          </a:lnTo>
                          <a:lnTo>
                            <a:pt x="0" y="406"/>
                          </a:lnTo>
                          <a:lnTo>
                            <a:pt x="4" y="425"/>
                          </a:lnTo>
                          <a:lnTo>
                            <a:pt x="490" y="425"/>
                          </a:lnTo>
                          <a:lnTo>
                            <a:pt x="495" y="406"/>
                          </a:lnTo>
                          <a:lnTo>
                            <a:pt x="471" y="352"/>
                          </a:lnTo>
                          <a:lnTo>
                            <a:pt x="478" y="352"/>
                          </a:lnTo>
                          <a:lnTo>
                            <a:pt x="478" y="265"/>
                          </a:lnTo>
                          <a:lnTo>
                            <a:pt x="351" y="265"/>
                          </a:lnTo>
                          <a:lnTo>
                            <a:pt x="351" y="254"/>
                          </a:lnTo>
                          <a:lnTo>
                            <a:pt x="318" y="254"/>
                          </a:lnTo>
                          <a:lnTo>
                            <a:pt x="329" y="247"/>
                          </a:lnTo>
                          <a:lnTo>
                            <a:pt x="407" y="247"/>
                          </a:lnTo>
                          <a:lnTo>
                            <a:pt x="407" y="0"/>
                          </a:lnTo>
                          <a:lnTo>
                            <a:pt x="8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6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3859" y="1800"/>
                      <a:ext cx="480" cy="18"/>
                    </a:xfrm>
                    <a:custGeom>
                      <a:avLst/>
                      <a:gdLst>
                        <a:gd name="T0" fmla="*/ 0 w 480"/>
                        <a:gd name="T1" fmla="*/ 0 h 18"/>
                        <a:gd name="T2" fmla="*/ 479 w 480"/>
                        <a:gd name="T3" fmla="*/ 0 h 18"/>
                        <a:gd name="T4" fmla="*/ 475 w 480"/>
                        <a:gd name="T5" fmla="*/ 17 h 18"/>
                        <a:gd name="T6" fmla="*/ 4 w 480"/>
                        <a:gd name="T7" fmla="*/ 17 h 18"/>
                        <a:gd name="T8" fmla="*/ 0 w 480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18"/>
                        <a:gd name="T17" fmla="*/ 480 w 48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18">
                          <a:moveTo>
                            <a:pt x="0" y="0"/>
                          </a:moveTo>
                          <a:lnTo>
                            <a:pt x="479" y="0"/>
                          </a:lnTo>
                          <a:lnTo>
                            <a:pt x="475" y="17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7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859" y="1737"/>
                      <a:ext cx="480" cy="64"/>
                    </a:xfrm>
                    <a:custGeom>
                      <a:avLst/>
                      <a:gdLst>
                        <a:gd name="T0" fmla="*/ 24 w 480"/>
                        <a:gd name="T1" fmla="*/ 0 h 64"/>
                        <a:gd name="T2" fmla="*/ 451 w 480"/>
                        <a:gd name="T3" fmla="*/ 0 h 64"/>
                        <a:gd name="T4" fmla="*/ 479 w 480"/>
                        <a:gd name="T5" fmla="*/ 63 h 64"/>
                        <a:gd name="T6" fmla="*/ 0 w 480"/>
                        <a:gd name="T7" fmla="*/ 63 h 64"/>
                        <a:gd name="T8" fmla="*/ 24 w 480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64"/>
                        <a:gd name="T17" fmla="*/ 480 w 480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64">
                          <a:moveTo>
                            <a:pt x="24" y="0"/>
                          </a:moveTo>
                          <a:lnTo>
                            <a:pt x="451" y="0"/>
                          </a:lnTo>
                          <a:lnTo>
                            <a:pt x="479" y="63"/>
                          </a:lnTo>
                          <a:lnTo>
                            <a:pt x="0" y="63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8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891" y="1745"/>
                      <a:ext cx="415" cy="53"/>
                    </a:xfrm>
                    <a:custGeom>
                      <a:avLst/>
                      <a:gdLst>
                        <a:gd name="T0" fmla="*/ 13 w 415"/>
                        <a:gd name="T1" fmla="*/ 0 h 53"/>
                        <a:gd name="T2" fmla="*/ 394 w 415"/>
                        <a:gd name="T3" fmla="*/ 0 h 53"/>
                        <a:gd name="T4" fmla="*/ 414 w 415"/>
                        <a:gd name="T5" fmla="*/ 52 h 53"/>
                        <a:gd name="T6" fmla="*/ 0 w 415"/>
                        <a:gd name="T7" fmla="*/ 52 h 53"/>
                        <a:gd name="T8" fmla="*/ 13 w 415"/>
                        <a:gd name="T9" fmla="*/ 0 h 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5"/>
                        <a:gd name="T16" fmla="*/ 0 h 53"/>
                        <a:gd name="T17" fmla="*/ 415 w 415"/>
                        <a:gd name="T18" fmla="*/ 53 h 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5" h="53">
                          <a:moveTo>
                            <a:pt x="13" y="0"/>
                          </a:moveTo>
                          <a:lnTo>
                            <a:pt x="394" y="0"/>
                          </a:lnTo>
                          <a:lnTo>
                            <a:pt x="414" y="52"/>
                          </a:lnTo>
                          <a:lnTo>
                            <a:pt x="0" y="52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9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3896" y="1745"/>
                      <a:ext cx="405" cy="48"/>
                    </a:xfrm>
                    <a:custGeom>
                      <a:avLst/>
                      <a:gdLst>
                        <a:gd name="T0" fmla="*/ 13 w 405"/>
                        <a:gd name="T1" fmla="*/ 0 h 48"/>
                        <a:gd name="T2" fmla="*/ 389 w 405"/>
                        <a:gd name="T3" fmla="*/ 0 h 48"/>
                        <a:gd name="T4" fmla="*/ 404 w 405"/>
                        <a:gd name="T5" fmla="*/ 47 h 48"/>
                        <a:gd name="T6" fmla="*/ 0 w 405"/>
                        <a:gd name="T7" fmla="*/ 47 h 48"/>
                        <a:gd name="T8" fmla="*/ 11 w 405"/>
                        <a:gd name="T9" fmla="*/ 0 h 48"/>
                        <a:gd name="T10" fmla="*/ 13 w 405"/>
                        <a:gd name="T11" fmla="*/ 0 h 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5"/>
                        <a:gd name="T19" fmla="*/ 0 h 48"/>
                        <a:gd name="T20" fmla="*/ 405 w 405"/>
                        <a:gd name="T21" fmla="*/ 48 h 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5" h="48">
                          <a:moveTo>
                            <a:pt x="13" y="0"/>
                          </a:moveTo>
                          <a:lnTo>
                            <a:pt x="389" y="0"/>
                          </a:lnTo>
                          <a:lnTo>
                            <a:pt x="404" y="47"/>
                          </a:lnTo>
                          <a:lnTo>
                            <a:pt x="0" y="47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0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914" y="1745"/>
                      <a:ext cx="22" cy="19"/>
                    </a:xfrm>
                    <a:custGeom>
                      <a:avLst/>
                      <a:gdLst>
                        <a:gd name="T0" fmla="*/ 21 w 22"/>
                        <a:gd name="T1" fmla="*/ 18 h 19"/>
                        <a:gd name="T2" fmla="*/ 21 w 22"/>
                        <a:gd name="T3" fmla="*/ 0 h 19"/>
                        <a:gd name="T4" fmla="*/ 0 w 22"/>
                        <a:gd name="T5" fmla="*/ 0 h 19"/>
                        <a:gd name="T6" fmla="*/ 0 w 22"/>
                        <a:gd name="T7" fmla="*/ 18 h 19"/>
                        <a:gd name="T8" fmla="*/ 21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1" y="18"/>
                          </a:moveTo>
                          <a:lnTo>
                            <a:pt x="2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2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1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912" y="1745"/>
                      <a:ext cx="22" cy="19"/>
                    </a:xfrm>
                    <a:custGeom>
                      <a:avLst/>
                      <a:gdLst>
                        <a:gd name="T0" fmla="*/ 20 w 22"/>
                        <a:gd name="T1" fmla="*/ 18 h 19"/>
                        <a:gd name="T2" fmla="*/ 21 w 22"/>
                        <a:gd name="T3" fmla="*/ 0 h 19"/>
                        <a:gd name="T4" fmla="*/ 1 w 22"/>
                        <a:gd name="T5" fmla="*/ 0 h 19"/>
                        <a:gd name="T6" fmla="*/ 0 w 22"/>
                        <a:gd name="T7" fmla="*/ 18 h 19"/>
                        <a:gd name="T8" fmla="*/ 20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0" y="18"/>
                          </a:moveTo>
                          <a:lnTo>
                            <a:pt x="21" y="0"/>
                          </a:lnTo>
                          <a:lnTo>
                            <a:pt x="1" y="0"/>
                          </a:lnTo>
                          <a:lnTo>
                            <a:pt x="0" y="18"/>
                          </a:lnTo>
                          <a:lnTo>
                            <a:pt x="2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2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950" y="1745"/>
                      <a:ext cx="57" cy="19"/>
                    </a:xfrm>
                    <a:custGeom>
                      <a:avLst/>
                      <a:gdLst>
                        <a:gd name="T0" fmla="*/ 56 w 57"/>
                        <a:gd name="T1" fmla="*/ 18 h 19"/>
                        <a:gd name="T2" fmla="*/ 56 w 57"/>
                        <a:gd name="T3" fmla="*/ 0 h 19"/>
                        <a:gd name="T4" fmla="*/ 0 w 57"/>
                        <a:gd name="T5" fmla="*/ 0 h 19"/>
                        <a:gd name="T6" fmla="*/ 0 w 57"/>
                        <a:gd name="T7" fmla="*/ 18 h 19"/>
                        <a:gd name="T8" fmla="*/ 56 w 57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"/>
                        <a:gd name="T16" fmla="*/ 0 h 19"/>
                        <a:gd name="T17" fmla="*/ 57 w 5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" h="19">
                          <a:moveTo>
                            <a:pt x="56" y="18"/>
                          </a:moveTo>
                          <a:lnTo>
                            <a:pt x="56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6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3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948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4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027" y="1745"/>
                      <a:ext cx="53" cy="19"/>
                    </a:xfrm>
                    <a:custGeom>
                      <a:avLst/>
                      <a:gdLst>
                        <a:gd name="T0" fmla="*/ 52 w 53"/>
                        <a:gd name="T1" fmla="*/ 18 h 19"/>
                        <a:gd name="T2" fmla="*/ 52 w 53"/>
                        <a:gd name="T3" fmla="*/ 0 h 19"/>
                        <a:gd name="T4" fmla="*/ 0 w 53"/>
                        <a:gd name="T5" fmla="*/ 0 h 19"/>
                        <a:gd name="T6" fmla="*/ 0 w 53"/>
                        <a:gd name="T7" fmla="*/ 18 h 19"/>
                        <a:gd name="T8" fmla="*/ 52 w 53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9"/>
                        <a:gd name="T17" fmla="*/ 53 w 5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9">
                          <a:moveTo>
                            <a:pt x="52" y="18"/>
                          </a:moveTo>
                          <a:lnTo>
                            <a:pt x="52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5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4025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6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905" y="1754"/>
                      <a:ext cx="257" cy="32"/>
                    </a:xfrm>
                    <a:custGeom>
                      <a:avLst/>
                      <a:gdLst>
                        <a:gd name="T0" fmla="*/ 6 w 257"/>
                        <a:gd name="T1" fmla="*/ 0 h 32"/>
                        <a:gd name="T2" fmla="*/ 256 w 257"/>
                        <a:gd name="T3" fmla="*/ 0 h 32"/>
                        <a:gd name="T4" fmla="*/ 256 w 257"/>
                        <a:gd name="T5" fmla="*/ 31 h 32"/>
                        <a:gd name="T6" fmla="*/ 0 w 257"/>
                        <a:gd name="T7" fmla="*/ 31 h 32"/>
                        <a:gd name="T8" fmla="*/ 6 w 257"/>
                        <a:gd name="T9" fmla="*/ 1 h 32"/>
                        <a:gd name="T10" fmla="*/ 6 w 257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7"/>
                        <a:gd name="T19" fmla="*/ 0 h 32"/>
                        <a:gd name="T20" fmla="*/ 257 w 257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7" h="32">
                          <a:moveTo>
                            <a:pt x="6" y="0"/>
                          </a:moveTo>
                          <a:lnTo>
                            <a:pt x="256" y="0"/>
                          </a:lnTo>
                          <a:lnTo>
                            <a:pt x="256" y="31"/>
                          </a:lnTo>
                          <a:lnTo>
                            <a:pt x="0" y="31"/>
                          </a:lnTo>
                          <a:lnTo>
                            <a:pt x="6" y="1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7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908" y="1764"/>
                      <a:ext cx="252" cy="19"/>
                    </a:xfrm>
                    <a:custGeom>
                      <a:avLst/>
                      <a:gdLst>
                        <a:gd name="T0" fmla="*/ 1 w 252"/>
                        <a:gd name="T1" fmla="*/ 0 h 19"/>
                        <a:gd name="T2" fmla="*/ 251 w 252"/>
                        <a:gd name="T3" fmla="*/ 0 h 19"/>
                        <a:gd name="T4" fmla="*/ 251 w 252"/>
                        <a:gd name="T5" fmla="*/ 18 h 19"/>
                        <a:gd name="T6" fmla="*/ 0 w 252"/>
                        <a:gd name="T7" fmla="*/ 18 h 19"/>
                        <a:gd name="T8" fmla="*/ 1 w 25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2"/>
                        <a:gd name="T16" fmla="*/ 0 h 19"/>
                        <a:gd name="T17" fmla="*/ 252 w 25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2" h="19">
                          <a:moveTo>
                            <a:pt x="1" y="0"/>
                          </a:moveTo>
                          <a:lnTo>
                            <a:pt x="251" y="0"/>
                          </a:lnTo>
                          <a:lnTo>
                            <a:pt x="251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8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3909" y="1754"/>
                      <a:ext cx="250" cy="20"/>
                    </a:xfrm>
                    <a:custGeom>
                      <a:avLst/>
                      <a:gdLst>
                        <a:gd name="T0" fmla="*/ 0 w 250"/>
                        <a:gd name="T1" fmla="*/ 0 h 20"/>
                        <a:gd name="T2" fmla="*/ 249 w 250"/>
                        <a:gd name="T3" fmla="*/ 0 h 20"/>
                        <a:gd name="T4" fmla="*/ 249 w 250"/>
                        <a:gd name="T5" fmla="*/ 19 h 20"/>
                        <a:gd name="T6" fmla="*/ 0 w 250"/>
                        <a:gd name="T7" fmla="*/ 19 h 20"/>
                        <a:gd name="T8" fmla="*/ 0 w 250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0"/>
                        <a:gd name="T16" fmla="*/ 0 h 20"/>
                        <a:gd name="T17" fmla="*/ 250 w 250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0" h="20">
                          <a:moveTo>
                            <a:pt x="0" y="0"/>
                          </a:moveTo>
                          <a:lnTo>
                            <a:pt x="249" y="0"/>
                          </a:lnTo>
                          <a:lnTo>
                            <a:pt x="249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9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3905" y="1770"/>
                      <a:ext cx="22" cy="18"/>
                    </a:xfrm>
                    <a:custGeom>
                      <a:avLst/>
                      <a:gdLst>
                        <a:gd name="T0" fmla="*/ 1 w 22"/>
                        <a:gd name="T1" fmla="*/ 0 h 18"/>
                        <a:gd name="T2" fmla="*/ 21 w 22"/>
                        <a:gd name="T3" fmla="*/ 0 h 18"/>
                        <a:gd name="T4" fmla="*/ 19 w 22"/>
                        <a:gd name="T5" fmla="*/ 17 h 18"/>
                        <a:gd name="T6" fmla="*/ 0 w 22"/>
                        <a:gd name="T7" fmla="*/ 17 h 18"/>
                        <a:gd name="T8" fmla="*/ 1 w 22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8"/>
                        <a:gd name="T17" fmla="*/ 22 w 2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8">
                          <a:moveTo>
                            <a:pt x="1" y="0"/>
                          </a:moveTo>
                          <a:lnTo>
                            <a:pt x="21" y="0"/>
                          </a:lnTo>
                          <a:lnTo>
                            <a:pt x="19" y="17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0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3902" y="1777"/>
                      <a:ext cx="25" cy="19"/>
                    </a:xfrm>
                    <a:custGeom>
                      <a:avLst/>
                      <a:gdLst>
                        <a:gd name="T0" fmla="*/ 24 w 25"/>
                        <a:gd name="T1" fmla="*/ 0 h 19"/>
                        <a:gd name="T2" fmla="*/ 24 w 25"/>
                        <a:gd name="T3" fmla="*/ 18 h 19"/>
                        <a:gd name="T4" fmla="*/ 0 w 25"/>
                        <a:gd name="T5" fmla="*/ 18 h 19"/>
                        <a:gd name="T6" fmla="*/ 1 w 25"/>
                        <a:gd name="T7" fmla="*/ 0 h 19"/>
                        <a:gd name="T8" fmla="*/ 24 w 2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19"/>
                        <a:gd name="T17" fmla="*/ 25 w 2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19">
                          <a:moveTo>
                            <a:pt x="24" y="0"/>
                          </a:moveTo>
                          <a:lnTo>
                            <a:pt x="24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1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3927" y="1770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0 w 210"/>
                        <a:gd name="T3" fmla="*/ 17 h 18"/>
                        <a:gd name="T4" fmla="*/ 208 w 210"/>
                        <a:gd name="T5" fmla="*/ 17 h 18"/>
                        <a:gd name="T6" fmla="*/ 209 w 210"/>
                        <a:gd name="T7" fmla="*/ 0 h 18"/>
                        <a:gd name="T8" fmla="*/ 1 w 210"/>
                        <a:gd name="T9" fmla="*/ 0 h 18"/>
                        <a:gd name="T10" fmla="*/ 0 w 210"/>
                        <a:gd name="T11" fmla="*/ 0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0"/>
                        <a:gd name="T19" fmla="*/ 0 h 18"/>
                        <a:gd name="T20" fmla="*/ 210 w 210"/>
                        <a:gd name="T21" fmla="*/ 18 h 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0" y="17"/>
                          </a:lnTo>
                          <a:lnTo>
                            <a:pt x="208" y="17"/>
                          </a:lnTo>
                          <a:lnTo>
                            <a:pt x="209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2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929" y="1777"/>
                      <a:ext cx="206" cy="19"/>
                    </a:xfrm>
                    <a:custGeom>
                      <a:avLst/>
                      <a:gdLst>
                        <a:gd name="T0" fmla="*/ 0 w 206"/>
                        <a:gd name="T1" fmla="*/ 0 h 19"/>
                        <a:gd name="T2" fmla="*/ 0 w 206"/>
                        <a:gd name="T3" fmla="*/ 18 h 19"/>
                        <a:gd name="T4" fmla="*/ 205 w 206"/>
                        <a:gd name="T5" fmla="*/ 18 h 19"/>
                        <a:gd name="T6" fmla="*/ 205 w 206"/>
                        <a:gd name="T7" fmla="*/ 0 h 19"/>
                        <a:gd name="T8" fmla="*/ 4 w 206"/>
                        <a:gd name="T9" fmla="*/ 0 h 19"/>
                        <a:gd name="T10" fmla="*/ 0 w 20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6"/>
                        <a:gd name="T19" fmla="*/ 0 h 19"/>
                        <a:gd name="T20" fmla="*/ 206 w 20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6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205" y="18"/>
                          </a:lnTo>
                          <a:lnTo>
                            <a:pt x="205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3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902" y="1785"/>
                      <a:ext cx="22" cy="19"/>
                    </a:xfrm>
                    <a:custGeom>
                      <a:avLst/>
                      <a:gdLst>
                        <a:gd name="T0" fmla="*/ 0 w 22"/>
                        <a:gd name="T1" fmla="*/ 0 h 19"/>
                        <a:gd name="T2" fmla="*/ 21 w 22"/>
                        <a:gd name="T3" fmla="*/ 0 h 19"/>
                        <a:gd name="T4" fmla="*/ 21 w 22"/>
                        <a:gd name="T5" fmla="*/ 18 h 19"/>
                        <a:gd name="T6" fmla="*/ 0 w 22"/>
                        <a:gd name="T7" fmla="*/ 18 h 19"/>
                        <a:gd name="T8" fmla="*/ 0 w 2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0" y="0"/>
                          </a:moveTo>
                          <a:lnTo>
                            <a:pt x="21" y="0"/>
                          </a:lnTo>
                          <a:lnTo>
                            <a:pt x="21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4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901" y="1783"/>
                      <a:ext cx="22" cy="19"/>
                    </a:xfrm>
                    <a:custGeom>
                      <a:avLst/>
                      <a:gdLst>
                        <a:gd name="T0" fmla="*/ 0 w 22"/>
                        <a:gd name="T1" fmla="*/ 0 h 19"/>
                        <a:gd name="T2" fmla="*/ 21 w 22"/>
                        <a:gd name="T3" fmla="*/ 0 h 19"/>
                        <a:gd name="T4" fmla="*/ 21 w 22"/>
                        <a:gd name="T5" fmla="*/ 18 h 19"/>
                        <a:gd name="T6" fmla="*/ 0 w 22"/>
                        <a:gd name="T7" fmla="*/ 18 h 19"/>
                        <a:gd name="T8" fmla="*/ 0 w 2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0" y="0"/>
                          </a:moveTo>
                          <a:lnTo>
                            <a:pt x="21" y="0"/>
                          </a:lnTo>
                          <a:lnTo>
                            <a:pt x="21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5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936" y="1785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4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4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6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934" y="1783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6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6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7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176" y="1745"/>
                      <a:ext cx="44" cy="19"/>
                    </a:xfrm>
                    <a:custGeom>
                      <a:avLst/>
                      <a:gdLst>
                        <a:gd name="T0" fmla="*/ 43 w 44"/>
                        <a:gd name="T1" fmla="*/ 13 h 19"/>
                        <a:gd name="T2" fmla="*/ 43 w 44"/>
                        <a:gd name="T3" fmla="*/ 0 h 19"/>
                        <a:gd name="T4" fmla="*/ 0 w 44"/>
                        <a:gd name="T5" fmla="*/ 0 h 19"/>
                        <a:gd name="T6" fmla="*/ 0 w 44"/>
                        <a:gd name="T7" fmla="*/ 18 h 19"/>
                        <a:gd name="T8" fmla="*/ 43 w 44"/>
                        <a:gd name="T9" fmla="*/ 18 h 19"/>
                        <a:gd name="T10" fmla="*/ 43 w 44"/>
                        <a:gd name="T11" fmla="*/ 13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4"/>
                        <a:gd name="T19" fmla="*/ 0 h 19"/>
                        <a:gd name="T20" fmla="*/ 44 w 44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4" h="19">
                          <a:moveTo>
                            <a:pt x="43" y="13"/>
                          </a:moveTo>
                          <a:lnTo>
                            <a:pt x="43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3" y="18"/>
                          </a:lnTo>
                          <a:lnTo>
                            <a:pt x="43" y="13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8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176" y="1745"/>
                      <a:ext cx="44" cy="19"/>
                    </a:xfrm>
                    <a:custGeom>
                      <a:avLst/>
                      <a:gdLst>
                        <a:gd name="T0" fmla="*/ 43 w 44"/>
                        <a:gd name="T1" fmla="*/ 18 h 19"/>
                        <a:gd name="T2" fmla="*/ 41 w 44"/>
                        <a:gd name="T3" fmla="*/ 0 h 19"/>
                        <a:gd name="T4" fmla="*/ 0 w 44"/>
                        <a:gd name="T5" fmla="*/ 0 h 19"/>
                        <a:gd name="T6" fmla="*/ 0 w 44"/>
                        <a:gd name="T7" fmla="*/ 18 h 19"/>
                        <a:gd name="T8" fmla="*/ 43 w 44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19"/>
                        <a:gd name="T17" fmla="*/ 44 w 4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19">
                          <a:moveTo>
                            <a:pt x="43" y="18"/>
                          </a:moveTo>
                          <a:lnTo>
                            <a:pt x="4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3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9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4176" y="1754"/>
                      <a:ext cx="49" cy="20"/>
                    </a:xfrm>
                    <a:custGeom>
                      <a:avLst/>
                      <a:gdLst>
                        <a:gd name="T0" fmla="*/ 0 w 49"/>
                        <a:gd name="T1" fmla="*/ 0 h 20"/>
                        <a:gd name="T2" fmla="*/ 44 w 49"/>
                        <a:gd name="T3" fmla="*/ 0 h 20"/>
                        <a:gd name="T4" fmla="*/ 48 w 49"/>
                        <a:gd name="T5" fmla="*/ 19 h 20"/>
                        <a:gd name="T6" fmla="*/ 0 w 49"/>
                        <a:gd name="T7" fmla="*/ 19 h 20"/>
                        <a:gd name="T8" fmla="*/ 0 w 49"/>
                        <a:gd name="T9" fmla="*/ 4 h 20"/>
                        <a:gd name="T10" fmla="*/ 0 w 49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"/>
                        <a:gd name="T19" fmla="*/ 0 h 20"/>
                        <a:gd name="T20" fmla="*/ 49 w 49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" h="20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8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0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4176" y="1754"/>
                      <a:ext cx="44" cy="20"/>
                    </a:xfrm>
                    <a:custGeom>
                      <a:avLst/>
                      <a:gdLst>
                        <a:gd name="T0" fmla="*/ 0 w 44"/>
                        <a:gd name="T1" fmla="*/ 0 h 20"/>
                        <a:gd name="T2" fmla="*/ 43 w 44"/>
                        <a:gd name="T3" fmla="*/ 0 h 20"/>
                        <a:gd name="T4" fmla="*/ 43 w 44"/>
                        <a:gd name="T5" fmla="*/ 19 h 20"/>
                        <a:gd name="T6" fmla="*/ 0 w 44"/>
                        <a:gd name="T7" fmla="*/ 19 h 20"/>
                        <a:gd name="T8" fmla="*/ 0 w 44"/>
                        <a:gd name="T9" fmla="*/ 4 h 20"/>
                        <a:gd name="T10" fmla="*/ 0 w 44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4"/>
                        <a:gd name="T19" fmla="*/ 0 h 20"/>
                        <a:gd name="T20" fmla="*/ 44 w 44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4" h="20">
                          <a:moveTo>
                            <a:pt x="0" y="0"/>
                          </a:moveTo>
                          <a:lnTo>
                            <a:pt x="43" y="0"/>
                          </a:lnTo>
                          <a:lnTo>
                            <a:pt x="43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1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176" y="1764"/>
                      <a:ext cx="48" cy="19"/>
                    </a:xfrm>
                    <a:custGeom>
                      <a:avLst/>
                      <a:gdLst>
                        <a:gd name="T0" fmla="*/ 0 w 48"/>
                        <a:gd name="T1" fmla="*/ 0 h 19"/>
                        <a:gd name="T2" fmla="*/ 45 w 48"/>
                        <a:gd name="T3" fmla="*/ 0 h 19"/>
                        <a:gd name="T4" fmla="*/ 47 w 48"/>
                        <a:gd name="T5" fmla="*/ 18 h 19"/>
                        <a:gd name="T6" fmla="*/ 0 w 48"/>
                        <a:gd name="T7" fmla="*/ 18 h 19"/>
                        <a:gd name="T8" fmla="*/ 0 w 48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9"/>
                        <a:gd name="T17" fmla="*/ 48 w 48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9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7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2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4196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2 h 19"/>
                        <a:gd name="T10" fmla="*/ 0 w 20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"/>
                        <a:gd name="T19" fmla="*/ 0 h 19"/>
                        <a:gd name="T20" fmla="*/ 20 w 20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3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4193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9"/>
                        <a:gd name="T17" fmla="*/ 20 w 2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4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176" y="178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0 h 19"/>
                        <a:gd name="T2" fmla="*/ 50 w 51"/>
                        <a:gd name="T3" fmla="*/ 0 h 19"/>
                        <a:gd name="T4" fmla="*/ 50 w 51"/>
                        <a:gd name="T5" fmla="*/ 18 h 19"/>
                        <a:gd name="T6" fmla="*/ 0 w 51"/>
                        <a:gd name="T7" fmla="*/ 18 h 19"/>
                        <a:gd name="T8" fmla="*/ 0 w 5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5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4176" y="1783"/>
                      <a:ext cx="49" cy="19"/>
                    </a:xfrm>
                    <a:custGeom>
                      <a:avLst/>
                      <a:gdLst>
                        <a:gd name="T0" fmla="*/ 0 w 49"/>
                        <a:gd name="T1" fmla="*/ 0 h 19"/>
                        <a:gd name="T2" fmla="*/ 48 w 49"/>
                        <a:gd name="T3" fmla="*/ 0 h 19"/>
                        <a:gd name="T4" fmla="*/ 48 w 49"/>
                        <a:gd name="T5" fmla="*/ 18 h 19"/>
                        <a:gd name="T6" fmla="*/ 0 w 49"/>
                        <a:gd name="T7" fmla="*/ 18 h 19"/>
                        <a:gd name="T8" fmla="*/ 0 w 49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9"/>
                        <a:gd name="T16" fmla="*/ 0 h 19"/>
                        <a:gd name="T17" fmla="*/ 49 w 49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9" h="19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4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6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4234" y="174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18 h 19"/>
                        <a:gd name="T2" fmla="*/ 0 w 51"/>
                        <a:gd name="T3" fmla="*/ 0 h 19"/>
                        <a:gd name="T4" fmla="*/ 45 w 51"/>
                        <a:gd name="T5" fmla="*/ 0 h 19"/>
                        <a:gd name="T6" fmla="*/ 50 w 51"/>
                        <a:gd name="T7" fmla="*/ 18 h 19"/>
                        <a:gd name="T8" fmla="*/ 0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7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4229" y="1745"/>
                      <a:ext cx="51" cy="19"/>
                    </a:xfrm>
                    <a:custGeom>
                      <a:avLst/>
                      <a:gdLst>
                        <a:gd name="T0" fmla="*/ 1 w 51"/>
                        <a:gd name="T1" fmla="*/ 18 h 19"/>
                        <a:gd name="T2" fmla="*/ 0 w 51"/>
                        <a:gd name="T3" fmla="*/ 0 h 19"/>
                        <a:gd name="T4" fmla="*/ 46 w 51"/>
                        <a:gd name="T5" fmla="*/ 0 h 19"/>
                        <a:gd name="T6" fmla="*/ 50 w 51"/>
                        <a:gd name="T7" fmla="*/ 18 h 19"/>
                        <a:gd name="T8" fmla="*/ 1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1" y="18"/>
                          </a:moveTo>
                          <a:lnTo>
                            <a:pt x="0" y="0"/>
                          </a:lnTo>
                          <a:lnTo>
                            <a:pt x="46" y="0"/>
                          </a:lnTo>
                          <a:lnTo>
                            <a:pt x="50" y="18"/>
                          </a:lnTo>
                          <a:lnTo>
                            <a:pt x="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8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4234" y="1754"/>
                      <a:ext cx="64" cy="37"/>
                    </a:xfrm>
                    <a:custGeom>
                      <a:avLst/>
                      <a:gdLst>
                        <a:gd name="T0" fmla="*/ 0 w 64"/>
                        <a:gd name="T1" fmla="*/ 0 h 37"/>
                        <a:gd name="T2" fmla="*/ 48 w 64"/>
                        <a:gd name="T3" fmla="*/ 0 h 37"/>
                        <a:gd name="T4" fmla="*/ 63 w 64"/>
                        <a:gd name="T5" fmla="*/ 36 h 37"/>
                        <a:gd name="T6" fmla="*/ 9 w 64"/>
                        <a:gd name="T7" fmla="*/ 36 h 37"/>
                        <a:gd name="T8" fmla="*/ 1 w 64"/>
                        <a:gd name="T9" fmla="*/ 1 h 37"/>
                        <a:gd name="T10" fmla="*/ 0 w 64"/>
                        <a:gd name="T11" fmla="*/ 0 h 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4"/>
                        <a:gd name="T19" fmla="*/ 0 h 37"/>
                        <a:gd name="T20" fmla="*/ 64 w 64"/>
                        <a:gd name="T21" fmla="*/ 37 h 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4" h="37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63" y="36"/>
                          </a:lnTo>
                          <a:lnTo>
                            <a:pt x="9" y="36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9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4233" y="1754"/>
                      <a:ext cx="53" cy="20"/>
                    </a:xfrm>
                    <a:custGeom>
                      <a:avLst/>
                      <a:gdLst>
                        <a:gd name="T0" fmla="*/ 0 w 53"/>
                        <a:gd name="T1" fmla="*/ 0 h 20"/>
                        <a:gd name="T2" fmla="*/ 47 w 53"/>
                        <a:gd name="T3" fmla="*/ 0 h 20"/>
                        <a:gd name="T4" fmla="*/ 52 w 53"/>
                        <a:gd name="T5" fmla="*/ 19 h 20"/>
                        <a:gd name="T6" fmla="*/ 1 w 53"/>
                        <a:gd name="T7" fmla="*/ 19 h 20"/>
                        <a:gd name="T8" fmla="*/ 0 w 53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20"/>
                        <a:gd name="T17" fmla="*/ 53 w 53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20">
                          <a:moveTo>
                            <a:pt x="0" y="0"/>
                          </a:moveTo>
                          <a:lnTo>
                            <a:pt x="47" y="0"/>
                          </a:lnTo>
                          <a:lnTo>
                            <a:pt x="52" y="19"/>
                          </a:lnTo>
                          <a:lnTo>
                            <a:pt x="1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0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4234" y="1764"/>
                      <a:ext cx="54" cy="19"/>
                    </a:xfrm>
                    <a:custGeom>
                      <a:avLst/>
                      <a:gdLst>
                        <a:gd name="T0" fmla="*/ 0 w 54"/>
                        <a:gd name="T1" fmla="*/ 0 h 19"/>
                        <a:gd name="T2" fmla="*/ 51 w 54"/>
                        <a:gd name="T3" fmla="*/ 0 h 19"/>
                        <a:gd name="T4" fmla="*/ 53 w 54"/>
                        <a:gd name="T5" fmla="*/ 18 h 19"/>
                        <a:gd name="T6" fmla="*/ 0 w 54"/>
                        <a:gd name="T7" fmla="*/ 18 h 19"/>
                        <a:gd name="T8" fmla="*/ 0 w 5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19"/>
                        <a:gd name="T17" fmla="*/ 54 w 5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19">
                          <a:moveTo>
                            <a:pt x="0" y="0"/>
                          </a:moveTo>
                          <a:lnTo>
                            <a:pt x="51" y="0"/>
                          </a:lnTo>
                          <a:lnTo>
                            <a:pt x="53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1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4236" y="1770"/>
                      <a:ext cx="53" cy="18"/>
                    </a:xfrm>
                    <a:custGeom>
                      <a:avLst/>
                      <a:gdLst>
                        <a:gd name="T0" fmla="*/ 0 w 53"/>
                        <a:gd name="T1" fmla="*/ 0 h 18"/>
                        <a:gd name="T2" fmla="*/ 50 w 53"/>
                        <a:gd name="T3" fmla="*/ 0 h 18"/>
                        <a:gd name="T4" fmla="*/ 52 w 53"/>
                        <a:gd name="T5" fmla="*/ 17 h 18"/>
                        <a:gd name="T6" fmla="*/ 0 w 53"/>
                        <a:gd name="T7" fmla="*/ 17 h 18"/>
                        <a:gd name="T8" fmla="*/ 0 w 53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8"/>
                        <a:gd name="T17" fmla="*/ 53 w 53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8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2" y="17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2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4237" y="1777"/>
                      <a:ext cx="55" cy="19"/>
                    </a:xfrm>
                    <a:custGeom>
                      <a:avLst/>
                      <a:gdLst>
                        <a:gd name="T0" fmla="*/ 52 w 55"/>
                        <a:gd name="T1" fmla="*/ 0 h 19"/>
                        <a:gd name="T2" fmla="*/ 54 w 55"/>
                        <a:gd name="T3" fmla="*/ 18 h 19"/>
                        <a:gd name="T4" fmla="*/ 1 w 55"/>
                        <a:gd name="T5" fmla="*/ 18 h 19"/>
                        <a:gd name="T6" fmla="*/ 0 w 55"/>
                        <a:gd name="T7" fmla="*/ 0 h 19"/>
                        <a:gd name="T8" fmla="*/ 52 w 5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2" y="0"/>
                          </a:moveTo>
                          <a:lnTo>
                            <a:pt x="54" y="18"/>
                          </a:lnTo>
                          <a:lnTo>
                            <a:pt x="1" y="18"/>
                          </a:lnTo>
                          <a:lnTo>
                            <a:pt x="0" y="0"/>
                          </a:lnTo>
                          <a:lnTo>
                            <a:pt x="52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3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4238" y="1783"/>
                      <a:ext cx="56" cy="19"/>
                    </a:xfrm>
                    <a:custGeom>
                      <a:avLst/>
                      <a:gdLst>
                        <a:gd name="T0" fmla="*/ 0 w 56"/>
                        <a:gd name="T1" fmla="*/ 0 h 19"/>
                        <a:gd name="T2" fmla="*/ 54 w 56"/>
                        <a:gd name="T3" fmla="*/ 0 h 19"/>
                        <a:gd name="T4" fmla="*/ 55 w 56"/>
                        <a:gd name="T5" fmla="*/ 18 h 19"/>
                        <a:gd name="T6" fmla="*/ 1 w 56"/>
                        <a:gd name="T7" fmla="*/ 18 h 19"/>
                        <a:gd name="T8" fmla="*/ 1 w 56"/>
                        <a:gd name="T9" fmla="*/ 0 h 19"/>
                        <a:gd name="T10" fmla="*/ 0 w 5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"/>
                        <a:gd name="T19" fmla="*/ 0 h 19"/>
                        <a:gd name="T20" fmla="*/ 56 w 5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" h="19">
                          <a:moveTo>
                            <a:pt x="0" y="0"/>
                          </a:moveTo>
                          <a:lnTo>
                            <a:pt x="54" y="0"/>
                          </a:lnTo>
                          <a:lnTo>
                            <a:pt x="55" y="18"/>
                          </a:lnTo>
                          <a:lnTo>
                            <a:pt x="1" y="18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4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1669"/>
                      <a:ext cx="433" cy="6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5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9" y="1676"/>
                      <a:ext cx="412" cy="4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6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3" y="1681"/>
                      <a:ext cx="405" cy="3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10"/>
                      <a:ext cx="114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8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16"/>
                      <a:ext cx="114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9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21"/>
                      <a:ext cx="114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0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2" y="1686"/>
                      <a:ext cx="12" cy="10"/>
                    </a:xfrm>
                    <a:prstGeom prst="ellipse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1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6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2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5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3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6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4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5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5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1" y="1685"/>
                      <a:ext cx="12" cy="1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6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1" y="1692"/>
                      <a:ext cx="1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7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3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8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1694"/>
                      <a:ext cx="38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9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4054" y="1681"/>
                      <a:ext cx="21" cy="21"/>
                    </a:xfrm>
                    <a:custGeom>
                      <a:avLst/>
                      <a:gdLst>
                        <a:gd name="T0" fmla="*/ 0 w 21"/>
                        <a:gd name="T1" fmla="*/ 20 h 21"/>
                        <a:gd name="T2" fmla="*/ 20 w 21"/>
                        <a:gd name="T3" fmla="*/ 20 h 21"/>
                        <a:gd name="T4" fmla="*/ 8 w 21"/>
                        <a:gd name="T5" fmla="*/ 20 h 21"/>
                        <a:gd name="T6" fmla="*/ 8 w 21"/>
                        <a:gd name="T7" fmla="*/ 7 h 21"/>
                        <a:gd name="T8" fmla="*/ 20 w 21"/>
                        <a:gd name="T9" fmla="*/ 3 h 21"/>
                        <a:gd name="T10" fmla="*/ 8 w 21"/>
                        <a:gd name="T11" fmla="*/ 0 h 21"/>
                        <a:gd name="T12" fmla="*/ 0 w 21"/>
                        <a:gd name="T13" fmla="*/ 0 h 21"/>
                        <a:gd name="T14" fmla="*/ 0 w 21"/>
                        <a:gd name="T15" fmla="*/ 20 h 2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"/>
                        <a:gd name="T25" fmla="*/ 0 h 21"/>
                        <a:gd name="T26" fmla="*/ 21 w 21"/>
                        <a:gd name="T27" fmla="*/ 21 h 2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" h="21">
                          <a:moveTo>
                            <a:pt x="0" y="20"/>
                          </a:moveTo>
                          <a:lnTo>
                            <a:pt x="20" y="20"/>
                          </a:lnTo>
                          <a:lnTo>
                            <a:pt x="8" y="20"/>
                          </a:lnTo>
                          <a:lnTo>
                            <a:pt x="8" y="7"/>
                          </a:lnTo>
                          <a:lnTo>
                            <a:pt x="20" y="3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0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8" y="1715"/>
                      <a:ext cx="7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1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076" y="1713"/>
                      <a:ext cx="83" cy="20"/>
                    </a:xfrm>
                    <a:custGeom>
                      <a:avLst/>
                      <a:gdLst>
                        <a:gd name="T0" fmla="*/ 0 w 83"/>
                        <a:gd name="T1" fmla="*/ 0 h 20"/>
                        <a:gd name="T2" fmla="*/ 9 w 83"/>
                        <a:gd name="T3" fmla="*/ 0 h 20"/>
                        <a:gd name="T4" fmla="*/ 10 w 83"/>
                        <a:gd name="T5" fmla="*/ 9 h 20"/>
                        <a:gd name="T6" fmla="*/ 68 w 83"/>
                        <a:gd name="T7" fmla="*/ 9 h 20"/>
                        <a:gd name="T8" fmla="*/ 71 w 83"/>
                        <a:gd name="T9" fmla="*/ 0 h 20"/>
                        <a:gd name="T10" fmla="*/ 82 w 83"/>
                        <a:gd name="T11" fmla="*/ 0 h 20"/>
                        <a:gd name="T12" fmla="*/ 77 w 83"/>
                        <a:gd name="T13" fmla="*/ 19 h 20"/>
                        <a:gd name="T14" fmla="*/ 6 w 83"/>
                        <a:gd name="T15" fmla="*/ 19 h 20"/>
                        <a:gd name="T16" fmla="*/ 0 w 83"/>
                        <a:gd name="T17" fmla="*/ 9 h 20"/>
                        <a:gd name="T18" fmla="*/ 0 w 83"/>
                        <a:gd name="T19" fmla="*/ 0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3"/>
                        <a:gd name="T31" fmla="*/ 0 h 20"/>
                        <a:gd name="T32" fmla="*/ 83 w 83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3" h="20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10" y="9"/>
                          </a:lnTo>
                          <a:lnTo>
                            <a:pt x="68" y="9"/>
                          </a:lnTo>
                          <a:lnTo>
                            <a:pt x="71" y="0"/>
                          </a:lnTo>
                          <a:lnTo>
                            <a:pt x="82" y="0"/>
                          </a:lnTo>
                          <a:lnTo>
                            <a:pt x="77" y="19"/>
                          </a:lnTo>
                          <a:lnTo>
                            <a:pt x="6" y="1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2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0" y="1696"/>
                      <a:ext cx="105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3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691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4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3" y="1694"/>
                      <a:ext cx="2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5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5" y="1656"/>
                      <a:ext cx="17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6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8" y="1403"/>
                      <a:ext cx="291" cy="22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7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" y="1425"/>
                      <a:ext cx="226" cy="16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8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1" y="1432"/>
                      <a:ext cx="206" cy="1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9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1645"/>
                      <a:ext cx="112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0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4014" y="1633"/>
                      <a:ext cx="165" cy="19"/>
                    </a:xfrm>
                    <a:custGeom>
                      <a:avLst/>
                      <a:gdLst>
                        <a:gd name="T0" fmla="*/ 22 w 165"/>
                        <a:gd name="T1" fmla="*/ 18 h 19"/>
                        <a:gd name="T2" fmla="*/ 144 w 165"/>
                        <a:gd name="T3" fmla="*/ 18 h 19"/>
                        <a:gd name="T4" fmla="*/ 164 w 165"/>
                        <a:gd name="T5" fmla="*/ 0 h 19"/>
                        <a:gd name="T6" fmla="*/ 0 w 165"/>
                        <a:gd name="T7" fmla="*/ 0 h 19"/>
                        <a:gd name="T8" fmla="*/ 22 w 16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5"/>
                        <a:gd name="T16" fmla="*/ 0 h 19"/>
                        <a:gd name="T17" fmla="*/ 165 w 16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5" h="19">
                          <a:moveTo>
                            <a:pt x="22" y="18"/>
                          </a:moveTo>
                          <a:lnTo>
                            <a:pt x="144" y="18"/>
                          </a:lnTo>
                          <a:lnTo>
                            <a:pt x="164" y="0"/>
                          </a:lnTo>
                          <a:lnTo>
                            <a:pt x="0" y="0"/>
                          </a:lnTo>
                          <a:lnTo>
                            <a:pt x="2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1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0" y="1613"/>
                      <a:ext cx="27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2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0" y="1613"/>
                      <a:ext cx="1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3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1" y="1615"/>
                      <a:ext cx="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4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0" y="1611"/>
                      <a:ext cx="35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5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" y="1613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6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1620"/>
                      <a:ext cx="2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86877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3464" y="3019"/>
                  <a:ext cx="586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7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4203" y="3032"/>
                  <a:ext cx="0" cy="30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79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4202" y="3742"/>
                  <a:ext cx="0" cy="47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0" name="Line 162"/>
                <p:cNvSpPr>
                  <a:spLocks noChangeShapeType="1"/>
                </p:cNvSpPr>
                <p:nvPr/>
              </p:nvSpPr>
              <p:spPr bwMode="auto">
                <a:xfrm>
                  <a:off x="4557" y="2683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1" name="Line 163"/>
                <p:cNvSpPr>
                  <a:spLocks noChangeShapeType="1"/>
                </p:cNvSpPr>
                <p:nvPr/>
              </p:nvSpPr>
              <p:spPr bwMode="auto">
                <a:xfrm>
                  <a:off x="5617" y="2683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2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5132" y="4070"/>
                  <a:ext cx="0" cy="12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3" name="Line 166"/>
                <p:cNvSpPr>
                  <a:spLocks noChangeShapeType="1"/>
                </p:cNvSpPr>
                <p:nvPr/>
              </p:nvSpPr>
              <p:spPr bwMode="auto">
                <a:xfrm>
                  <a:off x="4665" y="4063"/>
                  <a:ext cx="0" cy="199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4" name="Freeform 167"/>
                <p:cNvSpPr>
                  <a:spLocks/>
                </p:cNvSpPr>
                <p:nvPr/>
              </p:nvSpPr>
              <p:spPr bwMode="auto">
                <a:xfrm>
                  <a:off x="5442" y="4178"/>
                  <a:ext cx="295" cy="412"/>
                </a:xfrm>
                <a:custGeom>
                  <a:avLst/>
                  <a:gdLst>
                    <a:gd name="T0" fmla="*/ 0 w 260"/>
                    <a:gd name="T1" fmla="*/ 0 h 249"/>
                    <a:gd name="T2" fmla="*/ 0 w 260"/>
                    <a:gd name="T3" fmla="*/ 5081 h 249"/>
                    <a:gd name="T4" fmla="*/ 554 w 260"/>
                    <a:gd name="T5" fmla="*/ 5081 h 249"/>
                    <a:gd name="T6" fmla="*/ 554 w 260"/>
                    <a:gd name="T7" fmla="*/ 0 h 249"/>
                    <a:gd name="T8" fmla="*/ 0 w 260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0"/>
                    <a:gd name="T16" fmla="*/ 0 h 249"/>
                    <a:gd name="T17" fmla="*/ 260 w 260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0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59" y="248"/>
                      </a:lnTo>
                      <a:lnTo>
                        <a:pt x="25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5" name="Freeform 169"/>
                <p:cNvSpPr>
                  <a:spLocks/>
                </p:cNvSpPr>
                <p:nvPr/>
              </p:nvSpPr>
              <p:spPr bwMode="auto">
                <a:xfrm>
                  <a:off x="4520" y="4175"/>
                  <a:ext cx="295" cy="413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162 h 249"/>
                    <a:gd name="T4" fmla="*/ 541 w 261"/>
                    <a:gd name="T5" fmla="*/ 5162 h 249"/>
                    <a:gd name="T6" fmla="*/ 541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6" name="Freeform 171"/>
                <p:cNvSpPr>
                  <a:spLocks/>
                </p:cNvSpPr>
                <p:nvPr/>
              </p:nvSpPr>
              <p:spPr bwMode="auto">
                <a:xfrm>
                  <a:off x="4166" y="3340"/>
                  <a:ext cx="87" cy="405"/>
                </a:xfrm>
                <a:custGeom>
                  <a:avLst/>
                  <a:gdLst>
                    <a:gd name="T0" fmla="*/ 0 w 77"/>
                    <a:gd name="T1" fmla="*/ 0 h 244"/>
                    <a:gd name="T2" fmla="*/ 0 w 77"/>
                    <a:gd name="T3" fmla="*/ 5074 h 244"/>
                    <a:gd name="T4" fmla="*/ 158 w 77"/>
                    <a:gd name="T5" fmla="*/ 5074 h 244"/>
                    <a:gd name="T6" fmla="*/ 158 w 77"/>
                    <a:gd name="T7" fmla="*/ 0 h 244"/>
                    <a:gd name="T8" fmla="*/ 0 w 77"/>
                    <a:gd name="T9" fmla="*/ 0 h 2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244"/>
                    <a:gd name="T17" fmla="*/ 77 w 77"/>
                    <a:gd name="T18" fmla="*/ 244 h 2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244">
                      <a:moveTo>
                        <a:pt x="0" y="0"/>
                      </a:moveTo>
                      <a:lnTo>
                        <a:pt x="0" y="243"/>
                      </a:lnTo>
                      <a:lnTo>
                        <a:pt x="76" y="243"/>
                      </a:lnTo>
                      <a:lnTo>
                        <a:pt x="7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7" name="Freeform 170"/>
                <p:cNvSpPr>
                  <a:spLocks/>
                </p:cNvSpPr>
                <p:nvPr/>
              </p:nvSpPr>
              <p:spPr bwMode="auto">
                <a:xfrm>
                  <a:off x="4057" y="4175"/>
                  <a:ext cx="298" cy="413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162 h 249"/>
                    <a:gd name="T4" fmla="*/ 577 w 261"/>
                    <a:gd name="T5" fmla="*/ 5162 h 249"/>
                    <a:gd name="T6" fmla="*/ 577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8" name="Freeform 168"/>
                <p:cNvSpPr>
                  <a:spLocks/>
                </p:cNvSpPr>
                <p:nvPr/>
              </p:nvSpPr>
              <p:spPr bwMode="auto">
                <a:xfrm>
                  <a:off x="4987" y="4178"/>
                  <a:ext cx="298" cy="412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081 h 249"/>
                    <a:gd name="T4" fmla="*/ 577 w 261"/>
                    <a:gd name="T5" fmla="*/ 5081 h 249"/>
                    <a:gd name="T6" fmla="*/ 577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6889" name="Freeform 172"/>
              <p:cNvSpPr>
                <a:spLocks/>
              </p:cNvSpPr>
              <p:nvPr/>
            </p:nvSpPr>
            <p:spPr bwMode="auto">
              <a:xfrm>
                <a:off x="4727" y="5083"/>
                <a:ext cx="423" cy="175"/>
              </a:xfrm>
              <a:custGeom>
                <a:avLst/>
                <a:gdLst>
                  <a:gd name="T0" fmla="*/ 0 w 373"/>
                  <a:gd name="T1" fmla="*/ 0 h 106"/>
                  <a:gd name="T2" fmla="*/ 0 w 373"/>
                  <a:gd name="T3" fmla="*/ 2123 h 106"/>
                  <a:gd name="T4" fmla="*/ 793 w 373"/>
                  <a:gd name="T5" fmla="*/ 2123 h 106"/>
                  <a:gd name="T6" fmla="*/ 793 w 373"/>
                  <a:gd name="T7" fmla="*/ 0 h 106"/>
                  <a:gd name="T8" fmla="*/ 0 w 373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3"/>
                  <a:gd name="T16" fmla="*/ 0 h 106"/>
                  <a:gd name="T17" fmla="*/ 373 w 373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3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2" y="105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890" name="Freeform 173"/>
              <p:cNvSpPr>
                <a:spLocks/>
              </p:cNvSpPr>
              <p:nvPr/>
            </p:nvSpPr>
            <p:spPr bwMode="auto">
              <a:xfrm>
                <a:off x="4727" y="5620"/>
                <a:ext cx="425" cy="175"/>
              </a:xfrm>
              <a:custGeom>
                <a:avLst/>
                <a:gdLst>
                  <a:gd name="T0" fmla="*/ 0 w 374"/>
                  <a:gd name="T1" fmla="*/ 0 h 106"/>
                  <a:gd name="T2" fmla="*/ 0 w 374"/>
                  <a:gd name="T3" fmla="*/ 2123 h 106"/>
                  <a:gd name="T4" fmla="*/ 805 w 374"/>
                  <a:gd name="T5" fmla="*/ 2123 h 106"/>
                  <a:gd name="T6" fmla="*/ 805 w 374"/>
                  <a:gd name="T7" fmla="*/ 0 h 106"/>
                  <a:gd name="T8" fmla="*/ 0 w 374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6"/>
                  <a:gd name="T17" fmla="*/ 374 w 374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3" y="105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891" name="Freeform 174"/>
              <p:cNvSpPr>
                <a:spLocks/>
              </p:cNvSpPr>
              <p:nvPr/>
            </p:nvSpPr>
            <p:spPr bwMode="auto">
              <a:xfrm>
                <a:off x="4727" y="5355"/>
                <a:ext cx="425" cy="175"/>
              </a:xfrm>
              <a:custGeom>
                <a:avLst/>
                <a:gdLst>
                  <a:gd name="T0" fmla="*/ 0 w 374"/>
                  <a:gd name="T1" fmla="*/ 0 h 106"/>
                  <a:gd name="T2" fmla="*/ 0 w 374"/>
                  <a:gd name="T3" fmla="*/ 2123 h 106"/>
                  <a:gd name="T4" fmla="*/ 805 w 374"/>
                  <a:gd name="T5" fmla="*/ 2123 h 106"/>
                  <a:gd name="T6" fmla="*/ 805 w 374"/>
                  <a:gd name="T7" fmla="*/ 0 h 106"/>
                  <a:gd name="T8" fmla="*/ 0 w 374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6"/>
                  <a:gd name="T17" fmla="*/ 374 w 374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3" y="105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892" name="Freeform 175"/>
              <p:cNvSpPr>
                <a:spLocks/>
              </p:cNvSpPr>
              <p:nvPr/>
            </p:nvSpPr>
            <p:spPr bwMode="auto">
              <a:xfrm>
                <a:off x="4727" y="5895"/>
                <a:ext cx="425" cy="173"/>
              </a:xfrm>
              <a:custGeom>
                <a:avLst/>
                <a:gdLst>
                  <a:gd name="T0" fmla="*/ 0 w 374"/>
                  <a:gd name="T1" fmla="*/ 0 h 105"/>
                  <a:gd name="T2" fmla="*/ 0 w 374"/>
                  <a:gd name="T3" fmla="*/ 2079 h 105"/>
                  <a:gd name="T4" fmla="*/ 805 w 374"/>
                  <a:gd name="T5" fmla="*/ 2079 h 105"/>
                  <a:gd name="T6" fmla="*/ 805 w 374"/>
                  <a:gd name="T7" fmla="*/ 0 h 105"/>
                  <a:gd name="T8" fmla="*/ 0 w 374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5"/>
                  <a:gd name="T17" fmla="*/ 374 w 374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5">
                    <a:moveTo>
                      <a:pt x="0" y="0"/>
                    </a:moveTo>
                    <a:lnTo>
                      <a:pt x="0" y="104"/>
                    </a:lnTo>
                    <a:lnTo>
                      <a:pt x="373" y="10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86893" name="Line 177"/>
            <p:cNvSpPr>
              <a:spLocks noChangeShapeType="1"/>
            </p:cNvSpPr>
            <p:nvPr/>
          </p:nvSpPr>
          <p:spPr bwMode="auto">
            <a:xfrm flipH="1">
              <a:off x="4667" y="5439551"/>
              <a:ext cx="5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94" name="Line 178"/>
            <p:cNvSpPr>
              <a:spLocks noChangeShapeType="1"/>
            </p:cNvSpPr>
            <p:nvPr/>
          </p:nvSpPr>
          <p:spPr bwMode="auto">
            <a:xfrm flipH="1">
              <a:off x="4667" y="6009027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95" name="Line 179"/>
            <p:cNvSpPr>
              <a:spLocks noChangeShapeType="1"/>
            </p:cNvSpPr>
            <p:nvPr/>
          </p:nvSpPr>
          <p:spPr bwMode="auto">
            <a:xfrm flipH="1">
              <a:off x="4667" y="5729561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96" name="Line 180"/>
            <p:cNvSpPr>
              <a:spLocks noChangeShapeType="1"/>
            </p:cNvSpPr>
            <p:nvPr/>
          </p:nvSpPr>
          <p:spPr bwMode="auto">
            <a:xfrm flipH="1">
              <a:off x="4667" y="5968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6897" name="Line 160"/>
          <p:cNvSpPr>
            <a:spLocks noChangeShapeType="1"/>
          </p:cNvSpPr>
          <p:nvPr/>
        </p:nvSpPr>
        <p:spPr bwMode="auto">
          <a:xfrm flipV="1">
            <a:off x="4047678" y="3179340"/>
            <a:ext cx="0" cy="325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898" name="Line 161"/>
          <p:cNvSpPr>
            <a:spLocks noChangeShapeType="1"/>
          </p:cNvSpPr>
          <p:nvPr/>
        </p:nvSpPr>
        <p:spPr bwMode="auto">
          <a:xfrm flipH="1">
            <a:off x="4038153" y="3890540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899" name="Line 160"/>
          <p:cNvSpPr>
            <a:spLocks noChangeShapeType="1"/>
          </p:cNvSpPr>
          <p:nvPr/>
        </p:nvSpPr>
        <p:spPr bwMode="auto">
          <a:xfrm flipV="1">
            <a:off x="4573140" y="3179340"/>
            <a:ext cx="0" cy="325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0" name="Line 161"/>
          <p:cNvSpPr>
            <a:spLocks noChangeShapeType="1"/>
          </p:cNvSpPr>
          <p:nvPr/>
        </p:nvSpPr>
        <p:spPr bwMode="auto">
          <a:xfrm flipH="1">
            <a:off x="4571553" y="3898478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1" name="Line 160"/>
          <p:cNvSpPr>
            <a:spLocks noChangeShapeType="1"/>
          </p:cNvSpPr>
          <p:nvPr/>
        </p:nvSpPr>
        <p:spPr bwMode="auto">
          <a:xfrm flipV="1">
            <a:off x="5090665" y="3179340"/>
            <a:ext cx="0" cy="325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2" name="Line 161"/>
          <p:cNvSpPr>
            <a:spLocks noChangeShapeType="1"/>
          </p:cNvSpPr>
          <p:nvPr/>
        </p:nvSpPr>
        <p:spPr bwMode="auto">
          <a:xfrm flipH="1">
            <a:off x="5097015" y="3901653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3" name="Freeform 171"/>
          <p:cNvSpPr>
            <a:spLocks/>
          </p:cNvSpPr>
          <p:nvPr/>
        </p:nvSpPr>
        <p:spPr bwMode="auto">
          <a:xfrm>
            <a:off x="5049390" y="3504778"/>
            <a:ext cx="98425" cy="427037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904" name="Freeform 171"/>
          <p:cNvSpPr>
            <a:spLocks/>
          </p:cNvSpPr>
          <p:nvPr/>
        </p:nvSpPr>
        <p:spPr bwMode="auto">
          <a:xfrm>
            <a:off x="4530278" y="3504778"/>
            <a:ext cx="100012" cy="427037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905" name="Freeform 171"/>
          <p:cNvSpPr>
            <a:spLocks/>
          </p:cNvSpPr>
          <p:nvPr/>
        </p:nvSpPr>
        <p:spPr bwMode="auto">
          <a:xfrm>
            <a:off x="3996878" y="3504778"/>
            <a:ext cx="100012" cy="427037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6074915" y="2207790"/>
            <a:ext cx="2254250" cy="4167188"/>
            <a:chOff x="3912" y="2115"/>
            <a:chExt cx="1990" cy="395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3912" y="2115"/>
              <a:ext cx="1990" cy="3953"/>
              <a:chOff x="3912" y="2115"/>
              <a:chExt cx="1990" cy="3953"/>
            </a:xfrm>
          </p:grpSpPr>
          <p:sp>
            <p:nvSpPr>
              <p:cNvPr id="287073" name="Line 176"/>
              <p:cNvSpPr>
                <a:spLocks noChangeShapeType="1"/>
              </p:cNvSpPr>
              <p:nvPr/>
            </p:nvSpPr>
            <p:spPr bwMode="auto">
              <a:xfrm flipV="1">
                <a:off x="4200" y="4083"/>
                <a:ext cx="0" cy="1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3912" y="2115"/>
                <a:ext cx="1990" cy="3953"/>
                <a:chOff x="3912" y="2115"/>
                <a:chExt cx="1990" cy="3953"/>
              </a:xfrm>
            </p:grpSpPr>
            <p:grpSp>
              <p:nvGrpSpPr>
                <p:cNvPr id="11" name="Group 5"/>
                <p:cNvGrpSpPr>
                  <a:grpSpLocks/>
                </p:cNvGrpSpPr>
                <p:nvPr/>
              </p:nvGrpSpPr>
              <p:grpSpPr bwMode="auto">
                <a:xfrm>
                  <a:off x="3912" y="2115"/>
                  <a:ext cx="1990" cy="3938"/>
                  <a:chOff x="3912" y="2115"/>
                  <a:chExt cx="1990" cy="3938"/>
                </a:xfrm>
              </p:grpSpPr>
              <p:grpSp>
                <p:nvGrpSpPr>
                  <p:cNvPr id="1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4280" y="2115"/>
                    <a:ext cx="1622" cy="705"/>
                    <a:chOff x="4280" y="2115"/>
                    <a:chExt cx="1622" cy="705"/>
                  </a:xfrm>
                </p:grpSpPr>
                <p:grpSp>
                  <p:nvGrpSpPr>
                    <p:cNvPr id="13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0" y="2115"/>
                      <a:ext cx="560" cy="705"/>
                      <a:chOff x="2915" y="1392"/>
                      <a:chExt cx="495" cy="426"/>
                    </a:xfrm>
                  </p:grpSpPr>
                  <p:sp>
                    <p:nvSpPr>
                      <p:cNvPr id="286912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15" y="1392"/>
                        <a:ext cx="495" cy="426"/>
                      </a:xfrm>
                      <a:custGeom>
                        <a:avLst/>
                        <a:gdLst>
                          <a:gd name="T0" fmla="*/ 86 w 495"/>
                          <a:gd name="T1" fmla="*/ 0 h 426"/>
                          <a:gd name="T2" fmla="*/ 86 w 495"/>
                          <a:gd name="T3" fmla="*/ 247 h 426"/>
                          <a:gd name="T4" fmla="*/ 164 w 495"/>
                          <a:gd name="T5" fmla="*/ 247 h 426"/>
                          <a:gd name="T6" fmla="*/ 176 w 495"/>
                          <a:gd name="T7" fmla="*/ 254 h 426"/>
                          <a:gd name="T8" fmla="*/ 178 w 495"/>
                          <a:gd name="T9" fmla="*/ 251 h 426"/>
                          <a:gd name="T10" fmla="*/ 144 w 495"/>
                          <a:gd name="T11" fmla="*/ 251 h 426"/>
                          <a:gd name="T12" fmla="*/ 144 w 495"/>
                          <a:gd name="T13" fmla="*/ 265 h 426"/>
                          <a:gd name="T14" fmla="*/ 16 w 495"/>
                          <a:gd name="T15" fmla="*/ 265 h 426"/>
                          <a:gd name="T16" fmla="*/ 16 w 495"/>
                          <a:gd name="T17" fmla="*/ 350 h 426"/>
                          <a:gd name="T18" fmla="*/ 22 w 495"/>
                          <a:gd name="T19" fmla="*/ 350 h 426"/>
                          <a:gd name="T20" fmla="*/ 0 w 495"/>
                          <a:gd name="T21" fmla="*/ 406 h 426"/>
                          <a:gd name="T22" fmla="*/ 4 w 495"/>
                          <a:gd name="T23" fmla="*/ 425 h 426"/>
                          <a:gd name="T24" fmla="*/ 489 w 495"/>
                          <a:gd name="T25" fmla="*/ 425 h 426"/>
                          <a:gd name="T26" fmla="*/ 494 w 495"/>
                          <a:gd name="T27" fmla="*/ 406 h 426"/>
                          <a:gd name="T28" fmla="*/ 470 w 495"/>
                          <a:gd name="T29" fmla="*/ 352 h 426"/>
                          <a:gd name="T30" fmla="*/ 477 w 495"/>
                          <a:gd name="T31" fmla="*/ 352 h 426"/>
                          <a:gd name="T32" fmla="*/ 477 w 495"/>
                          <a:gd name="T33" fmla="*/ 265 h 426"/>
                          <a:gd name="T34" fmla="*/ 350 w 495"/>
                          <a:gd name="T35" fmla="*/ 265 h 426"/>
                          <a:gd name="T36" fmla="*/ 350 w 495"/>
                          <a:gd name="T37" fmla="*/ 254 h 426"/>
                          <a:gd name="T38" fmla="*/ 317 w 495"/>
                          <a:gd name="T39" fmla="*/ 254 h 426"/>
                          <a:gd name="T40" fmla="*/ 329 w 495"/>
                          <a:gd name="T41" fmla="*/ 247 h 426"/>
                          <a:gd name="T42" fmla="*/ 406 w 495"/>
                          <a:gd name="T43" fmla="*/ 247 h 426"/>
                          <a:gd name="T44" fmla="*/ 406 w 495"/>
                          <a:gd name="T45" fmla="*/ 0 h 426"/>
                          <a:gd name="T46" fmla="*/ 86 w 495"/>
                          <a:gd name="T47" fmla="*/ 0 h 42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5"/>
                          <a:gd name="T73" fmla="*/ 0 h 426"/>
                          <a:gd name="T74" fmla="*/ 495 w 495"/>
                          <a:gd name="T75" fmla="*/ 426 h 426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5" h="426">
                            <a:moveTo>
                              <a:pt x="86" y="0"/>
                            </a:moveTo>
                            <a:lnTo>
                              <a:pt x="86" y="247"/>
                            </a:lnTo>
                            <a:lnTo>
                              <a:pt x="164" y="247"/>
                            </a:lnTo>
                            <a:lnTo>
                              <a:pt x="176" y="254"/>
                            </a:lnTo>
                            <a:lnTo>
                              <a:pt x="178" y="251"/>
                            </a:lnTo>
                            <a:lnTo>
                              <a:pt x="144" y="251"/>
                            </a:lnTo>
                            <a:lnTo>
                              <a:pt x="144" y="265"/>
                            </a:lnTo>
                            <a:lnTo>
                              <a:pt x="16" y="265"/>
                            </a:lnTo>
                            <a:lnTo>
                              <a:pt x="16" y="350"/>
                            </a:lnTo>
                            <a:lnTo>
                              <a:pt x="22" y="350"/>
                            </a:lnTo>
                            <a:lnTo>
                              <a:pt x="0" y="406"/>
                            </a:lnTo>
                            <a:lnTo>
                              <a:pt x="4" y="425"/>
                            </a:lnTo>
                            <a:lnTo>
                              <a:pt x="489" y="425"/>
                            </a:lnTo>
                            <a:lnTo>
                              <a:pt x="494" y="406"/>
                            </a:lnTo>
                            <a:lnTo>
                              <a:pt x="470" y="352"/>
                            </a:lnTo>
                            <a:lnTo>
                              <a:pt x="477" y="352"/>
                            </a:lnTo>
                            <a:lnTo>
                              <a:pt x="477" y="265"/>
                            </a:lnTo>
                            <a:lnTo>
                              <a:pt x="350" y="265"/>
                            </a:lnTo>
                            <a:lnTo>
                              <a:pt x="350" y="254"/>
                            </a:lnTo>
                            <a:lnTo>
                              <a:pt x="317" y="254"/>
                            </a:lnTo>
                            <a:lnTo>
                              <a:pt x="329" y="247"/>
                            </a:lnTo>
                            <a:lnTo>
                              <a:pt x="406" y="247"/>
                            </a:lnTo>
                            <a:lnTo>
                              <a:pt x="406" y="0"/>
                            </a:lnTo>
                            <a:lnTo>
                              <a:pt x="8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3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5" y="1800"/>
                        <a:ext cx="480" cy="18"/>
                      </a:xfrm>
                      <a:custGeom>
                        <a:avLst/>
                        <a:gdLst>
                          <a:gd name="T0" fmla="*/ 0 w 480"/>
                          <a:gd name="T1" fmla="*/ 0 h 18"/>
                          <a:gd name="T2" fmla="*/ 479 w 480"/>
                          <a:gd name="T3" fmla="*/ 0 h 18"/>
                          <a:gd name="T4" fmla="*/ 475 w 480"/>
                          <a:gd name="T5" fmla="*/ 17 h 18"/>
                          <a:gd name="T6" fmla="*/ 4 w 480"/>
                          <a:gd name="T7" fmla="*/ 17 h 18"/>
                          <a:gd name="T8" fmla="*/ 0 w 480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18"/>
                          <a:gd name="T17" fmla="*/ 480 w 480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18">
                            <a:moveTo>
                              <a:pt x="0" y="0"/>
                            </a:moveTo>
                            <a:lnTo>
                              <a:pt x="479" y="0"/>
                            </a:lnTo>
                            <a:lnTo>
                              <a:pt x="475" y="17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4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5" y="1737"/>
                        <a:ext cx="480" cy="64"/>
                      </a:xfrm>
                      <a:custGeom>
                        <a:avLst/>
                        <a:gdLst>
                          <a:gd name="T0" fmla="*/ 24 w 480"/>
                          <a:gd name="T1" fmla="*/ 0 h 64"/>
                          <a:gd name="T2" fmla="*/ 451 w 480"/>
                          <a:gd name="T3" fmla="*/ 0 h 64"/>
                          <a:gd name="T4" fmla="*/ 479 w 480"/>
                          <a:gd name="T5" fmla="*/ 63 h 64"/>
                          <a:gd name="T6" fmla="*/ 0 w 480"/>
                          <a:gd name="T7" fmla="*/ 63 h 64"/>
                          <a:gd name="T8" fmla="*/ 24 w 480"/>
                          <a:gd name="T9" fmla="*/ 0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64"/>
                          <a:gd name="T17" fmla="*/ 480 w 480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64">
                            <a:moveTo>
                              <a:pt x="24" y="0"/>
                            </a:moveTo>
                            <a:lnTo>
                              <a:pt x="451" y="0"/>
                            </a:lnTo>
                            <a:lnTo>
                              <a:pt x="479" y="63"/>
                            </a:lnTo>
                            <a:lnTo>
                              <a:pt x="0" y="63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5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7" y="1745"/>
                        <a:ext cx="415" cy="53"/>
                      </a:xfrm>
                      <a:custGeom>
                        <a:avLst/>
                        <a:gdLst>
                          <a:gd name="T0" fmla="*/ 13 w 415"/>
                          <a:gd name="T1" fmla="*/ 0 h 53"/>
                          <a:gd name="T2" fmla="*/ 394 w 415"/>
                          <a:gd name="T3" fmla="*/ 0 h 53"/>
                          <a:gd name="T4" fmla="*/ 414 w 415"/>
                          <a:gd name="T5" fmla="*/ 52 h 53"/>
                          <a:gd name="T6" fmla="*/ 0 w 415"/>
                          <a:gd name="T7" fmla="*/ 52 h 53"/>
                          <a:gd name="T8" fmla="*/ 13 w 415"/>
                          <a:gd name="T9" fmla="*/ 0 h 5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5"/>
                          <a:gd name="T16" fmla="*/ 0 h 53"/>
                          <a:gd name="T17" fmla="*/ 415 w 415"/>
                          <a:gd name="T18" fmla="*/ 53 h 5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5" h="53">
                            <a:moveTo>
                              <a:pt x="13" y="0"/>
                            </a:moveTo>
                            <a:lnTo>
                              <a:pt x="394" y="0"/>
                            </a:lnTo>
                            <a:lnTo>
                              <a:pt x="414" y="52"/>
                            </a:lnTo>
                            <a:lnTo>
                              <a:pt x="0" y="52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6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2" y="1745"/>
                        <a:ext cx="406" cy="48"/>
                      </a:xfrm>
                      <a:custGeom>
                        <a:avLst/>
                        <a:gdLst>
                          <a:gd name="T0" fmla="*/ 14 w 406"/>
                          <a:gd name="T1" fmla="*/ 0 h 48"/>
                          <a:gd name="T2" fmla="*/ 390 w 406"/>
                          <a:gd name="T3" fmla="*/ 0 h 48"/>
                          <a:gd name="T4" fmla="*/ 405 w 406"/>
                          <a:gd name="T5" fmla="*/ 47 h 48"/>
                          <a:gd name="T6" fmla="*/ 0 w 406"/>
                          <a:gd name="T7" fmla="*/ 47 h 48"/>
                          <a:gd name="T8" fmla="*/ 11 w 406"/>
                          <a:gd name="T9" fmla="*/ 0 h 48"/>
                          <a:gd name="T10" fmla="*/ 14 w 406"/>
                          <a:gd name="T11" fmla="*/ 0 h 4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06"/>
                          <a:gd name="T19" fmla="*/ 0 h 48"/>
                          <a:gd name="T20" fmla="*/ 406 w 406"/>
                          <a:gd name="T21" fmla="*/ 48 h 4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06" h="48">
                            <a:moveTo>
                              <a:pt x="14" y="0"/>
                            </a:moveTo>
                            <a:lnTo>
                              <a:pt x="390" y="0"/>
                            </a:lnTo>
                            <a:lnTo>
                              <a:pt x="405" y="47"/>
                            </a:lnTo>
                            <a:lnTo>
                              <a:pt x="0" y="47"/>
                            </a:lnTo>
                            <a:lnTo>
                              <a:pt x="11" y="0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7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1745"/>
                        <a:ext cx="22" cy="19"/>
                      </a:xfrm>
                      <a:custGeom>
                        <a:avLst/>
                        <a:gdLst>
                          <a:gd name="T0" fmla="*/ 21 w 22"/>
                          <a:gd name="T1" fmla="*/ 18 h 19"/>
                          <a:gd name="T2" fmla="*/ 21 w 22"/>
                          <a:gd name="T3" fmla="*/ 0 h 19"/>
                          <a:gd name="T4" fmla="*/ 0 w 22"/>
                          <a:gd name="T5" fmla="*/ 0 h 19"/>
                          <a:gd name="T6" fmla="*/ 0 w 22"/>
                          <a:gd name="T7" fmla="*/ 18 h 19"/>
                          <a:gd name="T8" fmla="*/ 21 w 22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21" y="18"/>
                            </a:moveTo>
                            <a:lnTo>
                              <a:pt x="2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2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8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8" y="1745"/>
                        <a:ext cx="21" cy="19"/>
                      </a:xfrm>
                      <a:custGeom>
                        <a:avLst/>
                        <a:gdLst>
                          <a:gd name="T0" fmla="*/ 19 w 21"/>
                          <a:gd name="T1" fmla="*/ 18 h 19"/>
                          <a:gd name="T2" fmla="*/ 20 w 21"/>
                          <a:gd name="T3" fmla="*/ 0 h 19"/>
                          <a:gd name="T4" fmla="*/ 1 w 21"/>
                          <a:gd name="T5" fmla="*/ 0 h 19"/>
                          <a:gd name="T6" fmla="*/ 0 w 21"/>
                          <a:gd name="T7" fmla="*/ 18 h 19"/>
                          <a:gd name="T8" fmla="*/ 19 w 2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19" y="18"/>
                            </a:moveTo>
                            <a:lnTo>
                              <a:pt x="20" y="0"/>
                            </a:lnTo>
                            <a:lnTo>
                              <a:pt x="1" y="0"/>
                            </a:lnTo>
                            <a:lnTo>
                              <a:pt x="0" y="18"/>
                            </a:lnTo>
                            <a:lnTo>
                              <a:pt x="19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9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7" y="1745"/>
                        <a:ext cx="55" cy="19"/>
                      </a:xfrm>
                      <a:custGeom>
                        <a:avLst/>
                        <a:gdLst>
                          <a:gd name="T0" fmla="*/ 54 w 55"/>
                          <a:gd name="T1" fmla="*/ 18 h 19"/>
                          <a:gd name="T2" fmla="*/ 54 w 55"/>
                          <a:gd name="T3" fmla="*/ 0 h 19"/>
                          <a:gd name="T4" fmla="*/ 0 w 55"/>
                          <a:gd name="T5" fmla="*/ 0 h 19"/>
                          <a:gd name="T6" fmla="*/ 0 w 55"/>
                          <a:gd name="T7" fmla="*/ 18 h 19"/>
                          <a:gd name="T8" fmla="*/ 54 w 5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4" y="18"/>
                            </a:move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4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0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4" y="1745"/>
                        <a:ext cx="56" cy="19"/>
                      </a:xfrm>
                      <a:custGeom>
                        <a:avLst/>
                        <a:gdLst>
                          <a:gd name="T0" fmla="*/ 55 w 56"/>
                          <a:gd name="T1" fmla="*/ 18 h 19"/>
                          <a:gd name="T2" fmla="*/ 55 w 56"/>
                          <a:gd name="T3" fmla="*/ 0 h 19"/>
                          <a:gd name="T4" fmla="*/ 0 w 56"/>
                          <a:gd name="T5" fmla="*/ 0 h 19"/>
                          <a:gd name="T6" fmla="*/ 0 w 56"/>
                          <a:gd name="T7" fmla="*/ 18 h 19"/>
                          <a:gd name="T8" fmla="*/ 55 w 56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"/>
                          <a:gd name="T17" fmla="*/ 56 w 56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">
                            <a:moveTo>
                              <a:pt x="55" y="18"/>
                            </a:moveTo>
                            <a:lnTo>
                              <a:pt x="55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5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1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91" y="1745"/>
                        <a:ext cx="56" cy="19"/>
                      </a:xfrm>
                      <a:custGeom>
                        <a:avLst/>
                        <a:gdLst>
                          <a:gd name="T0" fmla="*/ 55 w 56"/>
                          <a:gd name="T1" fmla="*/ 18 h 19"/>
                          <a:gd name="T2" fmla="*/ 55 w 56"/>
                          <a:gd name="T3" fmla="*/ 0 h 19"/>
                          <a:gd name="T4" fmla="*/ 0 w 56"/>
                          <a:gd name="T5" fmla="*/ 0 h 19"/>
                          <a:gd name="T6" fmla="*/ 0 w 56"/>
                          <a:gd name="T7" fmla="*/ 18 h 19"/>
                          <a:gd name="T8" fmla="*/ 55 w 56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"/>
                          <a:gd name="T17" fmla="*/ 56 w 56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">
                            <a:moveTo>
                              <a:pt x="55" y="18"/>
                            </a:moveTo>
                            <a:lnTo>
                              <a:pt x="55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5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2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90" y="1745"/>
                        <a:ext cx="55" cy="19"/>
                      </a:xfrm>
                      <a:custGeom>
                        <a:avLst/>
                        <a:gdLst>
                          <a:gd name="T0" fmla="*/ 54 w 55"/>
                          <a:gd name="T1" fmla="*/ 18 h 19"/>
                          <a:gd name="T2" fmla="*/ 54 w 55"/>
                          <a:gd name="T3" fmla="*/ 0 h 19"/>
                          <a:gd name="T4" fmla="*/ 0 w 55"/>
                          <a:gd name="T5" fmla="*/ 0 h 19"/>
                          <a:gd name="T6" fmla="*/ 0 w 55"/>
                          <a:gd name="T7" fmla="*/ 18 h 19"/>
                          <a:gd name="T8" fmla="*/ 54 w 5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4" y="18"/>
                            </a:move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4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3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0" y="1754"/>
                        <a:ext cx="258" cy="32"/>
                      </a:xfrm>
                      <a:custGeom>
                        <a:avLst/>
                        <a:gdLst>
                          <a:gd name="T0" fmla="*/ 6 w 258"/>
                          <a:gd name="T1" fmla="*/ 0 h 32"/>
                          <a:gd name="T2" fmla="*/ 257 w 258"/>
                          <a:gd name="T3" fmla="*/ 0 h 32"/>
                          <a:gd name="T4" fmla="*/ 257 w 258"/>
                          <a:gd name="T5" fmla="*/ 31 h 32"/>
                          <a:gd name="T6" fmla="*/ 0 w 258"/>
                          <a:gd name="T7" fmla="*/ 31 h 32"/>
                          <a:gd name="T8" fmla="*/ 6 w 258"/>
                          <a:gd name="T9" fmla="*/ 1 h 32"/>
                          <a:gd name="T10" fmla="*/ 6 w 258"/>
                          <a:gd name="T11" fmla="*/ 0 h 3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58"/>
                          <a:gd name="T19" fmla="*/ 0 h 32"/>
                          <a:gd name="T20" fmla="*/ 258 w 258"/>
                          <a:gd name="T21" fmla="*/ 32 h 3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58" h="32">
                            <a:moveTo>
                              <a:pt x="6" y="0"/>
                            </a:moveTo>
                            <a:lnTo>
                              <a:pt x="257" y="0"/>
                            </a:lnTo>
                            <a:lnTo>
                              <a:pt x="257" y="31"/>
                            </a:lnTo>
                            <a:lnTo>
                              <a:pt x="0" y="31"/>
                            </a:lnTo>
                            <a:lnTo>
                              <a:pt x="6" y="1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4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2" y="1764"/>
                        <a:ext cx="253" cy="19"/>
                      </a:xfrm>
                      <a:custGeom>
                        <a:avLst/>
                        <a:gdLst>
                          <a:gd name="T0" fmla="*/ 1 w 253"/>
                          <a:gd name="T1" fmla="*/ 0 h 19"/>
                          <a:gd name="T2" fmla="*/ 252 w 253"/>
                          <a:gd name="T3" fmla="*/ 0 h 19"/>
                          <a:gd name="T4" fmla="*/ 252 w 253"/>
                          <a:gd name="T5" fmla="*/ 18 h 19"/>
                          <a:gd name="T6" fmla="*/ 0 w 253"/>
                          <a:gd name="T7" fmla="*/ 18 h 19"/>
                          <a:gd name="T8" fmla="*/ 1 w 253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3"/>
                          <a:gd name="T16" fmla="*/ 0 h 19"/>
                          <a:gd name="T17" fmla="*/ 253 w 253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3" h="19">
                            <a:moveTo>
                              <a:pt x="1" y="0"/>
                            </a:moveTo>
                            <a:lnTo>
                              <a:pt x="252" y="0"/>
                            </a:lnTo>
                            <a:lnTo>
                              <a:pt x="252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5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5" y="1754"/>
                        <a:ext cx="249" cy="20"/>
                      </a:xfrm>
                      <a:custGeom>
                        <a:avLst/>
                        <a:gdLst>
                          <a:gd name="T0" fmla="*/ 0 w 249"/>
                          <a:gd name="T1" fmla="*/ 0 h 20"/>
                          <a:gd name="T2" fmla="*/ 248 w 249"/>
                          <a:gd name="T3" fmla="*/ 0 h 20"/>
                          <a:gd name="T4" fmla="*/ 248 w 249"/>
                          <a:gd name="T5" fmla="*/ 19 h 20"/>
                          <a:gd name="T6" fmla="*/ 0 w 249"/>
                          <a:gd name="T7" fmla="*/ 19 h 20"/>
                          <a:gd name="T8" fmla="*/ 0 w 249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9"/>
                          <a:gd name="T16" fmla="*/ 0 h 20"/>
                          <a:gd name="T17" fmla="*/ 249 w 249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9" h="20">
                            <a:moveTo>
                              <a:pt x="0" y="0"/>
                            </a:moveTo>
                            <a:lnTo>
                              <a:pt x="248" y="0"/>
                            </a:lnTo>
                            <a:lnTo>
                              <a:pt x="248" y="19"/>
                            </a:lnTo>
                            <a:lnTo>
                              <a:pt x="0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6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0" y="1770"/>
                        <a:ext cx="22" cy="18"/>
                      </a:xfrm>
                      <a:custGeom>
                        <a:avLst/>
                        <a:gdLst>
                          <a:gd name="T0" fmla="*/ 1 w 22"/>
                          <a:gd name="T1" fmla="*/ 0 h 18"/>
                          <a:gd name="T2" fmla="*/ 21 w 22"/>
                          <a:gd name="T3" fmla="*/ 0 h 18"/>
                          <a:gd name="T4" fmla="*/ 19 w 22"/>
                          <a:gd name="T5" fmla="*/ 17 h 18"/>
                          <a:gd name="T6" fmla="*/ 0 w 22"/>
                          <a:gd name="T7" fmla="*/ 17 h 18"/>
                          <a:gd name="T8" fmla="*/ 1 w 22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8"/>
                          <a:gd name="T17" fmla="*/ 22 w 22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8">
                            <a:moveTo>
                              <a:pt x="1" y="0"/>
                            </a:moveTo>
                            <a:lnTo>
                              <a:pt x="21" y="0"/>
                            </a:lnTo>
                            <a:lnTo>
                              <a:pt x="19" y="17"/>
                            </a:lnTo>
                            <a:lnTo>
                              <a:pt x="0" y="17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8" y="1777"/>
                        <a:ext cx="24" cy="19"/>
                      </a:xfrm>
                      <a:custGeom>
                        <a:avLst/>
                        <a:gdLst>
                          <a:gd name="T0" fmla="*/ 23 w 24"/>
                          <a:gd name="T1" fmla="*/ 0 h 19"/>
                          <a:gd name="T2" fmla="*/ 23 w 24"/>
                          <a:gd name="T3" fmla="*/ 18 h 19"/>
                          <a:gd name="T4" fmla="*/ 0 w 24"/>
                          <a:gd name="T5" fmla="*/ 18 h 19"/>
                          <a:gd name="T6" fmla="*/ 1 w 24"/>
                          <a:gd name="T7" fmla="*/ 0 h 19"/>
                          <a:gd name="T8" fmla="*/ 23 w 24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19"/>
                          <a:gd name="T17" fmla="*/ 24 w 2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19">
                            <a:moveTo>
                              <a:pt x="23" y="0"/>
                            </a:moveTo>
                            <a:lnTo>
                              <a:pt x="23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  <a:lnTo>
                              <a:pt x="2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8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2" y="1770"/>
                        <a:ext cx="211" cy="18"/>
                      </a:xfrm>
                      <a:custGeom>
                        <a:avLst/>
                        <a:gdLst>
                          <a:gd name="T0" fmla="*/ 0 w 211"/>
                          <a:gd name="T1" fmla="*/ 0 h 18"/>
                          <a:gd name="T2" fmla="*/ 0 w 211"/>
                          <a:gd name="T3" fmla="*/ 17 h 18"/>
                          <a:gd name="T4" fmla="*/ 209 w 211"/>
                          <a:gd name="T5" fmla="*/ 17 h 18"/>
                          <a:gd name="T6" fmla="*/ 210 w 211"/>
                          <a:gd name="T7" fmla="*/ 0 h 18"/>
                          <a:gd name="T8" fmla="*/ 1 w 211"/>
                          <a:gd name="T9" fmla="*/ 0 h 18"/>
                          <a:gd name="T10" fmla="*/ 0 w 211"/>
                          <a:gd name="T11" fmla="*/ 0 h 1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1"/>
                          <a:gd name="T19" fmla="*/ 0 h 18"/>
                          <a:gd name="T20" fmla="*/ 211 w 211"/>
                          <a:gd name="T21" fmla="*/ 18 h 1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1" h="18">
                            <a:moveTo>
                              <a:pt x="0" y="0"/>
                            </a:moveTo>
                            <a:lnTo>
                              <a:pt x="0" y="17"/>
                            </a:lnTo>
                            <a:lnTo>
                              <a:pt x="209" y="17"/>
                            </a:lnTo>
                            <a:lnTo>
                              <a:pt x="210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9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4" y="1777"/>
                        <a:ext cx="206" cy="19"/>
                      </a:xfrm>
                      <a:custGeom>
                        <a:avLst/>
                        <a:gdLst>
                          <a:gd name="T0" fmla="*/ 0 w 206"/>
                          <a:gd name="T1" fmla="*/ 0 h 19"/>
                          <a:gd name="T2" fmla="*/ 0 w 206"/>
                          <a:gd name="T3" fmla="*/ 18 h 19"/>
                          <a:gd name="T4" fmla="*/ 205 w 206"/>
                          <a:gd name="T5" fmla="*/ 18 h 19"/>
                          <a:gd name="T6" fmla="*/ 205 w 206"/>
                          <a:gd name="T7" fmla="*/ 0 h 19"/>
                          <a:gd name="T8" fmla="*/ 4 w 206"/>
                          <a:gd name="T9" fmla="*/ 0 h 19"/>
                          <a:gd name="T10" fmla="*/ 0 w 20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6"/>
                          <a:gd name="T19" fmla="*/ 0 h 19"/>
                          <a:gd name="T20" fmla="*/ 206 w 20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6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205" y="18"/>
                            </a:lnTo>
                            <a:lnTo>
                              <a:pt x="205" y="0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0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8" y="1785"/>
                        <a:ext cx="21" cy="19"/>
                      </a:xfrm>
                      <a:custGeom>
                        <a:avLst/>
                        <a:gdLst>
                          <a:gd name="T0" fmla="*/ 0 w 21"/>
                          <a:gd name="T1" fmla="*/ 0 h 19"/>
                          <a:gd name="T2" fmla="*/ 20 w 21"/>
                          <a:gd name="T3" fmla="*/ 0 h 19"/>
                          <a:gd name="T4" fmla="*/ 20 w 21"/>
                          <a:gd name="T5" fmla="*/ 18 h 19"/>
                          <a:gd name="T6" fmla="*/ 0 w 21"/>
                          <a:gd name="T7" fmla="*/ 18 h 19"/>
                          <a:gd name="T8" fmla="*/ 0 w 2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1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7" y="1783"/>
                        <a:ext cx="21" cy="19"/>
                      </a:xfrm>
                      <a:custGeom>
                        <a:avLst/>
                        <a:gdLst>
                          <a:gd name="T0" fmla="*/ 0 w 21"/>
                          <a:gd name="T1" fmla="*/ 0 h 19"/>
                          <a:gd name="T2" fmla="*/ 20 w 21"/>
                          <a:gd name="T3" fmla="*/ 0 h 19"/>
                          <a:gd name="T4" fmla="*/ 20 w 21"/>
                          <a:gd name="T5" fmla="*/ 18 h 19"/>
                          <a:gd name="T6" fmla="*/ 0 w 21"/>
                          <a:gd name="T7" fmla="*/ 18 h 19"/>
                          <a:gd name="T8" fmla="*/ 0 w 2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2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1" y="1785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4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4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3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9" y="1783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6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6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4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2" y="1745"/>
                        <a:ext cx="42" cy="19"/>
                      </a:xfrm>
                      <a:custGeom>
                        <a:avLst/>
                        <a:gdLst>
                          <a:gd name="T0" fmla="*/ 41 w 42"/>
                          <a:gd name="T1" fmla="*/ 13 h 19"/>
                          <a:gd name="T2" fmla="*/ 41 w 42"/>
                          <a:gd name="T3" fmla="*/ 0 h 19"/>
                          <a:gd name="T4" fmla="*/ 0 w 42"/>
                          <a:gd name="T5" fmla="*/ 0 h 19"/>
                          <a:gd name="T6" fmla="*/ 0 w 42"/>
                          <a:gd name="T7" fmla="*/ 18 h 19"/>
                          <a:gd name="T8" fmla="*/ 41 w 42"/>
                          <a:gd name="T9" fmla="*/ 18 h 19"/>
                          <a:gd name="T10" fmla="*/ 41 w 42"/>
                          <a:gd name="T11" fmla="*/ 13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2"/>
                          <a:gd name="T19" fmla="*/ 0 h 19"/>
                          <a:gd name="T20" fmla="*/ 42 w 42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2" h="19">
                            <a:moveTo>
                              <a:pt x="41" y="13"/>
                            </a:moveTo>
                            <a:lnTo>
                              <a:pt x="4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1" y="18"/>
                            </a:lnTo>
                            <a:lnTo>
                              <a:pt x="41" y="13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5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45"/>
                        <a:ext cx="43" cy="19"/>
                      </a:xfrm>
                      <a:custGeom>
                        <a:avLst/>
                        <a:gdLst>
                          <a:gd name="T0" fmla="*/ 42 w 43"/>
                          <a:gd name="T1" fmla="*/ 18 h 19"/>
                          <a:gd name="T2" fmla="*/ 40 w 43"/>
                          <a:gd name="T3" fmla="*/ 0 h 19"/>
                          <a:gd name="T4" fmla="*/ 0 w 43"/>
                          <a:gd name="T5" fmla="*/ 0 h 19"/>
                          <a:gd name="T6" fmla="*/ 0 w 43"/>
                          <a:gd name="T7" fmla="*/ 18 h 19"/>
                          <a:gd name="T8" fmla="*/ 42 w 43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3"/>
                          <a:gd name="T16" fmla="*/ 0 h 19"/>
                          <a:gd name="T17" fmla="*/ 43 w 43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3" h="19">
                            <a:moveTo>
                              <a:pt x="42" y="18"/>
                            </a:moveTo>
                            <a:lnTo>
                              <a:pt x="40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2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54"/>
                        <a:ext cx="50" cy="20"/>
                      </a:xfrm>
                      <a:custGeom>
                        <a:avLst/>
                        <a:gdLst>
                          <a:gd name="T0" fmla="*/ 0 w 50"/>
                          <a:gd name="T1" fmla="*/ 0 h 20"/>
                          <a:gd name="T2" fmla="*/ 45 w 50"/>
                          <a:gd name="T3" fmla="*/ 0 h 20"/>
                          <a:gd name="T4" fmla="*/ 49 w 50"/>
                          <a:gd name="T5" fmla="*/ 19 h 20"/>
                          <a:gd name="T6" fmla="*/ 0 w 50"/>
                          <a:gd name="T7" fmla="*/ 19 h 20"/>
                          <a:gd name="T8" fmla="*/ 0 w 50"/>
                          <a:gd name="T9" fmla="*/ 4 h 20"/>
                          <a:gd name="T10" fmla="*/ 0 w 50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0"/>
                          <a:gd name="T19" fmla="*/ 0 h 20"/>
                          <a:gd name="T20" fmla="*/ 50 w 50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0" h="20">
                            <a:moveTo>
                              <a:pt x="0" y="0"/>
                            </a:moveTo>
                            <a:lnTo>
                              <a:pt x="45" y="0"/>
                            </a:lnTo>
                            <a:lnTo>
                              <a:pt x="49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54"/>
                        <a:ext cx="43" cy="20"/>
                      </a:xfrm>
                      <a:custGeom>
                        <a:avLst/>
                        <a:gdLst>
                          <a:gd name="T0" fmla="*/ 0 w 43"/>
                          <a:gd name="T1" fmla="*/ 0 h 20"/>
                          <a:gd name="T2" fmla="*/ 42 w 43"/>
                          <a:gd name="T3" fmla="*/ 0 h 20"/>
                          <a:gd name="T4" fmla="*/ 42 w 43"/>
                          <a:gd name="T5" fmla="*/ 19 h 20"/>
                          <a:gd name="T6" fmla="*/ 0 w 43"/>
                          <a:gd name="T7" fmla="*/ 19 h 20"/>
                          <a:gd name="T8" fmla="*/ 0 w 43"/>
                          <a:gd name="T9" fmla="*/ 4 h 20"/>
                          <a:gd name="T10" fmla="*/ 0 w 43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3"/>
                          <a:gd name="T19" fmla="*/ 0 h 20"/>
                          <a:gd name="T20" fmla="*/ 43 w 43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3" h="20">
                            <a:moveTo>
                              <a:pt x="0" y="0"/>
                            </a:moveTo>
                            <a:lnTo>
                              <a:pt x="42" y="0"/>
                            </a:lnTo>
                            <a:lnTo>
                              <a:pt x="42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8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64"/>
                        <a:ext cx="48" cy="19"/>
                      </a:xfrm>
                      <a:custGeom>
                        <a:avLst/>
                        <a:gdLst>
                          <a:gd name="T0" fmla="*/ 0 w 48"/>
                          <a:gd name="T1" fmla="*/ 0 h 19"/>
                          <a:gd name="T2" fmla="*/ 45 w 48"/>
                          <a:gd name="T3" fmla="*/ 0 h 19"/>
                          <a:gd name="T4" fmla="*/ 47 w 48"/>
                          <a:gd name="T5" fmla="*/ 18 h 19"/>
                          <a:gd name="T6" fmla="*/ 0 w 48"/>
                          <a:gd name="T7" fmla="*/ 18 h 19"/>
                          <a:gd name="T8" fmla="*/ 0 w 48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"/>
                          <a:gd name="T16" fmla="*/ 0 h 19"/>
                          <a:gd name="T17" fmla="*/ 48 w 48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" h="19">
                            <a:moveTo>
                              <a:pt x="0" y="0"/>
                            </a:moveTo>
                            <a:lnTo>
                              <a:pt x="45" y="0"/>
                            </a:lnTo>
                            <a:lnTo>
                              <a:pt x="47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9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1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2 h 19"/>
                          <a:gd name="T10" fmla="*/ 0 w 20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"/>
                          <a:gd name="T19" fmla="*/ 0 h 19"/>
                          <a:gd name="T20" fmla="*/ 20 w 20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0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9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19"/>
                          <a:gd name="T17" fmla="*/ 20 w 2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1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2" y="178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0 h 19"/>
                          <a:gd name="T2" fmla="*/ 50 w 51"/>
                          <a:gd name="T3" fmla="*/ 0 h 19"/>
                          <a:gd name="T4" fmla="*/ 50 w 51"/>
                          <a:gd name="T5" fmla="*/ 18 h 19"/>
                          <a:gd name="T6" fmla="*/ 0 w 51"/>
                          <a:gd name="T7" fmla="*/ 18 h 19"/>
                          <a:gd name="T8" fmla="*/ 0 w 5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83"/>
                        <a:ext cx="50" cy="19"/>
                      </a:xfrm>
                      <a:custGeom>
                        <a:avLst/>
                        <a:gdLst>
                          <a:gd name="T0" fmla="*/ 0 w 50"/>
                          <a:gd name="T1" fmla="*/ 0 h 19"/>
                          <a:gd name="T2" fmla="*/ 49 w 50"/>
                          <a:gd name="T3" fmla="*/ 0 h 19"/>
                          <a:gd name="T4" fmla="*/ 49 w 50"/>
                          <a:gd name="T5" fmla="*/ 18 h 19"/>
                          <a:gd name="T6" fmla="*/ 0 w 50"/>
                          <a:gd name="T7" fmla="*/ 18 h 19"/>
                          <a:gd name="T8" fmla="*/ 0 w 5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"/>
                          <a:gd name="T16" fmla="*/ 0 h 19"/>
                          <a:gd name="T17" fmla="*/ 50 w 5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" h="19">
                            <a:moveTo>
                              <a:pt x="0" y="0"/>
                            </a:moveTo>
                            <a:lnTo>
                              <a:pt x="49" y="0"/>
                            </a:lnTo>
                            <a:lnTo>
                              <a:pt x="4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9" y="174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18 h 19"/>
                          <a:gd name="T2" fmla="*/ 0 w 51"/>
                          <a:gd name="T3" fmla="*/ 0 h 19"/>
                          <a:gd name="T4" fmla="*/ 45 w 51"/>
                          <a:gd name="T5" fmla="*/ 0 h 19"/>
                          <a:gd name="T6" fmla="*/ 50 w 51"/>
                          <a:gd name="T7" fmla="*/ 18 h 19"/>
                          <a:gd name="T8" fmla="*/ 0 w 5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18"/>
                            </a:moveTo>
                            <a:lnTo>
                              <a:pt x="0" y="0"/>
                            </a:lnTo>
                            <a:lnTo>
                              <a:pt x="45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4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6" y="1745"/>
                        <a:ext cx="50" cy="19"/>
                      </a:xfrm>
                      <a:custGeom>
                        <a:avLst/>
                        <a:gdLst>
                          <a:gd name="T0" fmla="*/ 1 w 50"/>
                          <a:gd name="T1" fmla="*/ 18 h 19"/>
                          <a:gd name="T2" fmla="*/ 0 w 50"/>
                          <a:gd name="T3" fmla="*/ 0 h 19"/>
                          <a:gd name="T4" fmla="*/ 45 w 50"/>
                          <a:gd name="T5" fmla="*/ 0 h 19"/>
                          <a:gd name="T6" fmla="*/ 49 w 50"/>
                          <a:gd name="T7" fmla="*/ 18 h 19"/>
                          <a:gd name="T8" fmla="*/ 1 w 50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"/>
                          <a:gd name="T16" fmla="*/ 0 h 19"/>
                          <a:gd name="T17" fmla="*/ 50 w 5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" h="19">
                            <a:moveTo>
                              <a:pt x="1" y="18"/>
                            </a:moveTo>
                            <a:lnTo>
                              <a:pt x="0" y="0"/>
                            </a:lnTo>
                            <a:lnTo>
                              <a:pt x="45" y="0"/>
                            </a:lnTo>
                            <a:lnTo>
                              <a:pt x="49" y="18"/>
                            </a:lnTo>
                            <a:lnTo>
                              <a:pt x="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5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9" y="1754"/>
                        <a:ext cx="64" cy="37"/>
                      </a:xfrm>
                      <a:custGeom>
                        <a:avLst/>
                        <a:gdLst>
                          <a:gd name="T0" fmla="*/ 0 w 64"/>
                          <a:gd name="T1" fmla="*/ 0 h 37"/>
                          <a:gd name="T2" fmla="*/ 48 w 64"/>
                          <a:gd name="T3" fmla="*/ 0 h 37"/>
                          <a:gd name="T4" fmla="*/ 63 w 64"/>
                          <a:gd name="T5" fmla="*/ 36 h 37"/>
                          <a:gd name="T6" fmla="*/ 9 w 64"/>
                          <a:gd name="T7" fmla="*/ 36 h 37"/>
                          <a:gd name="T8" fmla="*/ 1 w 64"/>
                          <a:gd name="T9" fmla="*/ 1 h 37"/>
                          <a:gd name="T10" fmla="*/ 0 w 64"/>
                          <a:gd name="T11" fmla="*/ 0 h 37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64"/>
                          <a:gd name="T19" fmla="*/ 0 h 37"/>
                          <a:gd name="T20" fmla="*/ 64 w 64"/>
                          <a:gd name="T21" fmla="*/ 37 h 37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64" h="37">
                            <a:moveTo>
                              <a:pt x="0" y="0"/>
                            </a:moveTo>
                            <a:lnTo>
                              <a:pt x="48" y="0"/>
                            </a:lnTo>
                            <a:lnTo>
                              <a:pt x="63" y="36"/>
                            </a:lnTo>
                            <a:lnTo>
                              <a:pt x="9" y="36"/>
                            </a:lnTo>
                            <a:lnTo>
                              <a:pt x="1" y="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6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8" y="1754"/>
                        <a:ext cx="53" cy="20"/>
                      </a:xfrm>
                      <a:custGeom>
                        <a:avLst/>
                        <a:gdLst>
                          <a:gd name="T0" fmla="*/ 0 w 53"/>
                          <a:gd name="T1" fmla="*/ 0 h 20"/>
                          <a:gd name="T2" fmla="*/ 47 w 53"/>
                          <a:gd name="T3" fmla="*/ 0 h 20"/>
                          <a:gd name="T4" fmla="*/ 52 w 53"/>
                          <a:gd name="T5" fmla="*/ 19 h 20"/>
                          <a:gd name="T6" fmla="*/ 1 w 53"/>
                          <a:gd name="T7" fmla="*/ 19 h 20"/>
                          <a:gd name="T8" fmla="*/ 0 w 53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20"/>
                          <a:gd name="T17" fmla="*/ 53 w 53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20">
                            <a:moveTo>
                              <a:pt x="0" y="0"/>
                            </a:moveTo>
                            <a:lnTo>
                              <a:pt x="47" y="0"/>
                            </a:lnTo>
                            <a:lnTo>
                              <a:pt x="52" y="19"/>
                            </a:lnTo>
                            <a:lnTo>
                              <a:pt x="1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7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9" y="1764"/>
                        <a:ext cx="54" cy="19"/>
                      </a:xfrm>
                      <a:custGeom>
                        <a:avLst/>
                        <a:gdLst>
                          <a:gd name="T0" fmla="*/ 0 w 54"/>
                          <a:gd name="T1" fmla="*/ 0 h 19"/>
                          <a:gd name="T2" fmla="*/ 51 w 54"/>
                          <a:gd name="T3" fmla="*/ 0 h 19"/>
                          <a:gd name="T4" fmla="*/ 53 w 54"/>
                          <a:gd name="T5" fmla="*/ 18 h 19"/>
                          <a:gd name="T6" fmla="*/ 0 w 54"/>
                          <a:gd name="T7" fmla="*/ 18 h 19"/>
                          <a:gd name="T8" fmla="*/ 0 w 54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4"/>
                          <a:gd name="T16" fmla="*/ 0 h 19"/>
                          <a:gd name="T17" fmla="*/ 54 w 5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4" h="19">
                            <a:moveTo>
                              <a:pt x="0" y="0"/>
                            </a:moveTo>
                            <a:lnTo>
                              <a:pt x="51" y="0"/>
                            </a:lnTo>
                            <a:lnTo>
                              <a:pt x="53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8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2" y="1770"/>
                        <a:ext cx="53" cy="18"/>
                      </a:xfrm>
                      <a:custGeom>
                        <a:avLst/>
                        <a:gdLst>
                          <a:gd name="T0" fmla="*/ 0 w 53"/>
                          <a:gd name="T1" fmla="*/ 0 h 18"/>
                          <a:gd name="T2" fmla="*/ 50 w 53"/>
                          <a:gd name="T3" fmla="*/ 0 h 18"/>
                          <a:gd name="T4" fmla="*/ 52 w 53"/>
                          <a:gd name="T5" fmla="*/ 17 h 18"/>
                          <a:gd name="T6" fmla="*/ 0 w 53"/>
                          <a:gd name="T7" fmla="*/ 17 h 18"/>
                          <a:gd name="T8" fmla="*/ 0 w 53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18"/>
                          <a:gd name="T17" fmla="*/ 53 w 53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18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2" y="17"/>
                            </a:lnTo>
                            <a:lnTo>
                              <a:pt x="0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9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3" y="1777"/>
                        <a:ext cx="55" cy="19"/>
                      </a:xfrm>
                      <a:custGeom>
                        <a:avLst/>
                        <a:gdLst>
                          <a:gd name="T0" fmla="*/ 52 w 55"/>
                          <a:gd name="T1" fmla="*/ 0 h 19"/>
                          <a:gd name="T2" fmla="*/ 54 w 55"/>
                          <a:gd name="T3" fmla="*/ 18 h 19"/>
                          <a:gd name="T4" fmla="*/ 1 w 55"/>
                          <a:gd name="T5" fmla="*/ 18 h 19"/>
                          <a:gd name="T6" fmla="*/ 0 w 55"/>
                          <a:gd name="T7" fmla="*/ 0 h 19"/>
                          <a:gd name="T8" fmla="*/ 52 w 55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2" y="0"/>
                            </a:moveTo>
                            <a:lnTo>
                              <a:pt x="54" y="18"/>
                            </a:lnTo>
                            <a:lnTo>
                              <a:pt x="1" y="18"/>
                            </a:lnTo>
                            <a:lnTo>
                              <a:pt x="0" y="0"/>
                            </a:lnTo>
                            <a:lnTo>
                              <a:pt x="52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0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4" y="1783"/>
                        <a:ext cx="56" cy="19"/>
                      </a:xfrm>
                      <a:custGeom>
                        <a:avLst/>
                        <a:gdLst>
                          <a:gd name="T0" fmla="*/ 0 w 56"/>
                          <a:gd name="T1" fmla="*/ 0 h 19"/>
                          <a:gd name="T2" fmla="*/ 54 w 56"/>
                          <a:gd name="T3" fmla="*/ 0 h 19"/>
                          <a:gd name="T4" fmla="*/ 55 w 56"/>
                          <a:gd name="T5" fmla="*/ 18 h 19"/>
                          <a:gd name="T6" fmla="*/ 1 w 56"/>
                          <a:gd name="T7" fmla="*/ 18 h 19"/>
                          <a:gd name="T8" fmla="*/ 1 w 56"/>
                          <a:gd name="T9" fmla="*/ 0 h 19"/>
                          <a:gd name="T10" fmla="*/ 0 w 5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6"/>
                          <a:gd name="T19" fmla="*/ 0 h 19"/>
                          <a:gd name="T20" fmla="*/ 56 w 5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6" h="19">
                            <a:moveTo>
                              <a:pt x="0" y="0"/>
                            </a:moveTo>
                            <a:lnTo>
                              <a:pt x="54" y="0"/>
                            </a:lnTo>
                            <a:lnTo>
                              <a:pt x="55" y="18"/>
                            </a:lnTo>
                            <a:lnTo>
                              <a:pt x="1" y="18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1" name="Rectangl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43" y="1669"/>
                        <a:ext cx="434" cy="6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2" name="Rectangle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5" y="1676"/>
                        <a:ext cx="411" cy="4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3" name="Rectangle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9" y="1681"/>
                        <a:ext cx="405" cy="3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4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710"/>
                        <a:ext cx="112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5" name="Rectangle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716"/>
                        <a:ext cx="11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6" name="Rectangle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721"/>
                        <a:ext cx="112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7" name="Oval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7" y="1686"/>
                        <a:ext cx="13" cy="10"/>
                      </a:xfrm>
                      <a:prstGeom prst="ellipse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8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1" y="1683"/>
                        <a:ext cx="119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9" name="Rectangl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39" y="1683"/>
                        <a:ext cx="120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0" name="Rectangl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1" y="1705"/>
                        <a:ext cx="11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1" name="Rectangle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39" y="1705"/>
                        <a:ext cx="120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2" name="Rectangl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8" y="1685"/>
                        <a:ext cx="10" cy="12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3" name="Rectangl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8" y="1692"/>
                        <a:ext cx="10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4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8" y="1694"/>
                        <a:ext cx="3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5" name="Rectangl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1694"/>
                        <a:ext cx="3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6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0" y="1681"/>
                        <a:ext cx="21" cy="21"/>
                      </a:xfrm>
                      <a:custGeom>
                        <a:avLst/>
                        <a:gdLst>
                          <a:gd name="T0" fmla="*/ 0 w 21"/>
                          <a:gd name="T1" fmla="*/ 20 h 21"/>
                          <a:gd name="T2" fmla="*/ 20 w 21"/>
                          <a:gd name="T3" fmla="*/ 20 h 21"/>
                          <a:gd name="T4" fmla="*/ 8 w 21"/>
                          <a:gd name="T5" fmla="*/ 20 h 21"/>
                          <a:gd name="T6" fmla="*/ 8 w 21"/>
                          <a:gd name="T7" fmla="*/ 7 h 21"/>
                          <a:gd name="T8" fmla="*/ 20 w 21"/>
                          <a:gd name="T9" fmla="*/ 3 h 21"/>
                          <a:gd name="T10" fmla="*/ 8 w 21"/>
                          <a:gd name="T11" fmla="*/ 0 h 21"/>
                          <a:gd name="T12" fmla="*/ 0 w 21"/>
                          <a:gd name="T13" fmla="*/ 0 h 21"/>
                          <a:gd name="T14" fmla="*/ 0 w 21"/>
                          <a:gd name="T15" fmla="*/ 20 h 2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21"/>
                          <a:gd name="T25" fmla="*/ 0 h 21"/>
                          <a:gd name="T26" fmla="*/ 21 w 21"/>
                          <a:gd name="T27" fmla="*/ 21 h 2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" h="21">
                            <a:moveTo>
                              <a:pt x="0" y="20"/>
                            </a:moveTo>
                            <a:lnTo>
                              <a:pt x="20" y="20"/>
                            </a:lnTo>
                            <a:lnTo>
                              <a:pt x="8" y="20"/>
                            </a:lnTo>
                            <a:lnTo>
                              <a:pt x="8" y="7"/>
                            </a:lnTo>
                            <a:lnTo>
                              <a:pt x="20" y="3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2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7" name="Rectangle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44" y="1715"/>
                        <a:ext cx="7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8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1" y="1713"/>
                        <a:ext cx="83" cy="20"/>
                      </a:xfrm>
                      <a:custGeom>
                        <a:avLst/>
                        <a:gdLst>
                          <a:gd name="T0" fmla="*/ 0 w 83"/>
                          <a:gd name="T1" fmla="*/ 0 h 20"/>
                          <a:gd name="T2" fmla="*/ 9 w 83"/>
                          <a:gd name="T3" fmla="*/ 0 h 20"/>
                          <a:gd name="T4" fmla="*/ 10 w 83"/>
                          <a:gd name="T5" fmla="*/ 9 h 20"/>
                          <a:gd name="T6" fmla="*/ 68 w 83"/>
                          <a:gd name="T7" fmla="*/ 9 h 20"/>
                          <a:gd name="T8" fmla="*/ 71 w 83"/>
                          <a:gd name="T9" fmla="*/ 0 h 20"/>
                          <a:gd name="T10" fmla="*/ 82 w 83"/>
                          <a:gd name="T11" fmla="*/ 0 h 20"/>
                          <a:gd name="T12" fmla="*/ 77 w 83"/>
                          <a:gd name="T13" fmla="*/ 19 h 20"/>
                          <a:gd name="T14" fmla="*/ 6 w 83"/>
                          <a:gd name="T15" fmla="*/ 19 h 20"/>
                          <a:gd name="T16" fmla="*/ 0 w 83"/>
                          <a:gd name="T17" fmla="*/ 9 h 20"/>
                          <a:gd name="T18" fmla="*/ 0 w 83"/>
                          <a:gd name="T19" fmla="*/ 0 h 2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83"/>
                          <a:gd name="T31" fmla="*/ 0 h 20"/>
                          <a:gd name="T32" fmla="*/ 83 w 83"/>
                          <a:gd name="T33" fmla="*/ 20 h 2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83" h="20">
                            <a:moveTo>
                              <a:pt x="0" y="0"/>
                            </a:moveTo>
                            <a:lnTo>
                              <a:pt x="9" y="0"/>
                            </a:lnTo>
                            <a:lnTo>
                              <a:pt x="10" y="9"/>
                            </a:lnTo>
                            <a:lnTo>
                              <a:pt x="68" y="9"/>
                            </a:lnTo>
                            <a:lnTo>
                              <a:pt x="71" y="0"/>
                            </a:lnTo>
                            <a:lnTo>
                              <a:pt x="82" y="0"/>
                            </a:lnTo>
                            <a:lnTo>
                              <a:pt x="77" y="19"/>
                            </a:lnTo>
                            <a:lnTo>
                              <a:pt x="6" y="19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9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5" y="1696"/>
                        <a:ext cx="106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0" name="Rectangl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691"/>
                        <a:ext cx="3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1" name="Rectangl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0" y="1694"/>
                        <a:ext cx="25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2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1" y="1656"/>
                        <a:ext cx="178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3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3" y="1403"/>
                        <a:ext cx="293" cy="22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4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6" y="1425"/>
                        <a:ext cx="227" cy="16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5" name="Rectangl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57" y="1432"/>
                        <a:ext cx="206" cy="1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6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1645"/>
                        <a:ext cx="111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7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9" y="1633"/>
                        <a:ext cx="167" cy="19"/>
                      </a:xfrm>
                      <a:custGeom>
                        <a:avLst/>
                        <a:gdLst>
                          <a:gd name="T0" fmla="*/ 23 w 167"/>
                          <a:gd name="T1" fmla="*/ 18 h 19"/>
                          <a:gd name="T2" fmla="*/ 146 w 167"/>
                          <a:gd name="T3" fmla="*/ 18 h 19"/>
                          <a:gd name="T4" fmla="*/ 166 w 167"/>
                          <a:gd name="T5" fmla="*/ 0 h 19"/>
                          <a:gd name="T6" fmla="*/ 0 w 167"/>
                          <a:gd name="T7" fmla="*/ 0 h 19"/>
                          <a:gd name="T8" fmla="*/ 23 w 167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7"/>
                          <a:gd name="T16" fmla="*/ 0 h 19"/>
                          <a:gd name="T17" fmla="*/ 167 w 16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7" h="19">
                            <a:moveTo>
                              <a:pt x="23" y="18"/>
                            </a:moveTo>
                            <a:lnTo>
                              <a:pt x="146" y="18"/>
                            </a:lnTo>
                            <a:lnTo>
                              <a:pt x="166" y="0"/>
                            </a:lnTo>
                            <a:lnTo>
                              <a:pt x="0" y="0"/>
                            </a:lnTo>
                            <a:lnTo>
                              <a:pt x="23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8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6" y="1613"/>
                        <a:ext cx="27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9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5" y="1613"/>
                        <a:ext cx="1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0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8" y="1615"/>
                        <a:ext cx="11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1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5" y="1611"/>
                        <a:ext cx="34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2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6" y="1613"/>
                        <a:ext cx="3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3" name="Rectangle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50" y="1620"/>
                        <a:ext cx="26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4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40" y="2115"/>
                      <a:ext cx="562" cy="705"/>
                      <a:chOff x="3849" y="1392"/>
                      <a:chExt cx="496" cy="426"/>
                    </a:xfrm>
                  </p:grpSpPr>
                  <p:sp>
                    <p:nvSpPr>
                      <p:cNvPr id="28698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9" y="1392"/>
                        <a:ext cx="496" cy="426"/>
                      </a:xfrm>
                      <a:custGeom>
                        <a:avLst/>
                        <a:gdLst>
                          <a:gd name="T0" fmla="*/ 86 w 496"/>
                          <a:gd name="T1" fmla="*/ 0 h 426"/>
                          <a:gd name="T2" fmla="*/ 86 w 496"/>
                          <a:gd name="T3" fmla="*/ 247 h 426"/>
                          <a:gd name="T4" fmla="*/ 164 w 496"/>
                          <a:gd name="T5" fmla="*/ 247 h 426"/>
                          <a:gd name="T6" fmla="*/ 176 w 496"/>
                          <a:gd name="T7" fmla="*/ 254 h 426"/>
                          <a:gd name="T8" fmla="*/ 178 w 496"/>
                          <a:gd name="T9" fmla="*/ 251 h 426"/>
                          <a:gd name="T10" fmla="*/ 144 w 496"/>
                          <a:gd name="T11" fmla="*/ 251 h 426"/>
                          <a:gd name="T12" fmla="*/ 144 w 496"/>
                          <a:gd name="T13" fmla="*/ 265 h 426"/>
                          <a:gd name="T14" fmla="*/ 16 w 496"/>
                          <a:gd name="T15" fmla="*/ 265 h 426"/>
                          <a:gd name="T16" fmla="*/ 16 w 496"/>
                          <a:gd name="T17" fmla="*/ 350 h 426"/>
                          <a:gd name="T18" fmla="*/ 22 w 496"/>
                          <a:gd name="T19" fmla="*/ 350 h 426"/>
                          <a:gd name="T20" fmla="*/ 0 w 496"/>
                          <a:gd name="T21" fmla="*/ 406 h 426"/>
                          <a:gd name="T22" fmla="*/ 4 w 496"/>
                          <a:gd name="T23" fmla="*/ 425 h 426"/>
                          <a:gd name="T24" fmla="*/ 490 w 496"/>
                          <a:gd name="T25" fmla="*/ 425 h 426"/>
                          <a:gd name="T26" fmla="*/ 495 w 496"/>
                          <a:gd name="T27" fmla="*/ 406 h 426"/>
                          <a:gd name="T28" fmla="*/ 471 w 496"/>
                          <a:gd name="T29" fmla="*/ 352 h 426"/>
                          <a:gd name="T30" fmla="*/ 478 w 496"/>
                          <a:gd name="T31" fmla="*/ 352 h 426"/>
                          <a:gd name="T32" fmla="*/ 478 w 496"/>
                          <a:gd name="T33" fmla="*/ 265 h 426"/>
                          <a:gd name="T34" fmla="*/ 351 w 496"/>
                          <a:gd name="T35" fmla="*/ 265 h 426"/>
                          <a:gd name="T36" fmla="*/ 351 w 496"/>
                          <a:gd name="T37" fmla="*/ 254 h 426"/>
                          <a:gd name="T38" fmla="*/ 318 w 496"/>
                          <a:gd name="T39" fmla="*/ 254 h 426"/>
                          <a:gd name="T40" fmla="*/ 329 w 496"/>
                          <a:gd name="T41" fmla="*/ 247 h 426"/>
                          <a:gd name="T42" fmla="*/ 407 w 496"/>
                          <a:gd name="T43" fmla="*/ 247 h 426"/>
                          <a:gd name="T44" fmla="*/ 407 w 496"/>
                          <a:gd name="T45" fmla="*/ 0 h 426"/>
                          <a:gd name="T46" fmla="*/ 86 w 496"/>
                          <a:gd name="T47" fmla="*/ 0 h 42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6"/>
                          <a:gd name="T73" fmla="*/ 0 h 426"/>
                          <a:gd name="T74" fmla="*/ 496 w 496"/>
                          <a:gd name="T75" fmla="*/ 426 h 426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6" h="426">
                            <a:moveTo>
                              <a:pt x="86" y="0"/>
                            </a:moveTo>
                            <a:lnTo>
                              <a:pt x="86" y="247"/>
                            </a:lnTo>
                            <a:lnTo>
                              <a:pt x="164" y="247"/>
                            </a:lnTo>
                            <a:lnTo>
                              <a:pt x="176" y="254"/>
                            </a:lnTo>
                            <a:lnTo>
                              <a:pt x="178" y="251"/>
                            </a:lnTo>
                            <a:lnTo>
                              <a:pt x="144" y="251"/>
                            </a:lnTo>
                            <a:lnTo>
                              <a:pt x="144" y="265"/>
                            </a:lnTo>
                            <a:lnTo>
                              <a:pt x="16" y="265"/>
                            </a:lnTo>
                            <a:lnTo>
                              <a:pt x="16" y="350"/>
                            </a:lnTo>
                            <a:lnTo>
                              <a:pt x="22" y="350"/>
                            </a:lnTo>
                            <a:lnTo>
                              <a:pt x="0" y="406"/>
                            </a:lnTo>
                            <a:lnTo>
                              <a:pt x="4" y="425"/>
                            </a:lnTo>
                            <a:lnTo>
                              <a:pt x="490" y="425"/>
                            </a:lnTo>
                            <a:lnTo>
                              <a:pt x="495" y="406"/>
                            </a:lnTo>
                            <a:lnTo>
                              <a:pt x="471" y="352"/>
                            </a:lnTo>
                            <a:lnTo>
                              <a:pt x="478" y="352"/>
                            </a:lnTo>
                            <a:lnTo>
                              <a:pt x="478" y="265"/>
                            </a:lnTo>
                            <a:lnTo>
                              <a:pt x="351" y="265"/>
                            </a:lnTo>
                            <a:lnTo>
                              <a:pt x="351" y="254"/>
                            </a:lnTo>
                            <a:lnTo>
                              <a:pt x="318" y="254"/>
                            </a:lnTo>
                            <a:lnTo>
                              <a:pt x="329" y="247"/>
                            </a:lnTo>
                            <a:lnTo>
                              <a:pt x="407" y="247"/>
                            </a:lnTo>
                            <a:lnTo>
                              <a:pt x="407" y="0"/>
                            </a:lnTo>
                            <a:lnTo>
                              <a:pt x="8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6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1800"/>
                        <a:ext cx="480" cy="18"/>
                      </a:xfrm>
                      <a:custGeom>
                        <a:avLst/>
                        <a:gdLst>
                          <a:gd name="T0" fmla="*/ 0 w 480"/>
                          <a:gd name="T1" fmla="*/ 0 h 18"/>
                          <a:gd name="T2" fmla="*/ 479 w 480"/>
                          <a:gd name="T3" fmla="*/ 0 h 18"/>
                          <a:gd name="T4" fmla="*/ 475 w 480"/>
                          <a:gd name="T5" fmla="*/ 17 h 18"/>
                          <a:gd name="T6" fmla="*/ 4 w 480"/>
                          <a:gd name="T7" fmla="*/ 17 h 18"/>
                          <a:gd name="T8" fmla="*/ 0 w 480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18"/>
                          <a:gd name="T17" fmla="*/ 480 w 480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18">
                            <a:moveTo>
                              <a:pt x="0" y="0"/>
                            </a:moveTo>
                            <a:lnTo>
                              <a:pt x="479" y="0"/>
                            </a:lnTo>
                            <a:lnTo>
                              <a:pt x="475" y="17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7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1737"/>
                        <a:ext cx="480" cy="64"/>
                      </a:xfrm>
                      <a:custGeom>
                        <a:avLst/>
                        <a:gdLst>
                          <a:gd name="T0" fmla="*/ 24 w 480"/>
                          <a:gd name="T1" fmla="*/ 0 h 64"/>
                          <a:gd name="T2" fmla="*/ 451 w 480"/>
                          <a:gd name="T3" fmla="*/ 0 h 64"/>
                          <a:gd name="T4" fmla="*/ 479 w 480"/>
                          <a:gd name="T5" fmla="*/ 63 h 64"/>
                          <a:gd name="T6" fmla="*/ 0 w 480"/>
                          <a:gd name="T7" fmla="*/ 63 h 64"/>
                          <a:gd name="T8" fmla="*/ 24 w 480"/>
                          <a:gd name="T9" fmla="*/ 0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64"/>
                          <a:gd name="T17" fmla="*/ 480 w 480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64">
                            <a:moveTo>
                              <a:pt x="24" y="0"/>
                            </a:moveTo>
                            <a:lnTo>
                              <a:pt x="451" y="0"/>
                            </a:lnTo>
                            <a:lnTo>
                              <a:pt x="479" y="63"/>
                            </a:lnTo>
                            <a:lnTo>
                              <a:pt x="0" y="63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8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1" y="1745"/>
                        <a:ext cx="415" cy="53"/>
                      </a:xfrm>
                      <a:custGeom>
                        <a:avLst/>
                        <a:gdLst>
                          <a:gd name="T0" fmla="*/ 13 w 415"/>
                          <a:gd name="T1" fmla="*/ 0 h 53"/>
                          <a:gd name="T2" fmla="*/ 394 w 415"/>
                          <a:gd name="T3" fmla="*/ 0 h 53"/>
                          <a:gd name="T4" fmla="*/ 414 w 415"/>
                          <a:gd name="T5" fmla="*/ 52 h 53"/>
                          <a:gd name="T6" fmla="*/ 0 w 415"/>
                          <a:gd name="T7" fmla="*/ 52 h 53"/>
                          <a:gd name="T8" fmla="*/ 13 w 415"/>
                          <a:gd name="T9" fmla="*/ 0 h 5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5"/>
                          <a:gd name="T16" fmla="*/ 0 h 53"/>
                          <a:gd name="T17" fmla="*/ 415 w 415"/>
                          <a:gd name="T18" fmla="*/ 53 h 5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5" h="53">
                            <a:moveTo>
                              <a:pt x="13" y="0"/>
                            </a:moveTo>
                            <a:lnTo>
                              <a:pt x="394" y="0"/>
                            </a:lnTo>
                            <a:lnTo>
                              <a:pt x="414" y="52"/>
                            </a:lnTo>
                            <a:lnTo>
                              <a:pt x="0" y="52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9" name="Freeform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6" y="1745"/>
                        <a:ext cx="405" cy="48"/>
                      </a:xfrm>
                      <a:custGeom>
                        <a:avLst/>
                        <a:gdLst>
                          <a:gd name="T0" fmla="*/ 13 w 405"/>
                          <a:gd name="T1" fmla="*/ 0 h 48"/>
                          <a:gd name="T2" fmla="*/ 389 w 405"/>
                          <a:gd name="T3" fmla="*/ 0 h 48"/>
                          <a:gd name="T4" fmla="*/ 404 w 405"/>
                          <a:gd name="T5" fmla="*/ 47 h 48"/>
                          <a:gd name="T6" fmla="*/ 0 w 405"/>
                          <a:gd name="T7" fmla="*/ 47 h 48"/>
                          <a:gd name="T8" fmla="*/ 11 w 405"/>
                          <a:gd name="T9" fmla="*/ 0 h 48"/>
                          <a:gd name="T10" fmla="*/ 13 w 405"/>
                          <a:gd name="T11" fmla="*/ 0 h 4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05"/>
                          <a:gd name="T19" fmla="*/ 0 h 48"/>
                          <a:gd name="T20" fmla="*/ 405 w 405"/>
                          <a:gd name="T21" fmla="*/ 48 h 4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05" h="48">
                            <a:moveTo>
                              <a:pt x="13" y="0"/>
                            </a:moveTo>
                            <a:lnTo>
                              <a:pt x="389" y="0"/>
                            </a:lnTo>
                            <a:lnTo>
                              <a:pt x="404" y="47"/>
                            </a:lnTo>
                            <a:lnTo>
                              <a:pt x="0" y="47"/>
                            </a:lnTo>
                            <a:lnTo>
                              <a:pt x="11" y="0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0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4" y="1745"/>
                        <a:ext cx="22" cy="19"/>
                      </a:xfrm>
                      <a:custGeom>
                        <a:avLst/>
                        <a:gdLst>
                          <a:gd name="T0" fmla="*/ 21 w 22"/>
                          <a:gd name="T1" fmla="*/ 18 h 19"/>
                          <a:gd name="T2" fmla="*/ 21 w 22"/>
                          <a:gd name="T3" fmla="*/ 0 h 19"/>
                          <a:gd name="T4" fmla="*/ 0 w 22"/>
                          <a:gd name="T5" fmla="*/ 0 h 19"/>
                          <a:gd name="T6" fmla="*/ 0 w 22"/>
                          <a:gd name="T7" fmla="*/ 18 h 19"/>
                          <a:gd name="T8" fmla="*/ 21 w 22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21" y="18"/>
                            </a:moveTo>
                            <a:lnTo>
                              <a:pt x="2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2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1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2" y="1745"/>
                        <a:ext cx="22" cy="19"/>
                      </a:xfrm>
                      <a:custGeom>
                        <a:avLst/>
                        <a:gdLst>
                          <a:gd name="T0" fmla="*/ 20 w 22"/>
                          <a:gd name="T1" fmla="*/ 18 h 19"/>
                          <a:gd name="T2" fmla="*/ 21 w 22"/>
                          <a:gd name="T3" fmla="*/ 0 h 19"/>
                          <a:gd name="T4" fmla="*/ 1 w 22"/>
                          <a:gd name="T5" fmla="*/ 0 h 19"/>
                          <a:gd name="T6" fmla="*/ 0 w 22"/>
                          <a:gd name="T7" fmla="*/ 18 h 19"/>
                          <a:gd name="T8" fmla="*/ 20 w 22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20" y="18"/>
                            </a:moveTo>
                            <a:lnTo>
                              <a:pt x="21" y="0"/>
                            </a:lnTo>
                            <a:lnTo>
                              <a:pt x="1" y="0"/>
                            </a:lnTo>
                            <a:lnTo>
                              <a:pt x="0" y="18"/>
                            </a:lnTo>
                            <a:lnTo>
                              <a:pt x="20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2" name="Freeform 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0" y="1745"/>
                        <a:ext cx="57" cy="19"/>
                      </a:xfrm>
                      <a:custGeom>
                        <a:avLst/>
                        <a:gdLst>
                          <a:gd name="T0" fmla="*/ 56 w 57"/>
                          <a:gd name="T1" fmla="*/ 18 h 19"/>
                          <a:gd name="T2" fmla="*/ 56 w 57"/>
                          <a:gd name="T3" fmla="*/ 0 h 19"/>
                          <a:gd name="T4" fmla="*/ 0 w 57"/>
                          <a:gd name="T5" fmla="*/ 0 h 19"/>
                          <a:gd name="T6" fmla="*/ 0 w 57"/>
                          <a:gd name="T7" fmla="*/ 18 h 19"/>
                          <a:gd name="T8" fmla="*/ 56 w 57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7"/>
                          <a:gd name="T16" fmla="*/ 0 h 19"/>
                          <a:gd name="T17" fmla="*/ 57 w 5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7" h="19">
                            <a:moveTo>
                              <a:pt x="56" y="18"/>
                            </a:moveTo>
                            <a:lnTo>
                              <a:pt x="56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6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3" name="Freeform 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8" y="1745"/>
                        <a:ext cx="56" cy="19"/>
                      </a:xfrm>
                      <a:custGeom>
                        <a:avLst/>
                        <a:gdLst>
                          <a:gd name="T0" fmla="*/ 55 w 56"/>
                          <a:gd name="T1" fmla="*/ 18 h 19"/>
                          <a:gd name="T2" fmla="*/ 55 w 56"/>
                          <a:gd name="T3" fmla="*/ 0 h 19"/>
                          <a:gd name="T4" fmla="*/ 0 w 56"/>
                          <a:gd name="T5" fmla="*/ 0 h 19"/>
                          <a:gd name="T6" fmla="*/ 0 w 56"/>
                          <a:gd name="T7" fmla="*/ 18 h 19"/>
                          <a:gd name="T8" fmla="*/ 55 w 56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"/>
                          <a:gd name="T17" fmla="*/ 56 w 56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">
                            <a:moveTo>
                              <a:pt x="55" y="18"/>
                            </a:moveTo>
                            <a:lnTo>
                              <a:pt x="55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5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4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7" y="1745"/>
                        <a:ext cx="53" cy="19"/>
                      </a:xfrm>
                      <a:custGeom>
                        <a:avLst/>
                        <a:gdLst>
                          <a:gd name="T0" fmla="*/ 52 w 53"/>
                          <a:gd name="T1" fmla="*/ 18 h 19"/>
                          <a:gd name="T2" fmla="*/ 52 w 53"/>
                          <a:gd name="T3" fmla="*/ 0 h 19"/>
                          <a:gd name="T4" fmla="*/ 0 w 53"/>
                          <a:gd name="T5" fmla="*/ 0 h 19"/>
                          <a:gd name="T6" fmla="*/ 0 w 53"/>
                          <a:gd name="T7" fmla="*/ 18 h 19"/>
                          <a:gd name="T8" fmla="*/ 52 w 53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19"/>
                          <a:gd name="T17" fmla="*/ 53 w 53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19">
                            <a:moveTo>
                              <a:pt x="52" y="18"/>
                            </a:moveTo>
                            <a:lnTo>
                              <a:pt x="52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2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5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5" y="1745"/>
                        <a:ext cx="55" cy="19"/>
                      </a:xfrm>
                      <a:custGeom>
                        <a:avLst/>
                        <a:gdLst>
                          <a:gd name="T0" fmla="*/ 54 w 55"/>
                          <a:gd name="T1" fmla="*/ 18 h 19"/>
                          <a:gd name="T2" fmla="*/ 54 w 55"/>
                          <a:gd name="T3" fmla="*/ 0 h 19"/>
                          <a:gd name="T4" fmla="*/ 0 w 55"/>
                          <a:gd name="T5" fmla="*/ 0 h 19"/>
                          <a:gd name="T6" fmla="*/ 0 w 55"/>
                          <a:gd name="T7" fmla="*/ 18 h 19"/>
                          <a:gd name="T8" fmla="*/ 54 w 5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4" y="18"/>
                            </a:move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4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6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5" y="1754"/>
                        <a:ext cx="257" cy="32"/>
                      </a:xfrm>
                      <a:custGeom>
                        <a:avLst/>
                        <a:gdLst>
                          <a:gd name="T0" fmla="*/ 6 w 257"/>
                          <a:gd name="T1" fmla="*/ 0 h 32"/>
                          <a:gd name="T2" fmla="*/ 256 w 257"/>
                          <a:gd name="T3" fmla="*/ 0 h 32"/>
                          <a:gd name="T4" fmla="*/ 256 w 257"/>
                          <a:gd name="T5" fmla="*/ 31 h 32"/>
                          <a:gd name="T6" fmla="*/ 0 w 257"/>
                          <a:gd name="T7" fmla="*/ 31 h 32"/>
                          <a:gd name="T8" fmla="*/ 6 w 257"/>
                          <a:gd name="T9" fmla="*/ 1 h 32"/>
                          <a:gd name="T10" fmla="*/ 6 w 257"/>
                          <a:gd name="T11" fmla="*/ 0 h 3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57"/>
                          <a:gd name="T19" fmla="*/ 0 h 32"/>
                          <a:gd name="T20" fmla="*/ 257 w 257"/>
                          <a:gd name="T21" fmla="*/ 32 h 3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57" h="32">
                            <a:moveTo>
                              <a:pt x="6" y="0"/>
                            </a:moveTo>
                            <a:lnTo>
                              <a:pt x="256" y="0"/>
                            </a:lnTo>
                            <a:lnTo>
                              <a:pt x="256" y="31"/>
                            </a:lnTo>
                            <a:lnTo>
                              <a:pt x="0" y="31"/>
                            </a:lnTo>
                            <a:lnTo>
                              <a:pt x="6" y="1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7" name="Freeform 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8" y="1764"/>
                        <a:ext cx="252" cy="19"/>
                      </a:xfrm>
                      <a:custGeom>
                        <a:avLst/>
                        <a:gdLst>
                          <a:gd name="T0" fmla="*/ 1 w 252"/>
                          <a:gd name="T1" fmla="*/ 0 h 19"/>
                          <a:gd name="T2" fmla="*/ 251 w 252"/>
                          <a:gd name="T3" fmla="*/ 0 h 19"/>
                          <a:gd name="T4" fmla="*/ 251 w 252"/>
                          <a:gd name="T5" fmla="*/ 18 h 19"/>
                          <a:gd name="T6" fmla="*/ 0 w 252"/>
                          <a:gd name="T7" fmla="*/ 18 h 19"/>
                          <a:gd name="T8" fmla="*/ 1 w 25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2"/>
                          <a:gd name="T16" fmla="*/ 0 h 19"/>
                          <a:gd name="T17" fmla="*/ 252 w 25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2" h="19">
                            <a:moveTo>
                              <a:pt x="1" y="0"/>
                            </a:moveTo>
                            <a:lnTo>
                              <a:pt x="251" y="0"/>
                            </a:lnTo>
                            <a:lnTo>
                              <a:pt x="251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8" name="Freeform 1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9" y="1754"/>
                        <a:ext cx="250" cy="20"/>
                      </a:xfrm>
                      <a:custGeom>
                        <a:avLst/>
                        <a:gdLst>
                          <a:gd name="T0" fmla="*/ 0 w 250"/>
                          <a:gd name="T1" fmla="*/ 0 h 20"/>
                          <a:gd name="T2" fmla="*/ 249 w 250"/>
                          <a:gd name="T3" fmla="*/ 0 h 20"/>
                          <a:gd name="T4" fmla="*/ 249 w 250"/>
                          <a:gd name="T5" fmla="*/ 19 h 20"/>
                          <a:gd name="T6" fmla="*/ 0 w 250"/>
                          <a:gd name="T7" fmla="*/ 19 h 20"/>
                          <a:gd name="T8" fmla="*/ 0 w 250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0"/>
                          <a:gd name="T16" fmla="*/ 0 h 20"/>
                          <a:gd name="T17" fmla="*/ 250 w 250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0" h="20">
                            <a:moveTo>
                              <a:pt x="0" y="0"/>
                            </a:moveTo>
                            <a:lnTo>
                              <a:pt x="249" y="0"/>
                            </a:lnTo>
                            <a:lnTo>
                              <a:pt x="249" y="19"/>
                            </a:lnTo>
                            <a:lnTo>
                              <a:pt x="0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9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5" y="1770"/>
                        <a:ext cx="22" cy="18"/>
                      </a:xfrm>
                      <a:custGeom>
                        <a:avLst/>
                        <a:gdLst>
                          <a:gd name="T0" fmla="*/ 1 w 22"/>
                          <a:gd name="T1" fmla="*/ 0 h 18"/>
                          <a:gd name="T2" fmla="*/ 21 w 22"/>
                          <a:gd name="T3" fmla="*/ 0 h 18"/>
                          <a:gd name="T4" fmla="*/ 19 w 22"/>
                          <a:gd name="T5" fmla="*/ 17 h 18"/>
                          <a:gd name="T6" fmla="*/ 0 w 22"/>
                          <a:gd name="T7" fmla="*/ 17 h 18"/>
                          <a:gd name="T8" fmla="*/ 1 w 22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8"/>
                          <a:gd name="T17" fmla="*/ 22 w 22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8">
                            <a:moveTo>
                              <a:pt x="1" y="0"/>
                            </a:moveTo>
                            <a:lnTo>
                              <a:pt x="21" y="0"/>
                            </a:lnTo>
                            <a:lnTo>
                              <a:pt x="19" y="17"/>
                            </a:lnTo>
                            <a:lnTo>
                              <a:pt x="0" y="17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0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2" y="1777"/>
                        <a:ext cx="25" cy="19"/>
                      </a:xfrm>
                      <a:custGeom>
                        <a:avLst/>
                        <a:gdLst>
                          <a:gd name="T0" fmla="*/ 24 w 25"/>
                          <a:gd name="T1" fmla="*/ 0 h 19"/>
                          <a:gd name="T2" fmla="*/ 24 w 25"/>
                          <a:gd name="T3" fmla="*/ 18 h 19"/>
                          <a:gd name="T4" fmla="*/ 0 w 25"/>
                          <a:gd name="T5" fmla="*/ 18 h 19"/>
                          <a:gd name="T6" fmla="*/ 1 w 25"/>
                          <a:gd name="T7" fmla="*/ 0 h 19"/>
                          <a:gd name="T8" fmla="*/ 24 w 25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"/>
                          <a:gd name="T16" fmla="*/ 0 h 19"/>
                          <a:gd name="T17" fmla="*/ 25 w 2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" h="19">
                            <a:moveTo>
                              <a:pt x="24" y="0"/>
                            </a:moveTo>
                            <a:lnTo>
                              <a:pt x="24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1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7" y="1770"/>
                        <a:ext cx="210" cy="18"/>
                      </a:xfrm>
                      <a:custGeom>
                        <a:avLst/>
                        <a:gdLst>
                          <a:gd name="T0" fmla="*/ 0 w 210"/>
                          <a:gd name="T1" fmla="*/ 0 h 18"/>
                          <a:gd name="T2" fmla="*/ 0 w 210"/>
                          <a:gd name="T3" fmla="*/ 17 h 18"/>
                          <a:gd name="T4" fmla="*/ 208 w 210"/>
                          <a:gd name="T5" fmla="*/ 17 h 18"/>
                          <a:gd name="T6" fmla="*/ 209 w 210"/>
                          <a:gd name="T7" fmla="*/ 0 h 18"/>
                          <a:gd name="T8" fmla="*/ 1 w 210"/>
                          <a:gd name="T9" fmla="*/ 0 h 18"/>
                          <a:gd name="T10" fmla="*/ 0 w 210"/>
                          <a:gd name="T11" fmla="*/ 0 h 1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0"/>
                          <a:gd name="T19" fmla="*/ 0 h 18"/>
                          <a:gd name="T20" fmla="*/ 210 w 210"/>
                          <a:gd name="T21" fmla="*/ 18 h 1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0" h="18">
                            <a:moveTo>
                              <a:pt x="0" y="0"/>
                            </a:moveTo>
                            <a:lnTo>
                              <a:pt x="0" y="17"/>
                            </a:lnTo>
                            <a:lnTo>
                              <a:pt x="208" y="17"/>
                            </a:lnTo>
                            <a:lnTo>
                              <a:pt x="209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2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9" y="1777"/>
                        <a:ext cx="206" cy="19"/>
                      </a:xfrm>
                      <a:custGeom>
                        <a:avLst/>
                        <a:gdLst>
                          <a:gd name="T0" fmla="*/ 0 w 206"/>
                          <a:gd name="T1" fmla="*/ 0 h 19"/>
                          <a:gd name="T2" fmla="*/ 0 w 206"/>
                          <a:gd name="T3" fmla="*/ 18 h 19"/>
                          <a:gd name="T4" fmla="*/ 205 w 206"/>
                          <a:gd name="T5" fmla="*/ 18 h 19"/>
                          <a:gd name="T6" fmla="*/ 205 w 206"/>
                          <a:gd name="T7" fmla="*/ 0 h 19"/>
                          <a:gd name="T8" fmla="*/ 4 w 206"/>
                          <a:gd name="T9" fmla="*/ 0 h 19"/>
                          <a:gd name="T10" fmla="*/ 0 w 20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6"/>
                          <a:gd name="T19" fmla="*/ 0 h 19"/>
                          <a:gd name="T20" fmla="*/ 206 w 20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6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205" y="18"/>
                            </a:lnTo>
                            <a:lnTo>
                              <a:pt x="205" y="0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3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2" y="1785"/>
                        <a:ext cx="22" cy="19"/>
                      </a:xfrm>
                      <a:custGeom>
                        <a:avLst/>
                        <a:gdLst>
                          <a:gd name="T0" fmla="*/ 0 w 22"/>
                          <a:gd name="T1" fmla="*/ 0 h 19"/>
                          <a:gd name="T2" fmla="*/ 21 w 22"/>
                          <a:gd name="T3" fmla="*/ 0 h 19"/>
                          <a:gd name="T4" fmla="*/ 21 w 22"/>
                          <a:gd name="T5" fmla="*/ 18 h 19"/>
                          <a:gd name="T6" fmla="*/ 0 w 22"/>
                          <a:gd name="T7" fmla="*/ 18 h 19"/>
                          <a:gd name="T8" fmla="*/ 0 w 2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4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1" y="1783"/>
                        <a:ext cx="22" cy="19"/>
                      </a:xfrm>
                      <a:custGeom>
                        <a:avLst/>
                        <a:gdLst>
                          <a:gd name="T0" fmla="*/ 0 w 22"/>
                          <a:gd name="T1" fmla="*/ 0 h 19"/>
                          <a:gd name="T2" fmla="*/ 21 w 22"/>
                          <a:gd name="T3" fmla="*/ 0 h 19"/>
                          <a:gd name="T4" fmla="*/ 21 w 22"/>
                          <a:gd name="T5" fmla="*/ 18 h 19"/>
                          <a:gd name="T6" fmla="*/ 0 w 22"/>
                          <a:gd name="T7" fmla="*/ 18 h 19"/>
                          <a:gd name="T8" fmla="*/ 0 w 2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5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6" y="1785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4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4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6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4" y="1783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6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6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7" name="Freeform 1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45"/>
                        <a:ext cx="44" cy="19"/>
                      </a:xfrm>
                      <a:custGeom>
                        <a:avLst/>
                        <a:gdLst>
                          <a:gd name="T0" fmla="*/ 43 w 44"/>
                          <a:gd name="T1" fmla="*/ 13 h 19"/>
                          <a:gd name="T2" fmla="*/ 43 w 44"/>
                          <a:gd name="T3" fmla="*/ 0 h 19"/>
                          <a:gd name="T4" fmla="*/ 0 w 44"/>
                          <a:gd name="T5" fmla="*/ 0 h 19"/>
                          <a:gd name="T6" fmla="*/ 0 w 44"/>
                          <a:gd name="T7" fmla="*/ 18 h 19"/>
                          <a:gd name="T8" fmla="*/ 43 w 44"/>
                          <a:gd name="T9" fmla="*/ 18 h 19"/>
                          <a:gd name="T10" fmla="*/ 43 w 44"/>
                          <a:gd name="T11" fmla="*/ 13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4"/>
                          <a:gd name="T19" fmla="*/ 0 h 19"/>
                          <a:gd name="T20" fmla="*/ 44 w 44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4" h="19">
                            <a:moveTo>
                              <a:pt x="43" y="13"/>
                            </a:moveTo>
                            <a:lnTo>
                              <a:pt x="43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3" y="18"/>
                            </a:lnTo>
                            <a:lnTo>
                              <a:pt x="43" y="13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8" name="Freeform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45"/>
                        <a:ext cx="44" cy="19"/>
                      </a:xfrm>
                      <a:custGeom>
                        <a:avLst/>
                        <a:gdLst>
                          <a:gd name="T0" fmla="*/ 43 w 44"/>
                          <a:gd name="T1" fmla="*/ 18 h 19"/>
                          <a:gd name="T2" fmla="*/ 41 w 44"/>
                          <a:gd name="T3" fmla="*/ 0 h 19"/>
                          <a:gd name="T4" fmla="*/ 0 w 44"/>
                          <a:gd name="T5" fmla="*/ 0 h 19"/>
                          <a:gd name="T6" fmla="*/ 0 w 44"/>
                          <a:gd name="T7" fmla="*/ 18 h 19"/>
                          <a:gd name="T8" fmla="*/ 43 w 44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4"/>
                          <a:gd name="T16" fmla="*/ 0 h 19"/>
                          <a:gd name="T17" fmla="*/ 44 w 4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4" h="19">
                            <a:moveTo>
                              <a:pt x="43" y="18"/>
                            </a:moveTo>
                            <a:lnTo>
                              <a:pt x="4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3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9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54"/>
                        <a:ext cx="49" cy="20"/>
                      </a:xfrm>
                      <a:custGeom>
                        <a:avLst/>
                        <a:gdLst>
                          <a:gd name="T0" fmla="*/ 0 w 49"/>
                          <a:gd name="T1" fmla="*/ 0 h 20"/>
                          <a:gd name="T2" fmla="*/ 44 w 49"/>
                          <a:gd name="T3" fmla="*/ 0 h 20"/>
                          <a:gd name="T4" fmla="*/ 48 w 49"/>
                          <a:gd name="T5" fmla="*/ 19 h 20"/>
                          <a:gd name="T6" fmla="*/ 0 w 49"/>
                          <a:gd name="T7" fmla="*/ 19 h 20"/>
                          <a:gd name="T8" fmla="*/ 0 w 49"/>
                          <a:gd name="T9" fmla="*/ 4 h 20"/>
                          <a:gd name="T10" fmla="*/ 0 w 49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9"/>
                          <a:gd name="T19" fmla="*/ 0 h 20"/>
                          <a:gd name="T20" fmla="*/ 49 w 49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9" h="20">
                            <a:moveTo>
                              <a:pt x="0" y="0"/>
                            </a:moveTo>
                            <a:lnTo>
                              <a:pt x="44" y="0"/>
                            </a:lnTo>
                            <a:lnTo>
                              <a:pt x="48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0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54"/>
                        <a:ext cx="44" cy="20"/>
                      </a:xfrm>
                      <a:custGeom>
                        <a:avLst/>
                        <a:gdLst>
                          <a:gd name="T0" fmla="*/ 0 w 44"/>
                          <a:gd name="T1" fmla="*/ 0 h 20"/>
                          <a:gd name="T2" fmla="*/ 43 w 44"/>
                          <a:gd name="T3" fmla="*/ 0 h 20"/>
                          <a:gd name="T4" fmla="*/ 43 w 44"/>
                          <a:gd name="T5" fmla="*/ 19 h 20"/>
                          <a:gd name="T6" fmla="*/ 0 w 44"/>
                          <a:gd name="T7" fmla="*/ 19 h 20"/>
                          <a:gd name="T8" fmla="*/ 0 w 44"/>
                          <a:gd name="T9" fmla="*/ 4 h 20"/>
                          <a:gd name="T10" fmla="*/ 0 w 44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4"/>
                          <a:gd name="T19" fmla="*/ 0 h 20"/>
                          <a:gd name="T20" fmla="*/ 44 w 44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4" h="20">
                            <a:moveTo>
                              <a:pt x="0" y="0"/>
                            </a:moveTo>
                            <a:lnTo>
                              <a:pt x="43" y="0"/>
                            </a:lnTo>
                            <a:lnTo>
                              <a:pt x="43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1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64"/>
                        <a:ext cx="48" cy="19"/>
                      </a:xfrm>
                      <a:custGeom>
                        <a:avLst/>
                        <a:gdLst>
                          <a:gd name="T0" fmla="*/ 0 w 48"/>
                          <a:gd name="T1" fmla="*/ 0 h 19"/>
                          <a:gd name="T2" fmla="*/ 45 w 48"/>
                          <a:gd name="T3" fmla="*/ 0 h 19"/>
                          <a:gd name="T4" fmla="*/ 47 w 48"/>
                          <a:gd name="T5" fmla="*/ 18 h 19"/>
                          <a:gd name="T6" fmla="*/ 0 w 48"/>
                          <a:gd name="T7" fmla="*/ 18 h 19"/>
                          <a:gd name="T8" fmla="*/ 0 w 48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"/>
                          <a:gd name="T16" fmla="*/ 0 h 19"/>
                          <a:gd name="T17" fmla="*/ 48 w 48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" h="19">
                            <a:moveTo>
                              <a:pt x="0" y="0"/>
                            </a:moveTo>
                            <a:lnTo>
                              <a:pt x="45" y="0"/>
                            </a:lnTo>
                            <a:lnTo>
                              <a:pt x="47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2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96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2 h 19"/>
                          <a:gd name="T10" fmla="*/ 0 w 20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"/>
                          <a:gd name="T19" fmla="*/ 0 h 19"/>
                          <a:gd name="T20" fmla="*/ 20 w 20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3" name="Freeform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93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19"/>
                          <a:gd name="T17" fmla="*/ 20 w 2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4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8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0 h 19"/>
                          <a:gd name="T2" fmla="*/ 50 w 51"/>
                          <a:gd name="T3" fmla="*/ 0 h 19"/>
                          <a:gd name="T4" fmla="*/ 50 w 51"/>
                          <a:gd name="T5" fmla="*/ 18 h 19"/>
                          <a:gd name="T6" fmla="*/ 0 w 51"/>
                          <a:gd name="T7" fmla="*/ 18 h 19"/>
                          <a:gd name="T8" fmla="*/ 0 w 5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5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83"/>
                        <a:ext cx="49" cy="19"/>
                      </a:xfrm>
                      <a:custGeom>
                        <a:avLst/>
                        <a:gdLst>
                          <a:gd name="T0" fmla="*/ 0 w 49"/>
                          <a:gd name="T1" fmla="*/ 0 h 19"/>
                          <a:gd name="T2" fmla="*/ 48 w 49"/>
                          <a:gd name="T3" fmla="*/ 0 h 19"/>
                          <a:gd name="T4" fmla="*/ 48 w 49"/>
                          <a:gd name="T5" fmla="*/ 18 h 19"/>
                          <a:gd name="T6" fmla="*/ 0 w 49"/>
                          <a:gd name="T7" fmla="*/ 18 h 19"/>
                          <a:gd name="T8" fmla="*/ 0 w 49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9"/>
                          <a:gd name="T16" fmla="*/ 0 h 19"/>
                          <a:gd name="T17" fmla="*/ 49 w 49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9" h="19">
                            <a:moveTo>
                              <a:pt x="0" y="0"/>
                            </a:moveTo>
                            <a:lnTo>
                              <a:pt x="48" y="0"/>
                            </a:lnTo>
                            <a:lnTo>
                              <a:pt x="48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6" name="Freeform 1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4" y="174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18 h 19"/>
                          <a:gd name="T2" fmla="*/ 0 w 51"/>
                          <a:gd name="T3" fmla="*/ 0 h 19"/>
                          <a:gd name="T4" fmla="*/ 45 w 51"/>
                          <a:gd name="T5" fmla="*/ 0 h 19"/>
                          <a:gd name="T6" fmla="*/ 50 w 51"/>
                          <a:gd name="T7" fmla="*/ 18 h 19"/>
                          <a:gd name="T8" fmla="*/ 0 w 5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18"/>
                            </a:moveTo>
                            <a:lnTo>
                              <a:pt x="0" y="0"/>
                            </a:lnTo>
                            <a:lnTo>
                              <a:pt x="45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7" name="Freeform 1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9" y="1745"/>
                        <a:ext cx="51" cy="19"/>
                      </a:xfrm>
                      <a:custGeom>
                        <a:avLst/>
                        <a:gdLst>
                          <a:gd name="T0" fmla="*/ 1 w 51"/>
                          <a:gd name="T1" fmla="*/ 18 h 19"/>
                          <a:gd name="T2" fmla="*/ 0 w 51"/>
                          <a:gd name="T3" fmla="*/ 0 h 19"/>
                          <a:gd name="T4" fmla="*/ 46 w 51"/>
                          <a:gd name="T5" fmla="*/ 0 h 19"/>
                          <a:gd name="T6" fmla="*/ 50 w 51"/>
                          <a:gd name="T7" fmla="*/ 18 h 19"/>
                          <a:gd name="T8" fmla="*/ 1 w 5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1" y="18"/>
                            </a:moveTo>
                            <a:lnTo>
                              <a:pt x="0" y="0"/>
                            </a:lnTo>
                            <a:lnTo>
                              <a:pt x="46" y="0"/>
                            </a:lnTo>
                            <a:lnTo>
                              <a:pt x="50" y="18"/>
                            </a:lnTo>
                            <a:lnTo>
                              <a:pt x="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8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4" y="1754"/>
                        <a:ext cx="64" cy="37"/>
                      </a:xfrm>
                      <a:custGeom>
                        <a:avLst/>
                        <a:gdLst>
                          <a:gd name="T0" fmla="*/ 0 w 64"/>
                          <a:gd name="T1" fmla="*/ 0 h 37"/>
                          <a:gd name="T2" fmla="*/ 48 w 64"/>
                          <a:gd name="T3" fmla="*/ 0 h 37"/>
                          <a:gd name="T4" fmla="*/ 63 w 64"/>
                          <a:gd name="T5" fmla="*/ 36 h 37"/>
                          <a:gd name="T6" fmla="*/ 9 w 64"/>
                          <a:gd name="T7" fmla="*/ 36 h 37"/>
                          <a:gd name="T8" fmla="*/ 1 w 64"/>
                          <a:gd name="T9" fmla="*/ 1 h 37"/>
                          <a:gd name="T10" fmla="*/ 0 w 64"/>
                          <a:gd name="T11" fmla="*/ 0 h 37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64"/>
                          <a:gd name="T19" fmla="*/ 0 h 37"/>
                          <a:gd name="T20" fmla="*/ 64 w 64"/>
                          <a:gd name="T21" fmla="*/ 37 h 37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64" h="37">
                            <a:moveTo>
                              <a:pt x="0" y="0"/>
                            </a:moveTo>
                            <a:lnTo>
                              <a:pt x="48" y="0"/>
                            </a:lnTo>
                            <a:lnTo>
                              <a:pt x="63" y="36"/>
                            </a:lnTo>
                            <a:lnTo>
                              <a:pt x="9" y="36"/>
                            </a:lnTo>
                            <a:lnTo>
                              <a:pt x="1" y="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9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3" y="1754"/>
                        <a:ext cx="53" cy="20"/>
                      </a:xfrm>
                      <a:custGeom>
                        <a:avLst/>
                        <a:gdLst>
                          <a:gd name="T0" fmla="*/ 0 w 53"/>
                          <a:gd name="T1" fmla="*/ 0 h 20"/>
                          <a:gd name="T2" fmla="*/ 47 w 53"/>
                          <a:gd name="T3" fmla="*/ 0 h 20"/>
                          <a:gd name="T4" fmla="*/ 52 w 53"/>
                          <a:gd name="T5" fmla="*/ 19 h 20"/>
                          <a:gd name="T6" fmla="*/ 1 w 53"/>
                          <a:gd name="T7" fmla="*/ 19 h 20"/>
                          <a:gd name="T8" fmla="*/ 0 w 53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20"/>
                          <a:gd name="T17" fmla="*/ 53 w 53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20">
                            <a:moveTo>
                              <a:pt x="0" y="0"/>
                            </a:moveTo>
                            <a:lnTo>
                              <a:pt x="47" y="0"/>
                            </a:lnTo>
                            <a:lnTo>
                              <a:pt x="52" y="19"/>
                            </a:lnTo>
                            <a:lnTo>
                              <a:pt x="1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0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4" y="1764"/>
                        <a:ext cx="54" cy="19"/>
                      </a:xfrm>
                      <a:custGeom>
                        <a:avLst/>
                        <a:gdLst>
                          <a:gd name="T0" fmla="*/ 0 w 54"/>
                          <a:gd name="T1" fmla="*/ 0 h 19"/>
                          <a:gd name="T2" fmla="*/ 51 w 54"/>
                          <a:gd name="T3" fmla="*/ 0 h 19"/>
                          <a:gd name="T4" fmla="*/ 53 w 54"/>
                          <a:gd name="T5" fmla="*/ 18 h 19"/>
                          <a:gd name="T6" fmla="*/ 0 w 54"/>
                          <a:gd name="T7" fmla="*/ 18 h 19"/>
                          <a:gd name="T8" fmla="*/ 0 w 54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4"/>
                          <a:gd name="T16" fmla="*/ 0 h 19"/>
                          <a:gd name="T17" fmla="*/ 54 w 5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4" h="19">
                            <a:moveTo>
                              <a:pt x="0" y="0"/>
                            </a:moveTo>
                            <a:lnTo>
                              <a:pt x="51" y="0"/>
                            </a:lnTo>
                            <a:lnTo>
                              <a:pt x="53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1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6" y="1770"/>
                        <a:ext cx="53" cy="18"/>
                      </a:xfrm>
                      <a:custGeom>
                        <a:avLst/>
                        <a:gdLst>
                          <a:gd name="T0" fmla="*/ 0 w 53"/>
                          <a:gd name="T1" fmla="*/ 0 h 18"/>
                          <a:gd name="T2" fmla="*/ 50 w 53"/>
                          <a:gd name="T3" fmla="*/ 0 h 18"/>
                          <a:gd name="T4" fmla="*/ 52 w 53"/>
                          <a:gd name="T5" fmla="*/ 17 h 18"/>
                          <a:gd name="T6" fmla="*/ 0 w 53"/>
                          <a:gd name="T7" fmla="*/ 17 h 18"/>
                          <a:gd name="T8" fmla="*/ 0 w 53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18"/>
                          <a:gd name="T17" fmla="*/ 53 w 53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18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2" y="17"/>
                            </a:lnTo>
                            <a:lnTo>
                              <a:pt x="0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2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7" y="1777"/>
                        <a:ext cx="55" cy="19"/>
                      </a:xfrm>
                      <a:custGeom>
                        <a:avLst/>
                        <a:gdLst>
                          <a:gd name="T0" fmla="*/ 52 w 55"/>
                          <a:gd name="T1" fmla="*/ 0 h 19"/>
                          <a:gd name="T2" fmla="*/ 54 w 55"/>
                          <a:gd name="T3" fmla="*/ 18 h 19"/>
                          <a:gd name="T4" fmla="*/ 1 w 55"/>
                          <a:gd name="T5" fmla="*/ 18 h 19"/>
                          <a:gd name="T6" fmla="*/ 0 w 55"/>
                          <a:gd name="T7" fmla="*/ 0 h 19"/>
                          <a:gd name="T8" fmla="*/ 52 w 55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2" y="0"/>
                            </a:moveTo>
                            <a:lnTo>
                              <a:pt x="54" y="18"/>
                            </a:lnTo>
                            <a:lnTo>
                              <a:pt x="1" y="18"/>
                            </a:lnTo>
                            <a:lnTo>
                              <a:pt x="0" y="0"/>
                            </a:lnTo>
                            <a:lnTo>
                              <a:pt x="52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3" name="Freeform 1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8" y="1783"/>
                        <a:ext cx="56" cy="19"/>
                      </a:xfrm>
                      <a:custGeom>
                        <a:avLst/>
                        <a:gdLst>
                          <a:gd name="T0" fmla="*/ 0 w 56"/>
                          <a:gd name="T1" fmla="*/ 0 h 19"/>
                          <a:gd name="T2" fmla="*/ 54 w 56"/>
                          <a:gd name="T3" fmla="*/ 0 h 19"/>
                          <a:gd name="T4" fmla="*/ 55 w 56"/>
                          <a:gd name="T5" fmla="*/ 18 h 19"/>
                          <a:gd name="T6" fmla="*/ 1 w 56"/>
                          <a:gd name="T7" fmla="*/ 18 h 19"/>
                          <a:gd name="T8" fmla="*/ 1 w 56"/>
                          <a:gd name="T9" fmla="*/ 0 h 19"/>
                          <a:gd name="T10" fmla="*/ 0 w 5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6"/>
                          <a:gd name="T19" fmla="*/ 0 h 19"/>
                          <a:gd name="T20" fmla="*/ 56 w 5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6" h="19">
                            <a:moveTo>
                              <a:pt x="0" y="0"/>
                            </a:moveTo>
                            <a:lnTo>
                              <a:pt x="54" y="0"/>
                            </a:lnTo>
                            <a:lnTo>
                              <a:pt x="55" y="18"/>
                            </a:lnTo>
                            <a:lnTo>
                              <a:pt x="1" y="18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4" name="Rectangl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78" y="1669"/>
                        <a:ext cx="433" cy="6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5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9" y="1676"/>
                        <a:ext cx="412" cy="4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6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93" y="1681"/>
                        <a:ext cx="405" cy="3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7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710"/>
                        <a:ext cx="114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8" name="Rectangle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716"/>
                        <a:ext cx="114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9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721"/>
                        <a:ext cx="114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0" name="Oval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2" y="1686"/>
                        <a:ext cx="12" cy="10"/>
                      </a:xfrm>
                      <a:prstGeom prst="ellipse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1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36" y="1683"/>
                        <a:ext cx="119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2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5" y="1683"/>
                        <a:ext cx="119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3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36" y="1705"/>
                        <a:ext cx="11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4" name="Rectangle 1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5" y="1705"/>
                        <a:ext cx="11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5" name="Rectangle 1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1" y="1685"/>
                        <a:ext cx="12" cy="12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6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1" y="1692"/>
                        <a:ext cx="1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7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13" y="1694"/>
                        <a:ext cx="3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8" name="Rectangle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41" y="1694"/>
                        <a:ext cx="38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9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4" y="1681"/>
                        <a:ext cx="21" cy="21"/>
                      </a:xfrm>
                      <a:custGeom>
                        <a:avLst/>
                        <a:gdLst>
                          <a:gd name="T0" fmla="*/ 0 w 21"/>
                          <a:gd name="T1" fmla="*/ 20 h 21"/>
                          <a:gd name="T2" fmla="*/ 20 w 21"/>
                          <a:gd name="T3" fmla="*/ 20 h 21"/>
                          <a:gd name="T4" fmla="*/ 8 w 21"/>
                          <a:gd name="T5" fmla="*/ 20 h 21"/>
                          <a:gd name="T6" fmla="*/ 8 w 21"/>
                          <a:gd name="T7" fmla="*/ 7 h 21"/>
                          <a:gd name="T8" fmla="*/ 20 w 21"/>
                          <a:gd name="T9" fmla="*/ 3 h 21"/>
                          <a:gd name="T10" fmla="*/ 8 w 21"/>
                          <a:gd name="T11" fmla="*/ 0 h 21"/>
                          <a:gd name="T12" fmla="*/ 0 w 21"/>
                          <a:gd name="T13" fmla="*/ 0 h 21"/>
                          <a:gd name="T14" fmla="*/ 0 w 21"/>
                          <a:gd name="T15" fmla="*/ 20 h 2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21"/>
                          <a:gd name="T25" fmla="*/ 0 h 21"/>
                          <a:gd name="T26" fmla="*/ 21 w 21"/>
                          <a:gd name="T27" fmla="*/ 21 h 2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" h="21">
                            <a:moveTo>
                              <a:pt x="0" y="20"/>
                            </a:moveTo>
                            <a:lnTo>
                              <a:pt x="20" y="20"/>
                            </a:lnTo>
                            <a:lnTo>
                              <a:pt x="8" y="20"/>
                            </a:lnTo>
                            <a:lnTo>
                              <a:pt x="8" y="7"/>
                            </a:lnTo>
                            <a:lnTo>
                              <a:pt x="20" y="3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2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0" name="Rectangle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78" y="1715"/>
                        <a:ext cx="7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1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76" y="1713"/>
                        <a:ext cx="83" cy="20"/>
                      </a:xfrm>
                      <a:custGeom>
                        <a:avLst/>
                        <a:gdLst>
                          <a:gd name="T0" fmla="*/ 0 w 83"/>
                          <a:gd name="T1" fmla="*/ 0 h 20"/>
                          <a:gd name="T2" fmla="*/ 9 w 83"/>
                          <a:gd name="T3" fmla="*/ 0 h 20"/>
                          <a:gd name="T4" fmla="*/ 10 w 83"/>
                          <a:gd name="T5" fmla="*/ 9 h 20"/>
                          <a:gd name="T6" fmla="*/ 68 w 83"/>
                          <a:gd name="T7" fmla="*/ 9 h 20"/>
                          <a:gd name="T8" fmla="*/ 71 w 83"/>
                          <a:gd name="T9" fmla="*/ 0 h 20"/>
                          <a:gd name="T10" fmla="*/ 82 w 83"/>
                          <a:gd name="T11" fmla="*/ 0 h 20"/>
                          <a:gd name="T12" fmla="*/ 77 w 83"/>
                          <a:gd name="T13" fmla="*/ 19 h 20"/>
                          <a:gd name="T14" fmla="*/ 6 w 83"/>
                          <a:gd name="T15" fmla="*/ 19 h 20"/>
                          <a:gd name="T16" fmla="*/ 0 w 83"/>
                          <a:gd name="T17" fmla="*/ 9 h 20"/>
                          <a:gd name="T18" fmla="*/ 0 w 83"/>
                          <a:gd name="T19" fmla="*/ 0 h 2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83"/>
                          <a:gd name="T31" fmla="*/ 0 h 20"/>
                          <a:gd name="T32" fmla="*/ 83 w 83"/>
                          <a:gd name="T33" fmla="*/ 20 h 2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83" h="20">
                            <a:moveTo>
                              <a:pt x="0" y="0"/>
                            </a:moveTo>
                            <a:lnTo>
                              <a:pt x="9" y="0"/>
                            </a:lnTo>
                            <a:lnTo>
                              <a:pt x="10" y="9"/>
                            </a:lnTo>
                            <a:lnTo>
                              <a:pt x="68" y="9"/>
                            </a:lnTo>
                            <a:lnTo>
                              <a:pt x="71" y="0"/>
                            </a:lnTo>
                            <a:lnTo>
                              <a:pt x="82" y="0"/>
                            </a:lnTo>
                            <a:lnTo>
                              <a:pt x="77" y="19"/>
                            </a:lnTo>
                            <a:lnTo>
                              <a:pt x="6" y="19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2" name="Rectangle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80" y="1696"/>
                        <a:ext cx="105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3" name="Rectangle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691"/>
                        <a:ext cx="3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4" name="Rectangle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3" y="1694"/>
                        <a:ext cx="2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5" name="Rectangle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05" y="1656"/>
                        <a:ext cx="17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6" name="Rectangle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48" y="1403"/>
                        <a:ext cx="291" cy="22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7" name="Rectangle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1" y="1425"/>
                        <a:ext cx="226" cy="16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8" name="Rectangle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91" y="1432"/>
                        <a:ext cx="206" cy="1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9" name="Rectangle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41" y="1645"/>
                        <a:ext cx="112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0" name="Freeform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14" y="1633"/>
                        <a:ext cx="165" cy="19"/>
                      </a:xfrm>
                      <a:custGeom>
                        <a:avLst/>
                        <a:gdLst>
                          <a:gd name="T0" fmla="*/ 22 w 165"/>
                          <a:gd name="T1" fmla="*/ 18 h 19"/>
                          <a:gd name="T2" fmla="*/ 144 w 165"/>
                          <a:gd name="T3" fmla="*/ 18 h 19"/>
                          <a:gd name="T4" fmla="*/ 164 w 165"/>
                          <a:gd name="T5" fmla="*/ 0 h 19"/>
                          <a:gd name="T6" fmla="*/ 0 w 165"/>
                          <a:gd name="T7" fmla="*/ 0 h 19"/>
                          <a:gd name="T8" fmla="*/ 22 w 16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5"/>
                          <a:gd name="T16" fmla="*/ 0 h 19"/>
                          <a:gd name="T17" fmla="*/ 165 w 16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5" h="19">
                            <a:moveTo>
                              <a:pt x="22" y="18"/>
                            </a:moveTo>
                            <a:lnTo>
                              <a:pt x="144" y="18"/>
                            </a:lnTo>
                            <a:lnTo>
                              <a:pt x="164" y="0"/>
                            </a:lnTo>
                            <a:lnTo>
                              <a:pt x="0" y="0"/>
                            </a:lnTo>
                            <a:lnTo>
                              <a:pt x="22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1" name="Rectangle 1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80" y="1613"/>
                        <a:ext cx="27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2" name="Rectangle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00" y="1613"/>
                        <a:ext cx="1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3" name="Rectangle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01" y="1615"/>
                        <a:ext cx="11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4" name="Rectangle 1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0" y="1611"/>
                        <a:ext cx="35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5" name="Rectangle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1" y="1613"/>
                        <a:ext cx="3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6" name="Rectangle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3" y="1620"/>
                        <a:ext cx="2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287057" name="Line 1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3025"/>
                    <a:ext cx="0" cy="308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58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4367" y="3735"/>
                    <a:ext cx="0" cy="335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59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4557" y="2683"/>
                    <a:ext cx="0" cy="34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0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5617" y="2683"/>
                    <a:ext cx="0" cy="34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1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3912" y="4078"/>
                    <a:ext cx="1823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2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2" y="4070"/>
                    <a:ext cx="0" cy="125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3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4665" y="4063"/>
                    <a:ext cx="0" cy="199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4" name="Freeform 167"/>
                  <p:cNvSpPr>
                    <a:spLocks/>
                  </p:cNvSpPr>
                  <p:nvPr/>
                </p:nvSpPr>
                <p:spPr bwMode="auto">
                  <a:xfrm>
                    <a:off x="5442" y="4178"/>
                    <a:ext cx="295" cy="412"/>
                  </a:xfrm>
                  <a:custGeom>
                    <a:avLst/>
                    <a:gdLst>
                      <a:gd name="T0" fmla="*/ 0 w 260"/>
                      <a:gd name="T1" fmla="*/ 0 h 249"/>
                      <a:gd name="T2" fmla="*/ 0 w 260"/>
                      <a:gd name="T3" fmla="*/ 5081 h 249"/>
                      <a:gd name="T4" fmla="*/ 554 w 260"/>
                      <a:gd name="T5" fmla="*/ 5081 h 249"/>
                      <a:gd name="T6" fmla="*/ 554 w 260"/>
                      <a:gd name="T7" fmla="*/ 0 h 249"/>
                      <a:gd name="T8" fmla="*/ 0 w 260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249"/>
                      <a:gd name="T17" fmla="*/ 260 w 260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59" y="248"/>
                        </a:lnTo>
                        <a:lnTo>
                          <a:pt x="259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5" name="Freeform 168"/>
                  <p:cNvSpPr>
                    <a:spLocks/>
                  </p:cNvSpPr>
                  <p:nvPr/>
                </p:nvSpPr>
                <p:spPr bwMode="auto">
                  <a:xfrm>
                    <a:off x="4987" y="4178"/>
                    <a:ext cx="298" cy="412"/>
                  </a:xfrm>
                  <a:custGeom>
                    <a:avLst/>
                    <a:gdLst>
                      <a:gd name="T0" fmla="*/ 0 w 261"/>
                      <a:gd name="T1" fmla="*/ 0 h 249"/>
                      <a:gd name="T2" fmla="*/ 0 w 261"/>
                      <a:gd name="T3" fmla="*/ 5081 h 249"/>
                      <a:gd name="T4" fmla="*/ 577 w 261"/>
                      <a:gd name="T5" fmla="*/ 5081 h 249"/>
                      <a:gd name="T6" fmla="*/ 577 w 261"/>
                      <a:gd name="T7" fmla="*/ 0 h 249"/>
                      <a:gd name="T8" fmla="*/ 0 w 26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49"/>
                      <a:gd name="T17" fmla="*/ 261 w 26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60" y="248"/>
                        </a:lnTo>
                        <a:lnTo>
                          <a:pt x="2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6" name="Freeform 169"/>
                  <p:cNvSpPr>
                    <a:spLocks/>
                  </p:cNvSpPr>
                  <p:nvPr/>
                </p:nvSpPr>
                <p:spPr bwMode="auto">
                  <a:xfrm>
                    <a:off x="4520" y="4175"/>
                    <a:ext cx="295" cy="413"/>
                  </a:xfrm>
                  <a:custGeom>
                    <a:avLst/>
                    <a:gdLst>
                      <a:gd name="T0" fmla="*/ 0 w 261"/>
                      <a:gd name="T1" fmla="*/ 0 h 249"/>
                      <a:gd name="T2" fmla="*/ 0 w 261"/>
                      <a:gd name="T3" fmla="*/ 5162 h 249"/>
                      <a:gd name="T4" fmla="*/ 541 w 261"/>
                      <a:gd name="T5" fmla="*/ 5162 h 249"/>
                      <a:gd name="T6" fmla="*/ 541 w 261"/>
                      <a:gd name="T7" fmla="*/ 0 h 249"/>
                      <a:gd name="T8" fmla="*/ 0 w 26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49"/>
                      <a:gd name="T17" fmla="*/ 261 w 26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60" y="248"/>
                        </a:lnTo>
                        <a:lnTo>
                          <a:pt x="2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8" name="Freeform 171"/>
                  <p:cNvSpPr>
                    <a:spLocks/>
                  </p:cNvSpPr>
                  <p:nvPr/>
                </p:nvSpPr>
                <p:spPr bwMode="auto">
                  <a:xfrm>
                    <a:off x="4325" y="3333"/>
                    <a:ext cx="87" cy="405"/>
                  </a:xfrm>
                  <a:custGeom>
                    <a:avLst/>
                    <a:gdLst>
                      <a:gd name="T0" fmla="*/ 0 w 77"/>
                      <a:gd name="T1" fmla="*/ 0 h 244"/>
                      <a:gd name="T2" fmla="*/ 0 w 77"/>
                      <a:gd name="T3" fmla="*/ 5074 h 244"/>
                      <a:gd name="T4" fmla="*/ 158 w 77"/>
                      <a:gd name="T5" fmla="*/ 5074 h 244"/>
                      <a:gd name="T6" fmla="*/ 158 w 77"/>
                      <a:gd name="T7" fmla="*/ 0 h 244"/>
                      <a:gd name="T8" fmla="*/ 0 w 77"/>
                      <a:gd name="T9" fmla="*/ 0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244"/>
                      <a:gd name="T17" fmla="*/ 77 w 77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244">
                        <a:moveTo>
                          <a:pt x="0" y="0"/>
                        </a:moveTo>
                        <a:lnTo>
                          <a:pt x="0" y="243"/>
                        </a:lnTo>
                        <a:lnTo>
                          <a:pt x="76" y="243"/>
                        </a:lnTo>
                        <a:lnTo>
                          <a:pt x="7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7" name="Freeform 170"/>
                  <p:cNvSpPr>
                    <a:spLocks/>
                  </p:cNvSpPr>
                  <p:nvPr/>
                </p:nvSpPr>
                <p:spPr bwMode="auto">
                  <a:xfrm>
                    <a:off x="4057" y="4175"/>
                    <a:ext cx="298" cy="413"/>
                  </a:xfrm>
                  <a:custGeom>
                    <a:avLst/>
                    <a:gdLst>
                      <a:gd name="T0" fmla="*/ 0 w 261"/>
                      <a:gd name="T1" fmla="*/ 0 h 249"/>
                      <a:gd name="T2" fmla="*/ 0 w 261"/>
                      <a:gd name="T3" fmla="*/ 5162 h 249"/>
                      <a:gd name="T4" fmla="*/ 577 w 261"/>
                      <a:gd name="T5" fmla="*/ 5162 h 249"/>
                      <a:gd name="T6" fmla="*/ 577 w 261"/>
                      <a:gd name="T7" fmla="*/ 0 h 249"/>
                      <a:gd name="T8" fmla="*/ 0 w 26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49"/>
                      <a:gd name="T17" fmla="*/ 261 w 26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60" y="248"/>
                        </a:lnTo>
                        <a:lnTo>
                          <a:pt x="2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7069" name="Freeform 172"/>
                <p:cNvSpPr>
                  <a:spLocks/>
                </p:cNvSpPr>
                <p:nvPr/>
              </p:nvSpPr>
              <p:spPr bwMode="auto">
                <a:xfrm>
                  <a:off x="4727" y="5083"/>
                  <a:ext cx="423" cy="175"/>
                </a:xfrm>
                <a:custGeom>
                  <a:avLst/>
                  <a:gdLst>
                    <a:gd name="T0" fmla="*/ 0 w 373"/>
                    <a:gd name="T1" fmla="*/ 0 h 106"/>
                    <a:gd name="T2" fmla="*/ 0 w 373"/>
                    <a:gd name="T3" fmla="*/ 2123 h 106"/>
                    <a:gd name="T4" fmla="*/ 793 w 373"/>
                    <a:gd name="T5" fmla="*/ 2123 h 106"/>
                    <a:gd name="T6" fmla="*/ 793 w 373"/>
                    <a:gd name="T7" fmla="*/ 0 h 106"/>
                    <a:gd name="T8" fmla="*/ 0 w 373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3"/>
                    <a:gd name="T16" fmla="*/ 0 h 106"/>
                    <a:gd name="T17" fmla="*/ 373 w 373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3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372" y="105"/>
                      </a:lnTo>
                      <a:lnTo>
                        <a:pt x="37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70" name="Freeform 173"/>
                <p:cNvSpPr>
                  <a:spLocks/>
                </p:cNvSpPr>
                <p:nvPr/>
              </p:nvSpPr>
              <p:spPr bwMode="auto">
                <a:xfrm>
                  <a:off x="4727" y="5620"/>
                  <a:ext cx="425" cy="175"/>
                </a:xfrm>
                <a:custGeom>
                  <a:avLst/>
                  <a:gdLst>
                    <a:gd name="T0" fmla="*/ 0 w 374"/>
                    <a:gd name="T1" fmla="*/ 0 h 106"/>
                    <a:gd name="T2" fmla="*/ 0 w 374"/>
                    <a:gd name="T3" fmla="*/ 2123 h 106"/>
                    <a:gd name="T4" fmla="*/ 805 w 374"/>
                    <a:gd name="T5" fmla="*/ 2123 h 106"/>
                    <a:gd name="T6" fmla="*/ 805 w 374"/>
                    <a:gd name="T7" fmla="*/ 0 h 106"/>
                    <a:gd name="T8" fmla="*/ 0 w 374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"/>
                    <a:gd name="T16" fmla="*/ 0 h 106"/>
                    <a:gd name="T17" fmla="*/ 374 w 374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373" y="105"/>
                      </a:lnTo>
                      <a:lnTo>
                        <a:pt x="3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71" name="Freeform 174"/>
                <p:cNvSpPr>
                  <a:spLocks/>
                </p:cNvSpPr>
                <p:nvPr/>
              </p:nvSpPr>
              <p:spPr bwMode="auto">
                <a:xfrm>
                  <a:off x="4727" y="5355"/>
                  <a:ext cx="425" cy="175"/>
                </a:xfrm>
                <a:custGeom>
                  <a:avLst/>
                  <a:gdLst>
                    <a:gd name="T0" fmla="*/ 0 w 374"/>
                    <a:gd name="T1" fmla="*/ 0 h 106"/>
                    <a:gd name="T2" fmla="*/ 0 w 374"/>
                    <a:gd name="T3" fmla="*/ 2123 h 106"/>
                    <a:gd name="T4" fmla="*/ 805 w 374"/>
                    <a:gd name="T5" fmla="*/ 2123 h 106"/>
                    <a:gd name="T6" fmla="*/ 805 w 374"/>
                    <a:gd name="T7" fmla="*/ 0 h 106"/>
                    <a:gd name="T8" fmla="*/ 0 w 374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"/>
                    <a:gd name="T16" fmla="*/ 0 h 106"/>
                    <a:gd name="T17" fmla="*/ 374 w 374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373" y="105"/>
                      </a:lnTo>
                      <a:lnTo>
                        <a:pt x="3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72" name="Freeform 175"/>
                <p:cNvSpPr>
                  <a:spLocks/>
                </p:cNvSpPr>
                <p:nvPr/>
              </p:nvSpPr>
              <p:spPr bwMode="auto">
                <a:xfrm>
                  <a:off x="4727" y="5895"/>
                  <a:ext cx="425" cy="173"/>
                </a:xfrm>
                <a:custGeom>
                  <a:avLst/>
                  <a:gdLst>
                    <a:gd name="T0" fmla="*/ 0 w 374"/>
                    <a:gd name="T1" fmla="*/ 0 h 105"/>
                    <a:gd name="T2" fmla="*/ 0 w 374"/>
                    <a:gd name="T3" fmla="*/ 2079 h 105"/>
                    <a:gd name="T4" fmla="*/ 805 w 374"/>
                    <a:gd name="T5" fmla="*/ 2079 h 105"/>
                    <a:gd name="T6" fmla="*/ 805 w 374"/>
                    <a:gd name="T7" fmla="*/ 0 h 105"/>
                    <a:gd name="T8" fmla="*/ 0 w 374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"/>
                    <a:gd name="T16" fmla="*/ 0 h 105"/>
                    <a:gd name="T17" fmla="*/ 374 w 374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" h="105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373" y="104"/>
                      </a:lnTo>
                      <a:lnTo>
                        <a:pt x="3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7074" name="Line 177"/>
              <p:cNvSpPr>
                <a:spLocks noChangeShapeType="1"/>
              </p:cNvSpPr>
              <p:nvPr/>
            </p:nvSpPr>
            <p:spPr bwMode="auto">
              <a:xfrm flipH="1">
                <a:off x="4667" y="5158"/>
                <a:ext cx="5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5" name="Line 178"/>
              <p:cNvSpPr>
                <a:spLocks noChangeShapeType="1"/>
              </p:cNvSpPr>
              <p:nvPr/>
            </p:nvSpPr>
            <p:spPr bwMode="auto">
              <a:xfrm flipH="1">
                <a:off x="4667" y="5698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6" name="Line 179"/>
              <p:cNvSpPr>
                <a:spLocks noChangeShapeType="1"/>
              </p:cNvSpPr>
              <p:nvPr/>
            </p:nvSpPr>
            <p:spPr bwMode="auto">
              <a:xfrm flipH="1">
                <a:off x="4667" y="5433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7" name="Line 180"/>
              <p:cNvSpPr>
                <a:spLocks noChangeShapeType="1"/>
              </p:cNvSpPr>
              <p:nvPr/>
            </p:nvSpPr>
            <p:spPr bwMode="auto">
              <a:xfrm flipH="1">
                <a:off x="4667" y="5968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87078" name="Line 181"/>
            <p:cNvSpPr>
              <a:spLocks noChangeShapeType="1"/>
            </p:cNvSpPr>
            <p:nvPr/>
          </p:nvSpPr>
          <p:spPr bwMode="auto">
            <a:xfrm flipV="1">
              <a:off x="5585" y="4063"/>
              <a:ext cx="0" cy="1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1" name="Ellipse 370"/>
          <p:cNvSpPr/>
          <p:nvPr/>
        </p:nvSpPr>
        <p:spPr bwMode="auto">
          <a:xfrm>
            <a:off x="6352741" y="1364828"/>
            <a:ext cx="2071687" cy="785812"/>
          </a:xfrm>
          <a:prstGeom prst="ellipse">
            <a:avLst/>
          </a:prstGeom>
          <a:solidFill>
            <a:schemeClr val="accent2">
              <a:lumMod val="40000"/>
              <a:lumOff val="60000"/>
              <a:alpha val="75000"/>
            </a:schemeClr>
          </a:solidFill>
          <a:ln>
            <a:headEnd type="none" w="sm" len="sm"/>
            <a:tailEnd type="stealth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e-DE" sz="2800" b="1" dirty="0">
                <a:solidFill>
                  <a:schemeClr val="tx1"/>
                </a:solidFill>
              </a:rPr>
              <a:t>BMS 3</a:t>
            </a:r>
          </a:p>
        </p:txBody>
      </p:sp>
      <p:sp>
        <p:nvSpPr>
          <p:cNvPr id="193" name="Ellipse 192"/>
          <p:cNvSpPr/>
          <p:nvPr/>
        </p:nvSpPr>
        <p:spPr bwMode="auto">
          <a:xfrm>
            <a:off x="3491880" y="1355303"/>
            <a:ext cx="2071688" cy="785812"/>
          </a:xfrm>
          <a:prstGeom prst="ellipse">
            <a:avLst/>
          </a:prstGeom>
          <a:solidFill>
            <a:srgbClr val="92D050">
              <a:alpha val="67000"/>
            </a:srgbClr>
          </a:solidFill>
          <a:ln>
            <a:headEnd type="none" w="sm" len="sm"/>
            <a:tailEnd type="stealth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e-DE" sz="2800" b="1" dirty="0">
                <a:solidFill>
                  <a:schemeClr val="tx1"/>
                </a:solidFill>
              </a:rPr>
              <a:t>GMS</a:t>
            </a:r>
          </a:p>
        </p:txBody>
      </p:sp>
      <p:sp>
        <p:nvSpPr>
          <p:cNvPr id="366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8236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400" b="1" dirty="0"/>
              <a:t>Management- User Interface</a:t>
            </a:r>
            <a:endParaRPr lang="de-DE" sz="1200" u="sng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563568" y="2996952"/>
            <a:ext cx="789173" cy="33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806939" y="1089713"/>
            <a:ext cx="5272931" cy="565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8" name="Grafik 3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84" y="1818668"/>
            <a:ext cx="1423419" cy="1374651"/>
          </a:xfrm>
          <a:prstGeom prst="rect">
            <a:avLst/>
          </a:prstGeom>
        </p:spPr>
      </p:pic>
      <p:pic>
        <p:nvPicPr>
          <p:cNvPr id="369" name="Grafik 3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39" y="1818668"/>
            <a:ext cx="1423419" cy="1374651"/>
          </a:xfrm>
          <a:prstGeom prst="rect">
            <a:avLst/>
          </a:prstGeom>
        </p:spPr>
      </p:pic>
      <p:pic>
        <p:nvPicPr>
          <p:cNvPr id="370" name="Grafik 3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61" y="1843289"/>
            <a:ext cx="1423419" cy="1374651"/>
          </a:xfrm>
          <a:prstGeom prst="rect">
            <a:avLst/>
          </a:prstGeom>
        </p:spPr>
      </p:pic>
      <p:pic>
        <p:nvPicPr>
          <p:cNvPr id="372" name="Grafik 3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21" y="3045857"/>
            <a:ext cx="1423419" cy="1374651"/>
          </a:xfrm>
          <a:prstGeom prst="rect">
            <a:avLst/>
          </a:prstGeom>
        </p:spPr>
      </p:pic>
      <p:pic>
        <p:nvPicPr>
          <p:cNvPr id="373" name="Grafik 3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64" y="3018240"/>
            <a:ext cx="1423419" cy="1374651"/>
          </a:xfrm>
          <a:prstGeom prst="rect">
            <a:avLst/>
          </a:prstGeom>
        </p:spPr>
      </p:pic>
      <p:pic>
        <p:nvPicPr>
          <p:cNvPr id="374" name="Grafik 3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14" y="4253861"/>
            <a:ext cx="1423419" cy="1374651"/>
          </a:xfrm>
          <a:prstGeom prst="rect">
            <a:avLst/>
          </a:prstGeom>
        </p:spPr>
      </p:pic>
      <p:pic>
        <p:nvPicPr>
          <p:cNvPr id="375" name="Grafik 3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60" y="4270153"/>
            <a:ext cx="1423419" cy="1374651"/>
          </a:xfrm>
          <a:prstGeom prst="rect">
            <a:avLst/>
          </a:prstGeom>
        </p:spPr>
      </p:pic>
      <p:pic>
        <p:nvPicPr>
          <p:cNvPr id="376" name="Grafik 3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00" y="3036265"/>
            <a:ext cx="1423419" cy="1374651"/>
          </a:xfrm>
          <a:prstGeom prst="rect">
            <a:avLst/>
          </a:prstGeom>
        </p:spPr>
      </p:pic>
      <p:pic>
        <p:nvPicPr>
          <p:cNvPr id="377" name="Grafik 3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60" y="4270315"/>
            <a:ext cx="1423419" cy="13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4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4899" y="-11927"/>
            <a:ext cx="8429609" cy="6393255"/>
            <a:chOff x="1888" y="5968"/>
            <a:chExt cx="7438" cy="639325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88" y="2230448"/>
              <a:ext cx="7438" cy="4168775"/>
              <a:chOff x="1888" y="2115"/>
              <a:chExt cx="7438" cy="3953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888" y="2115"/>
                <a:ext cx="7438" cy="3938"/>
                <a:chOff x="1888" y="2115"/>
                <a:chExt cx="7438" cy="3938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888" y="2115"/>
                  <a:ext cx="4014" cy="3417"/>
                  <a:chOff x="1888" y="2115"/>
                  <a:chExt cx="4014" cy="3417"/>
                </a:xfrm>
              </p:grpSpPr>
              <p:sp>
                <p:nvSpPr>
                  <p:cNvPr id="28672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896" y="2632"/>
                    <a:ext cx="1830" cy="7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Management-</a:t>
                    </a: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Level</a:t>
                    </a:r>
                  </a:p>
                  <a:p>
                    <a:pPr>
                      <a:spcAft>
                        <a:spcPts val="1000"/>
                      </a:spcAft>
                    </a:pPr>
                    <a:endParaRPr lang="en-US" sz="1100" b="1" dirty="0">
                      <a:solidFill>
                        <a:srgbClr val="000000"/>
                      </a:solidFill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endParaRPr lang="en-US" sz="1100" b="1" dirty="0">
                      <a:solidFill>
                        <a:srgbClr val="000000"/>
                      </a:solidFill>
                    </a:endParaRPr>
                  </a:p>
                  <a:p>
                    <a:endParaRPr lang="de-DE" dirty="0"/>
                  </a:p>
                </p:txBody>
              </p:sp>
              <p:sp>
                <p:nvSpPr>
                  <p:cNvPr id="28672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912" y="3784"/>
                    <a:ext cx="1833" cy="7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Subsystems / </a:t>
                    </a: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 err="1">
                        <a:solidFill>
                          <a:srgbClr val="000000"/>
                        </a:solidFill>
                      </a:rPr>
                      <a:t>AutomationLevel</a:t>
                    </a:r>
                    <a:endParaRPr lang="en-US" sz="11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673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5104"/>
                    <a:ext cx="1585" cy="4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Devices  / Field Level</a:t>
                    </a:r>
                    <a:endParaRPr lang="de-DE" dirty="0"/>
                  </a:p>
                </p:txBody>
              </p:sp>
              <p:grpSp>
                <p:nvGrpSpPr>
                  <p:cNvPr id="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4280" y="2115"/>
                    <a:ext cx="560" cy="705"/>
                    <a:chOff x="2915" y="1392"/>
                    <a:chExt cx="495" cy="426"/>
                  </a:xfrm>
                </p:grpSpPr>
                <p:sp>
                  <p:nvSpPr>
                    <p:cNvPr id="286732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915" y="1392"/>
                      <a:ext cx="495" cy="426"/>
                    </a:xfrm>
                    <a:custGeom>
                      <a:avLst/>
                      <a:gdLst>
                        <a:gd name="T0" fmla="*/ 86 w 495"/>
                        <a:gd name="T1" fmla="*/ 0 h 426"/>
                        <a:gd name="T2" fmla="*/ 86 w 495"/>
                        <a:gd name="T3" fmla="*/ 247 h 426"/>
                        <a:gd name="T4" fmla="*/ 164 w 495"/>
                        <a:gd name="T5" fmla="*/ 247 h 426"/>
                        <a:gd name="T6" fmla="*/ 176 w 495"/>
                        <a:gd name="T7" fmla="*/ 254 h 426"/>
                        <a:gd name="T8" fmla="*/ 178 w 495"/>
                        <a:gd name="T9" fmla="*/ 251 h 426"/>
                        <a:gd name="T10" fmla="*/ 144 w 495"/>
                        <a:gd name="T11" fmla="*/ 251 h 426"/>
                        <a:gd name="T12" fmla="*/ 144 w 495"/>
                        <a:gd name="T13" fmla="*/ 265 h 426"/>
                        <a:gd name="T14" fmla="*/ 16 w 495"/>
                        <a:gd name="T15" fmla="*/ 265 h 426"/>
                        <a:gd name="T16" fmla="*/ 16 w 495"/>
                        <a:gd name="T17" fmla="*/ 350 h 426"/>
                        <a:gd name="T18" fmla="*/ 22 w 495"/>
                        <a:gd name="T19" fmla="*/ 350 h 426"/>
                        <a:gd name="T20" fmla="*/ 0 w 495"/>
                        <a:gd name="T21" fmla="*/ 406 h 426"/>
                        <a:gd name="T22" fmla="*/ 4 w 495"/>
                        <a:gd name="T23" fmla="*/ 425 h 426"/>
                        <a:gd name="T24" fmla="*/ 489 w 495"/>
                        <a:gd name="T25" fmla="*/ 425 h 426"/>
                        <a:gd name="T26" fmla="*/ 494 w 495"/>
                        <a:gd name="T27" fmla="*/ 406 h 426"/>
                        <a:gd name="T28" fmla="*/ 470 w 495"/>
                        <a:gd name="T29" fmla="*/ 352 h 426"/>
                        <a:gd name="T30" fmla="*/ 477 w 495"/>
                        <a:gd name="T31" fmla="*/ 352 h 426"/>
                        <a:gd name="T32" fmla="*/ 477 w 495"/>
                        <a:gd name="T33" fmla="*/ 265 h 426"/>
                        <a:gd name="T34" fmla="*/ 350 w 495"/>
                        <a:gd name="T35" fmla="*/ 265 h 426"/>
                        <a:gd name="T36" fmla="*/ 350 w 495"/>
                        <a:gd name="T37" fmla="*/ 254 h 426"/>
                        <a:gd name="T38" fmla="*/ 317 w 495"/>
                        <a:gd name="T39" fmla="*/ 254 h 426"/>
                        <a:gd name="T40" fmla="*/ 329 w 495"/>
                        <a:gd name="T41" fmla="*/ 247 h 426"/>
                        <a:gd name="T42" fmla="*/ 406 w 495"/>
                        <a:gd name="T43" fmla="*/ 247 h 426"/>
                        <a:gd name="T44" fmla="*/ 406 w 495"/>
                        <a:gd name="T45" fmla="*/ 0 h 426"/>
                        <a:gd name="T46" fmla="*/ 86 w 495"/>
                        <a:gd name="T47" fmla="*/ 0 h 42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95"/>
                        <a:gd name="T73" fmla="*/ 0 h 426"/>
                        <a:gd name="T74" fmla="*/ 495 w 495"/>
                        <a:gd name="T75" fmla="*/ 426 h 42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95" h="426">
                          <a:moveTo>
                            <a:pt x="86" y="0"/>
                          </a:moveTo>
                          <a:lnTo>
                            <a:pt x="86" y="247"/>
                          </a:lnTo>
                          <a:lnTo>
                            <a:pt x="164" y="247"/>
                          </a:lnTo>
                          <a:lnTo>
                            <a:pt x="176" y="254"/>
                          </a:lnTo>
                          <a:lnTo>
                            <a:pt x="178" y="251"/>
                          </a:lnTo>
                          <a:lnTo>
                            <a:pt x="144" y="251"/>
                          </a:lnTo>
                          <a:lnTo>
                            <a:pt x="144" y="265"/>
                          </a:lnTo>
                          <a:lnTo>
                            <a:pt x="16" y="265"/>
                          </a:lnTo>
                          <a:lnTo>
                            <a:pt x="16" y="350"/>
                          </a:lnTo>
                          <a:lnTo>
                            <a:pt x="22" y="350"/>
                          </a:lnTo>
                          <a:lnTo>
                            <a:pt x="0" y="406"/>
                          </a:lnTo>
                          <a:lnTo>
                            <a:pt x="4" y="425"/>
                          </a:lnTo>
                          <a:lnTo>
                            <a:pt x="489" y="425"/>
                          </a:lnTo>
                          <a:lnTo>
                            <a:pt x="494" y="406"/>
                          </a:lnTo>
                          <a:lnTo>
                            <a:pt x="470" y="352"/>
                          </a:lnTo>
                          <a:lnTo>
                            <a:pt x="477" y="352"/>
                          </a:lnTo>
                          <a:lnTo>
                            <a:pt x="477" y="265"/>
                          </a:lnTo>
                          <a:lnTo>
                            <a:pt x="350" y="265"/>
                          </a:lnTo>
                          <a:lnTo>
                            <a:pt x="350" y="254"/>
                          </a:lnTo>
                          <a:lnTo>
                            <a:pt x="317" y="254"/>
                          </a:lnTo>
                          <a:lnTo>
                            <a:pt x="329" y="247"/>
                          </a:lnTo>
                          <a:lnTo>
                            <a:pt x="406" y="247"/>
                          </a:lnTo>
                          <a:lnTo>
                            <a:pt x="406" y="0"/>
                          </a:lnTo>
                          <a:lnTo>
                            <a:pt x="8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3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925" y="1800"/>
                      <a:ext cx="480" cy="18"/>
                    </a:xfrm>
                    <a:custGeom>
                      <a:avLst/>
                      <a:gdLst>
                        <a:gd name="T0" fmla="*/ 0 w 480"/>
                        <a:gd name="T1" fmla="*/ 0 h 18"/>
                        <a:gd name="T2" fmla="*/ 479 w 480"/>
                        <a:gd name="T3" fmla="*/ 0 h 18"/>
                        <a:gd name="T4" fmla="*/ 475 w 480"/>
                        <a:gd name="T5" fmla="*/ 17 h 18"/>
                        <a:gd name="T6" fmla="*/ 4 w 480"/>
                        <a:gd name="T7" fmla="*/ 17 h 18"/>
                        <a:gd name="T8" fmla="*/ 0 w 480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18"/>
                        <a:gd name="T17" fmla="*/ 480 w 48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18">
                          <a:moveTo>
                            <a:pt x="0" y="0"/>
                          </a:moveTo>
                          <a:lnTo>
                            <a:pt x="479" y="0"/>
                          </a:lnTo>
                          <a:lnTo>
                            <a:pt x="475" y="17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2925" y="1737"/>
                      <a:ext cx="480" cy="64"/>
                    </a:xfrm>
                    <a:custGeom>
                      <a:avLst/>
                      <a:gdLst>
                        <a:gd name="T0" fmla="*/ 24 w 480"/>
                        <a:gd name="T1" fmla="*/ 0 h 64"/>
                        <a:gd name="T2" fmla="*/ 451 w 480"/>
                        <a:gd name="T3" fmla="*/ 0 h 64"/>
                        <a:gd name="T4" fmla="*/ 479 w 480"/>
                        <a:gd name="T5" fmla="*/ 63 h 64"/>
                        <a:gd name="T6" fmla="*/ 0 w 480"/>
                        <a:gd name="T7" fmla="*/ 63 h 64"/>
                        <a:gd name="T8" fmla="*/ 24 w 480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64"/>
                        <a:gd name="T17" fmla="*/ 480 w 480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64">
                          <a:moveTo>
                            <a:pt x="24" y="0"/>
                          </a:moveTo>
                          <a:lnTo>
                            <a:pt x="451" y="0"/>
                          </a:lnTo>
                          <a:lnTo>
                            <a:pt x="479" y="63"/>
                          </a:lnTo>
                          <a:lnTo>
                            <a:pt x="0" y="63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957" y="1745"/>
                      <a:ext cx="415" cy="53"/>
                    </a:xfrm>
                    <a:custGeom>
                      <a:avLst/>
                      <a:gdLst>
                        <a:gd name="T0" fmla="*/ 13 w 415"/>
                        <a:gd name="T1" fmla="*/ 0 h 53"/>
                        <a:gd name="T2" fmla="*/ 394 w 415"/>
                        <a:gd name="T3" fmla="*/ 0 h 53"/>
                        <a:gd name="T4" fmla="*/ 414 w 415"/>
                        <a:gd name="T5" fmla="*/ 52 h 53"/>
                        <a:gd name="T6" fmla="*/ 0 w 415"/>
                        <a:gd name="T7" fmla="*/ 52 h 53"/>
                        <a:gd name="T8" fmla="*/ 13 w 415"/>
                        <a:gd name="T9" fmla="*/ 0 h 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5"/>
                        <a:gd name="T16" fmla="*/ 0 h 53"/>
                        <a:gd name="T17" fmla="*/ 415 w 415"/>
                        <a:gd name="T18" fmla="*/ 53 h 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5" h="53">
                          <a:moveTo>
                            <a:pt x="13" y="0"/>
                          </a:moveTo>
                          <a:lnTo>
                            <a:pt x="394" y="0"/>
                          </a:lnTo>
                          <a:lnTo>
                            <a:pt x="414" y="52"/>
                          </a:lnTo>
                          <a:lnTo>
                            <a:pt x="0" y="52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6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962" y="1745"/>
                      <a:ext cx="406" cy="48"/>
                    </a:xfrm>
                    <a:custGeom>
                      <a:avLst/>
                      <a:gdLst>
                        <a:gd name="T0" fmla="*/ 14 w 406"/>
                        <a:gd name="T1" fmla="*/ 0 h 48"/>
                        <a:gd name="T2" fmla="*/ 390 w 406"/>
                        <a:gd name="T3" fmla="*/ 0 h 48"/>
                        <a:gd name="T4" fmla="*/ 405 w 406"/>
                        <a:gd name="T5" fmla="*/ 47 h 48"/>
                        <a:gd name="T6" fmla="*/ 0 w 406"/>
                        <a:gd name="T7" fmla="*/ 47 h 48"/>
                        <a:gd name="T8" fmla="*/ 11 w 406"/>
                        <a:gd name="T9" fmla="*/ 0 h 48"/>
                        <a:gd name="T10" fmla="*/ 14 w 406"/>
                        <a:gd name="T11" fmla="*/ 0 h 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6"/>
                        <a:gd name="T19" fmla="*/ 0 h 48"/>
                        <a:gd name="T20" fmla="*/ 406 w 406"/>
                        <a:gd name="T21" fmla="*/ 48 h 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6" h="48">
                          <a:moveTo>
                            <a:pt x="14" y="0"/>
                          </a:moveTo>
                          <a:lnTo>
                            <a:pt x="390" y="0"/>
                          </a:lnTo>
                          <a:lnTo>
                            <a:pt x="405" y="47"/>
                          </a:lnTo>
                          <a:lnTo>
                            <a:pt x="0" y="47"/>
                          </a:lnTo>
                          <a:lnTo>
                            <a:pt x="11" y="0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7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980" y="1745"/>
                      <a:ext cx="22" cy="19"/>
                    </a:xfrm>
                    <a:custGeom>
                      <a:avLst/>
                      <a:gdLst>
                        <a:gd name="T0" fmla="*/ 21 w 22"/>
                        <a:gd name="T1" fmla="*/ 18 h 19"/>
                        <a:gd name="T2" fmla="*/ 21 w 22"/>
                        <a:gd name="T3" fmla="*/ 0 h 19"/>
                        <a:gd name="T4" fmla="*/ 0 w 22"/>
                        <a:gd name="T5" fmla="*/ 0 h 19"/>
                        <a:gd name="T6" fmla="*/ 0 w 22"/>
                        <a:gd name="T7" fmla="*/ 18 h 19"/>
                        <a:gd name="T8" fmla="*/ 21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1" y="18"/>
                          </a:moveTo>
                          <a:lnTo>
                            <a:pt x="2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2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978" y="1745"/>
                      <a:ext cx="21" cy="19"/>
                    </a:xfrm>
                    <a:custGeom>
                      <a:avLst/>
                      <a:gdLst>
                        <a:gd name="T0" fmla="*/ 19 w 21"/>
                        <a:gd name="T1" fmla="*/ 18 h 19"/>
                        <a:gd name="T2" fmla="*/ 20 w 21"/>
                        <a:gd name="T3" fmla="*/ 0 h 19"/>
                        <a:gd name="T4" fmla="*/ 1 w 21"/>
                        <a:gd name="T5" fmla="*/ 0 h 19"/>
                        <a:gd name="T6" fmla="*/ 0 w 21"/>
                        <a:gd name="T7" fmla="*/ 18 h 19"/>
                        <a:gd name="T8" fmla="*/ 19 w 2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19" y="18"/>
                          </a:moveTo>
                          <a:lnTo>
                            <a:pt x="20" y="0"/>
                          </a:lnTo>
                          <a:lnTo>
                            <a:pt x="1" y="0"/>
                          </a:lnTo>
                          <a:lnTo>
                            <a:pt x="0" y="18"/>
                          </a:lnTo>
                          <a:lnTo>
                            <a:pt x="19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17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014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091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90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2970" y="1754"/>
                      <a:ext cx="258" cy="32"/>
                    </a:xfrm>
                    <a:custGeom>
                      <a:avLst/>
                      <a:gdLst>
                        <a:gd name="T0" fmla="*/ 6 w 258"/>
                        <a:gd name="T1" fmla="*/ 0 h 32"/>
                        <a:gd name="T2" fmla="*/ 257 w 258"/>
                        <a:gd name="T3" fmla="*/ 0 h 32"/>
                        <a:gd name="T4" fmla="*/ 257 w 258"/>
                        <a:gd name="T5" fmla="*/ 31 h 32"/>
                        <a:gd name="T6" fmla="*/ 0 w 258"/>
                        <a:gd name="T7" fmla="*/ 31 h 32"/>
                        <a:gd name="T8" fmla="*/ 6 w 258"/>
                        <a:gd name="T9" fmla="*/ 1 h 32"/>
                        <a:gd name="T10" fmla="*/ 6 w 258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8"/>
                        <a:gd name="T19" fmla="*/ 0 h 32"/>
                        <a:gd name="T20" fmla="*/ 258 w 258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8" h="32">
                          <a:moveTo>
                            <a:pt x="6" y="0"/>
                          </a:moveTo>
                          <a:lnTo>
                            <a:pt x="257" y="0"/>
                          </a:lnTo>
                          <a:lnTo>
                            <a:pt x="257" y="31"/>
                          </a:lnTo>
                          <a:lnTo>
                            <a:pt x="0" y="31"/>
                          </a:lnTo>
                          <a:lnTo>
                            <a:pt x="6" y="1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4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2972" y="1764"/>
                      <a:ext cx="253" cy="19"/>
                    </a:xfrm>
                    <a:custGeom>
                      <a:avLst/>
                      <a:gdLst>
                        <a:gd name="T0" fmla="*/ 1 w 253"/>
                        <a:gd name="T1" fmla="*/ 0 h 19"/>
                        <a:gd name="T2" fmla="*/ 252 w 253"/>
                        <a:gd name="T3" fmla="*/ 0 h 19"/>
                        <a:gd name="T4" fmla="*/ 252 w 253"/>
                        <a:gd name="T5" fmla="*/ 18 h 19"/>
                        <a:gd name="T6" fmla="*/ 0 w 253"/>
                        <a:gd name="T7" fmla="*/ 18 h 19"/>
                        <a:gd name="T8" fmla="*/ 1 w 253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3"/>
                        <a:gd name="T16" fmla="*/ 0 h 19"/>
                        <a:gd name="T17" fmla="*/ 253 w 25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3" h="19">
                          <a:moveTo>
                            <a:pt x="1" y="0"/>
                          </a:moveTo>
                          <a:lnTo>
                            <a:pt x="252" y="0"/>
                          </a:lnTo>
                          <a:lnTo>
                            <a:pt x="252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5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975" y="1754"/>
                      <a:ext cx="249" cy="20"/>
                    </a:xfrm>
                    <a:custGeom>
                      <a:avLst/>
                      <a:gdLst>
                        <a:gd name="T0" fmla="*/ 0 w 249"/>
                        <a:gd name="T1" fmla="*/ 0 h 20"/>
                        <a:gd name="T2" fmla="*/ 248 w 249"/>
                        <a:gd name="T3" fmla="*/ 0 h 20"/>
                        <a:gd name="T4" fmla="*/ 248 w 249"/>
                        <a:gd name="T5" fmla="*/ 19 h 20"/>
                        <a:gd name="T6" fmla="*/ 0 w 249"/>
                        <a:gd name="T7" fmla="*/ 19 h 20"/>
                        <a:gd name="T8" fmla="*/ 0 w 249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9"/>
                        <a:gd name="T16" fmla="*/ 0 h 20"/>
                        <a:gd name="T17" fmla="*/ 249 w 249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9" h="20">
                          <a:moveTo>
                            <a:pt x="0" y="0"/>
                          </a:moveTo>
                          <a:lnTo>
                            <a:pt x="248" y="0"/>
                          </a:lnTo>
                          <a:lnTo>
                            <a:pt x="248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970" y="1770"/>
                      <a:ext cx="22" cy="18"/>
                    </a:xfrm>
                    <a:custGeom>
                      <a:avLst/>
                      <a:gdLst>
                        <a:gd name="T0" fmla="*/ 1 w 22"/>
                        <a:gd name="T1" fmla="*/ 0 h 18"/>
                        <a:gd name="T2" fmla="*/ 21 w 22"/>
                        <a:gd name="T3" fmla="*/ 0 h 18"/>
                        <a:gd name="T4" fmla="*/ 19 w 22"/>
                        <a:gd name="T5" fmla="*/ 17 h 18"/>
                        <a:gd name="T6" fmla="*/ 0 w 22"/>
                        <a:gd name="T7" fmla="*/ 17 h 18"/>
                        <a:gd name="T8" fmla="*/ 1 w 22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8"/>
                        <a:gd name="T17" fmla="*/ 22 w 2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8">
                          <a:moveTo>
                            <a:pt x="1" y="0"/>
                          </a:moveTo>
                          <a:lnTo>
                            <a:pt x="21" y="0"/>
                          </a:lnTo>
                          <a:lnTo>
                            <a:pt x="19" y="17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968" y="1777"/>
                      <a:ext cx="24" cy="19"/>
                    </a:xfrm>
                    <a:custGeom>
                      <a:avLst/>
                      <a:gdLst>
                        <a:gd name="T0" fmla="*/ 23 w 24"/>
                        <a:gd name="T1" fmla="*/ 0 h 19"/>
                        <a:gd name="T2" fmla="*/ 23 w 24"/>
                        <a:gd name="T3" fmla="*/ 18 h 19"/>
                        <a:gd name="T4" fmla="*/ 0 w 24"/>
                        <a:gd name="T5" fmla="*/ 18 h 19"/>
                        <a:gd name="T6" fmla="*/ 1 w 24"/>
                        <a:gd name="T7" fmla="*/ 0 h 19"/>
                        <a:gd name="T8" fmla="*/ 23 w 2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"/>
                        <a:gd name="T16" fmla="*/ 0 h 19"/>
                        <a:gd name="T17" fmla="*/ 24 w 2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" h="19">
                          <a:moveTo>
                            <a:pt x="23" y="0"/>
                          </a:moveTo>
                          <a:lnTo>
                            <a:pt x="23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8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992" y="1770"/>
                      <a:ext cx="211" cy="18"/>
                    </a:xfrm>
                    <a:custGeom>
                      <a:avLst/>
                      <a:gdLst>
                        <a:gd name="T0" fmla="*/ 0 w 211"/>
                        <a:gd name="T1" fmla="*/ 0 h 18"/>
                        <a:gd name="T2" fmla="*/ 0 w 211"/>
                        <a:gd name="T3" fmla="*/ 17 h 18"/>
                        <a:gd name="T4" fmla="*/ 209 w 211"/>
                        <a:gd name="T5" fmla="*/ 17 h 18"/>
                        <a:gd name="T6" fmla="*/ 210 w 211"/>
                        <a:gd name="T7" fmla="*/ 0 h 18"/>
                        <a:gd name="T8" fmla="*/ 1 w 211"/>
                        <a:gd name="T9" fmla="*/ 0 h 18"/>
                        <a:gd name="T10" fmla="*/ 0 w 211"/>
                        <a:gd name="T11" fmla="*/ 0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1"/>
                        <a:gd name="T19" fmla="*/ 0 h 18"/>
                        <a:gd name="T20" fmla="*/ 211 w 211"/>
                        <a:gd name="T21" fmla="*/ 18 h 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1" h="18">
                          <a:moveTo>
                            <a:pt x="0" y="0"/>
                          </a:moveTo>
                          <a:lnTo>
                            <a:pt x="0" y="17"/>
                          </a:lnTo>
                          <a:lnTo>
                            <a:pt x="209" y="17"/>
                          </a:lnTo>
                          <a:lnTo>
                            <a:pt x="210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9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994" y="1777"/>
                      <a:ext cx="206" cy="19"/>
                    </a:xfrm>
                    <a:custGeom>
                      <a:avLst/>
                      <a:gdLst>
                        <a:gd name="T0" fmla="*/ 0 w 206"/>
                        <a:gd name="T1" fmla="*/ 0 h 19"/>
                        <a:gd name="T2" fmla="*/ 0 w 206"/>
                        <a:gd name="T3" fmla="*/ 18 h 19"/>
                        <a:gd name="T4" fmla="*/ 205 w 206"/>
                        <a:gd name="T5" fmla="*/ 18 h 19"/>
                        <a:gd name="T6" fmla="*/ 205 w 206"/>
                        <a:gd name="T7" fmla="*/ 0 h 19"/>
                        <a:gd name="T8" fmla="*/ 4 w 206"/>
                        <a:gd name="T9" fmla="*/ 0 h 19"/>
                        <a:gd name="T10" fmla="*/ 0 w 20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6"/>
                        <a:gd name="T19" fmla="*/ 0 h 19"/>
                        <a:gd name="T20" fmla="*/ 206 w 20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6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205" y="18"/>
                          </a:lnTo>
                          <a:lnTo>
                            <a:pt x="205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0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968" y="1785"/>
                      <a:ext cx="21" cy="19"/>
                    </a:xfrm>
                    <a:custGeom>
                      <a:avLst/>
                      <a:gdLst>
                        <a:gd name="T0" fmla="*/ 0 w 21"/>
                        <a:gd name="T1" fmla="*/ 0 h 19"/>
                        <a:gd name="T2" fmla="*/ 20 w 21"/>
                        <a:gd name="T3" fmla="*/ 0 h 19"/>
                        <a:gd name="T4" fmla="*/ 20 w 21"/>
                        <a:gd name="T5" fmla="*/ 18 h 19"/>
                        <a:gd name="T6" fmla="*/ 0 w 21"/>
                        <a:gd name="T7" fmla="*/ 18 h 19"/>
                        <a:gd name="T8" fmla="*/ 0 w 2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0" y="0"/>
                          </a:moveTo>
                          <a:lnTo>
                            <a:pt x="20" y="0"/>
                          </a:lnTo>
                          <a:lnTo>
                            <a:pt x="2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1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967" y="1783"/>
                      <a:ext cx="21" cy="19"/>
                    </a:xfrm>
                    <a:custGeom>
                      <a:avLst/>
                      <a:gdLst>
                        <a:gd name="T0" fmla="*/ 0 w 21"/>
                        <a:gd name="T1" fmla="*/ 0 h 19"/>
                        <a:gd name="T2" fmla="*/ 20 w 21"/>
                        <a:gd name="T3" fmla="*/ 0 h 19"/>
                        <a:gd name="T4" fmla="*/ 20 w 21"/>
                        <a:gd name="T5" fmla="*/ 18 h 19"/>
                        <a:gd name="T6" fmla="*/ 0 w 21"/>
                        <a:gd name="T7" fmla="*/ 18 h 19"/>
                        <a:gd name="T8" fmla="*/ 0 w 2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0" y="0"/>
                          </a:moveTo>
                          <a:lnTo>
                            <a:pt x="20" y="0"/>
                          </a:lnTo>
                          <a:lnTo>
                            <a:pt x="2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2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001" y="1785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4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4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3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999" y="1783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6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6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4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242" y="1745"/>
                      <a:ext cx="42" cy="19"/>
                    </a:xfrm>
                    <a:custGeom>
                      <a:avLst/>
                      <a:gdLst>
                        <a:gd name="T0" fmla="*/ 41 w 42"/>
                        <a:gd name="T1" fmla="*/ 13 h 19"/>
                        <a:gd name="T2" fmla="*/ 41 w 42"/>
                        <a:gd name="T3" fmla="*/ 0 h 19"/>
                        <a:gd name="T4" fmla="*/ 0 w 42"/>
                        <a:gd name="T5" fmla="*/ 0 h 19"/>
                        <a:gd name="T6" fmla="*/ 0 w 42"/>
                        <a:gd name="T7" fmla="*/ 18 h 19"/>
                        <a:gd name="T8" fmla="*/ 41 w 42"/>
                        <a:gd name="T9" fmla="*/ 18 h 19"/>
                        <a:gd name="T10" fmla="*/ 41 w 42"/>
                        <a:gd name="T11" fmla="*/ 13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2"/>
                        <a:gd name="T19" fmla="*/ 0 h 19"/>
                        <a:gd name="T20" fmla="*/ 42 w 42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2" h="19">
                          <a:moveTo>
                            <a:pt x="41" y="13"/>
                          </a:moveTo>
                          <a:lnTo>
                            <a:pt x="4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1" y="18"/>
                          </a:lnTo>
                          <a:lnTo>
                            <a:pt x="41" y="13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5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241" y="1745"/>
                      <a:ext cx="43" cy="19"/>
                    </a:xfrm>
                    <a:custGeom>
                      <a:avLst/>
                      <a:gdLst>
                        <a:gd name="T0" fmla="*/ 42 w 43"/>
                        <a:gd name="T1" fmla="*/ 18 h 19"/>
                        <a:gd name="T2" fmla="*/ 40 w 43"/>
                        <a:gd name="T3" fmla="*/ 0 h 19"/>
                        <a:gd name="T4" fmla="*/ 0 w 43"/>
                        <a:gd name="T5" fmla="*/ 0 h 19"/>
                        <a:gd name="T6" fmla="*/ 0 w 43"/>
                        <a:gd name="T7" fmla="*/ 18 h 19"/>
                        <a:gd name="T8" fmla="*/ 42 w 43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3"/>
                        <a:gd name="T16" fmla="*/ 0 h 19"/>
                        <a:gd name="T17" fmla="*/ 43 w 4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3" h="19">
                          <a:moveTo>
                            <a:pt x="42" y="18"/>
                          </a:moveTo>
                          <a:lnTo>
                            <a:pt x="40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6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241" y="1754"/>
                      <a:ext cx="50" cy="20"/>
                    </a:xfrm>
                    <a:custGeom>
                      <a:avLst/>
                      <a:gdLst>
                        <a:gd name="T0" fmla="*/ 0 w 50"/>
                        <a:gd name="T1" fmla="*/ 0 h 20"/>
                        <a:gd name="T2" fmla="*/ 45 w 50"/>
                        <a:gd name="T3" fmla="*/ 0 h 20"/>
                        <a:gd name="T4" fmla="*/ 49 w 50"/>
                        <a:gd name="T5" fmla="*/ 19 h 20"/>
                        <a:gd name="T6" fmla="*/ 0 w 50"/>
                        <a:gd name="T7" fmla="*/ 19 h 20"/>
                        <a:gd name="T8" fmla="*/ 0 w 50"/>
                        <a:gd name="T9" fmla="*/ 4 h 20"/>
                        <a:gd name="T10" fmla="*/ 0 w 50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20"/>
                        <a:gd name="T20" fmla="*/ 50 w 50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20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9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7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241" y="1754"/>
                      <a:ext cx="43" cy="20"/>
                    </a:xfrm>
                    <a:custGeom>
                      <a:avLst/>
                      <a:gdLst>
                        <a:gd name="T0" fmla="*/ 0 w 43"/>
                        <a:gd name="T1" fmla="*/ 0 h 20"/>
                        <a:gd name="T2" fmla="*/ 42 w 43"/>
                        <a:gd name="T3" fmla="*/ 0 h 20"/>
                        <a:gd name="T4" fmla="*/ 42 w 43"/>
                        <a:gd name="T5" fmla="*/ 19 h 20"/>
                        <a:gd name="T6" fmla="*/ 0 w 43"/>
                        <a:gd name="T7" fmla="*/ 19 h 20"/>
                        <a:gd name="T8" fmla="*/ 0 w 43"/>
                        <a:gd name="T9" fmla="*/ 4 h 20"/>
                        <a:gd name="T10" fmla="*/ 0 w 43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3"/>
                        <a:gd name="T19" fmla="*/ 0 h 20"/>
                        <a:gd name="T20" fmla="*/ 43 w 43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3" h="20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8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3241" y="1764"/>
                      <a:ext cx="48" cy="19"/>
                    </a:xfrm>
                    <a:custGeom>
                      <a:avLst/>
                      <a:gdLst>
                        <a:gd name="T0" fmla="*/ 0 w 48"/>
                        <a:gd name="T1" fmla="*/ 0 h 19"/>
                        <a:gd name="T2" fmla="*/ 45 w 48"/>
                        <a:gd name="T3" fmla="*/ 0 h 19"/>
                        <a:gd name="T4" fmla="*/ 47 w 48"/>
                        <a:gd name="T5" fmla="*/ 18 h 19"/>
                        <a:gd name="T6" fmla="*/ 0 w 48"/>
                        <a:gd name="T7" fmla="*/ 18 h 19"/>
                        <a:gd name="T8" fmla="*/ 0 w 48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9"/>
                        <a:gd name="T17" fmla="*/ 48 w 48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9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7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9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3261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2 h 19"/>
                        <a:gd name="T10" fmla="*/ 0 w 20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"/>
                        <a:gd name="T19" fmla="*/ 0 h 19"/>
                        <a:gd name="T20" fmla="*/ 20 w 20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0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259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9"/>
                        <a:gd name="T17" fmla="*/ 20 w 2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1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3242" y="178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0 h 19"/>
                        <a:gd name="T2" fmla="*/ 50 w 51"/>
                        <a:gd name="T3" fmla="*/ 0 h 19"/>
                        <a:gd name="T4" fmla="*/ 50 w 51"/>
                        <a:gd name="T5" fmla="*/ 18 h 19"/>
                        <a:gd name="T6" fmla="*/ 0 w 51"/>
                        <a:gd name="T7" fmla="*/ 18 h 19"/>
                        <a:gd name="T8" fmla="*/ 0 w 5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2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3241" y="1783"/>
                      <a:ext cx="50" cy="19"/>
                    </a:xfrm>
                    <a:custGeom>
                      <a:avLst/>
                      <a:gdLst>
                        <a:gd name="T0" fmla="*/ 0 w 50"/>
                        <a:gd name="T1" fmla="*/ 0 h 19"/>
                        <a:gd name="T2" fmla="*/ 49 w 50"/>
                        <a:gd name="T3" fmla="*/ 0 h 19"/>
                        <a:gd name="T4" fmla="*/ 49 w 50"/>
                        <a:gd name="T5" fmla="*/ 18 h 19"/>
                        <a:gd name="T6" fmla="*/ 0 w 50"/>
                        <a:gd name="T7" fmla="*/ 18 h 19"/>
                        <a:gd name="T8" fmla="*/ 0 w 5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9"/>
                        <a:gd name="T17" fmla="*/ 50 w 5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9">
                          <a:moveTo>
                            <a:pt x="0" y="0"/>
                          </a:moveTo>
                          <a:lnTo>
                            <a:pt x="49" y="0"/>
                          </a:lnTo>
                          <a:lnTo>
                            <a:pt x="4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3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299" y="174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18 h 19"/>
                        <a:gd name="T2" fmla="*/ 0 w 51"/>
                        <a:gd name="T3" fmla="*/ 0 h 19"/>
                        <a:gd name="T4" fmla="*/ 45 w 51"/>
                        <a:gd name="T5" fmla="*/ 0 h 19"/>
                        <a:gd name="T6" fmla="*/ 50 w 51"/>
                        <a:gd name="T7" fmla="*/ 18 h 19"/>
                        <a:gd name="T8" fmla="*/ 0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4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296" y="1745"/>
                      <a:ext cx="50" cy="19"/>
                    </a:xfrm>
                    <a:custGeom>
                      <a:avLst/>
                      <a:gdLst>
                        <a:gd name="T0" fmla="*/ 1 w 50"/>
                        <a:gd name="T1" fmla="*/ 18 h 19"/>
                        <a:gd name="T2" fmla="*/ 0 w 50"/>
                        <a:gd name="T3" fmla="*/ 0 h 19"/>
                        <a:gd name="T4" fmla="*/ 45 w 50"/>
                        <a:gd name="T5" fmla="*/ 0 h 19"/>
                        <a:gd name="T6" fmla="*/ 49 w 50"/>
                        <a:gd name="T7" fmla="*/ 18 h 19"/>
                        <a:gd name="T8" fmla="*/ 1 w 50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9"/>
                        <a:gd name="T17" fmla="*/ 50 w 5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9">
                          <a:moveTo>
                            <a:pt x="1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49" y="18"/>
                          </a:lnTo>
                          <a:lnTo>
                            <a:pt x="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5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299" y="1754"/>
                      <a:ext cx="64" cy="37"/>
                    </a:xfrm>
                    <a:custGeom>
                      <a:avLst/>
                      <a:gdLst>
                        <a:gd name="T0" fmla="*/ 0 w 64"/>
                        <a:gd name="T1" fmla="*/ 0 h 37"/>
                        <a:gd name="T2" fmla="*/ 48 w 64"/>
                        <a:gd name="T3" fmla="*/ 0 h 37"/>
                        <a:gd name="T4" fmla="*/ 63 w 64"/>
                        <a:gd name="T5" fmla="*/ 36 h 37"/>
                        <a:gd name="T6" fmla="*/ 9 w 64"/>
                        <a:gd name="T7" fmla="*/ 36 h 37"/>
                        <a:gd name="T8" fmla="*/ 1 w 64"/>
                        <a:gd name="T9" fmla="*/ 1 h 37"/>
                        <a:gd name="T10" fmla="*/ 0 w 64"/>
                        <a:gd name="T11" fmla="*/ 0 h 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4"/>
                        <a:gd name="T19" fmla="*/ 0 h 37"/>
                        <a:gd name="T20" fmla="*/ 64 w 64"/>
                        <a:gd name="T21" fmla="*/ 37 h 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4" h="37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63" y="36"/>
                          </a:lnTo>
                          <a:lnTo>
                            <a:pt x="9" y="36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6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3298" y="1754"/>
                      <a:ext cx="53" cy="20"/>
                    </a:xfrm>
                    <a:custGeom>
                      <a:avLst/>
                      <a:gdLst>
                        <a:gd name="T0" fmla="*/ 0 w 53"/>
                        <a:gd name="T1" fmla="*/ 0 h 20"/>
                        <a:gd name="T2" fmla="*/ 47 w 53"/>
                        <a:gd name="T3" fmla="*/ 0 h 20"/>
                        <a:gd name="T4" fmla="*/ 52 w 53"/>
                        <a:gd name="T5" fmla="*/ 19 h 20"/>
                        <a:gd name="T6" fmla="*/ 1 w 53"/>
                        <a:gd name="T7" fmla="*/ 19 h 20"/>
                        <a:gd name="T8" fmla="*/ 0 w 53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20"/>
                        <a:gd name="T17" fmla="*/ 53 w 53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20">
                          <a:moveTo>
                            <a:pt x="0" y="0"/>
                          </a:moveTo>
                          <a:lnTo>
                            <a:pt x="47" y="0"/>
                          </a:lnTo>
                          <a:lnTo>
                            <a:pt x="52" y="19"/>
                          </a:lnTo>
                          <a:lnTo>
                            <a:pt x="1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299" y="1764"/>
                      <a:ext cx="54" cy="19"/>
                    </a:xfrm>
                    <a:custGeom>
                      <a:avLst/>
                      <a:gdLst>
                        <a:gd name="T0" fmla="*/ 0 w 54"/>
                        <a:gd name="T1" fmla="*/ 0 h 19"/>
                        <a:gd name="T2" fmla="*/ 51 w 54"/>
                        <a:gd name="T3" fmla="*/ 0 h 19"/>
                        <a:gd name="T4" fmla="*/ 53 w 54"/>
                        <a:gd name="T5" fmla="*/ 18 h 19"/>
                        <a:gd name="T6" fmla="*/ 0 w 54"/>
                        <a:gd name="T7" fmla="*/ 18 h 19"/>
                        <a:gd name="T8" fmla="*/ 0 w 5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19"/>
                        <a:gd name="T17" fmla="*/ 54 w 5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19">
                          <a:moveTo>
                            <a:pt x="0" y="0"/>
                          </a:moveTo>
                          <a:lnTo>
                            <a:pt x="51" y="0"/>
                          </a:lnTo>
                          <a:lnTo>
                            <a:pt x="53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8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302" y="1770"/>
                      <a:ext cx="53" cy="18"/>
                    </a:xfrm>
                    <a:custGeom>
                      <a:avLst/>
                      <a:gdLst>
                        <a:gd name="T0" fmla="*/ 0 w 53"/>
                        <a:gd name="T1" fmla="*/ 0 h 18"/>
                        <a:gd name="T2" fmla="*/ 50 w 53"/>
                        <a:gd name="T3" fmla="*/ 0 h 18"/>
                        <a:gd name="T4" fmla="*/ 52 w 53"/>
                        <a:gd name="T5" fmla="*/ 17 h 18"/>
                        <a:gd name="T6" fmla="*/ 0 w 53"/>
                        <a:gd name="T7" fmla="*/ 17 h 18"/>
                        <a:gd name="T8" fmla="*/ 0 w 53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8"/>
                        <a:gd name="T17" fmla="*/ 53 w 53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8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2" y="17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9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303" y="1777"/>
                      <a:ext cx="55" cy="19"/>
                    </a:xfrm>
                    <a:custGeom>
                      <a:avLst/>
                      <a:gdLst>
                        <a:gd name="T0" fmla="*/ 52 w 55"/>
                        <a:gd name="T1" fmla="*/ 0 h 19"/>
                        <a:gd name="T2" fmla="*/ 54 w 55"/>
                        <a:gd name="T3" fmla="*/ 18 h 19"/>
                        <a:gd name="T4" fmla="*/ 1 w 55"/>
                        <a:gd name="T5" fmla="*/ 18 h 19"/>
                        <a:gd name="T6" fmla="*/ 0 w 55"/>
                        <a:gd name="T7" fmla="*/ 0 h 19"/>
                        <a:gd name="T8" fmla="*/ 52 w 5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2" y="0"/>
                          </a:moveTo>
                          <a:lnTo>
                            <a:pt x="54" y="18"/>
                          </a:lnTo>
                          <a:lnTo>
                            <a:pt x="1" y="18"/>
                          </a:lnTo>
                          <a:lnTo>
                            <a:pt x="0" y="0"/>
                          </a:lnTo>
                          <a:lnTo>
                            <a:pt x="52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0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304" y="1783"/>
                      <a:ext cx="56" cy="19"/>
                    </a:xfrm>
                    <a:custGeom>
                      <a:avLst/>
                      <a:gdLst>
                        <a:gd name="T0" fmla="*/ 0 w 56"/>
                        <a:gd name="T1" fmla="*/ 0 h 19"/>
                        <a:gd name="T2" fmla="*/ 54 w 56"/>
                        <a:gd name="T3" fmla="*/ 0 h 19"/>
                        <a:gd name="T4" fmla="*/ 55 w 56"/>
                        <a:gd name="T5" fmla="*/ 18 h 19"/>
                        <a:gd name="T6" fmla="*/ 1 w 56"/>
                        <a:gd name="T7" fmla="*/ 18 h 19"/>
                        <a:gd name="T8" fmla="*/ 1 w 56"/>
                        <a:gd name="T9" fmla="*/ 0 h 19"/>
                        <a:gd name="T10" fmla="*/ 0 w 5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"/>
                        <a:gd name="T19" fmla="*/ 0 h 19"/>
                        <a:gd name="T20" fmla="*/ 56 w 5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" h="19">
                          <a:moveTo>
                            <a:pt x="0" y="0"/>
                          </a:moveTo>
                          <a:lnTo>
                            <a:pt x="54" y="0"/>
                          </a:lnTo>
                          <a:lnTo>
                            <a:pt x="55" y="18"/>
                          </a:lnTo>
                          <a:lnTo>
                            <a:pt x="1" y="18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1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3" y="1669"/>
                      <a:ext cx="434" cy="6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2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5" y="1676"/>
                      <a:ext cx="411" cy="4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3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9" y="1681"/>
                      <a:ext cx="405" cy="3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4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10"/>
                      <a:ext cx="112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5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16"/>
                      <a:ext cx="11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6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21"/>
                      <a:ext cx="112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7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7" y="1686"/>
                      <a:ext cx="13" cy="10"/>
                    </a:xfrm>
                    <a:prstGeom prst="ellipse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8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1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9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9" y="1683"/>
                      <a:ext cx="120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1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9" y="1705"/>
                      <a:ext cx="120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2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8" y="1685"/>
                      <a:ext cx="10" cy="1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3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8" y="1692"/>
                      <a:ext cx="10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4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8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5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6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3120" y="1681"/>
                      <a:ext cx="21" cy="21"/>
                    </a:xfrm>
                    <a:custGeom>
                      <a:avLst/>
                      <a:gdLst>
                        <a:gd name="T0" fmla="*/ 0 w 21"/>
                        <a:gd name="T1" fmla="*/ 20 h 21"/>
                        <a:gd name="T2" fmla="*/ 20 w 21"/>
                        <a:gd name="T3" fmla="*/ 20 h 21"/>
                        <a:gd name="T4" fmla="*/ 8 w 21"/>
                        <a:gd name="T5" fmla="*/ 20 h 21"/>
                        <a:gd name="T6" fmla="*/ 8 w 21"/>
                        <a:gd name="T7" fmla="*/ 7 h 21"/>
                        <a:gd name="T8" fmla="*/ 20 w 21"/>
                        <a:gd name="T9" fmla="*/ 3 h 21"/>
                        <a:gd name="T10" fmla="*/ 8 w 21"/>
                        <a:gd name="T11" fmla="*/ 0 h 21"/>
                        <a:gd name="T12" fmla="*/ 0 w 21"/>
                        <a:gd name="T13" fmla="*/ 0 h 21"/>
                        <a:gd name="T14" fmla="*/ 0 w 21"/>
                        <a:gd name="T15" fmla="*/ 20 h 2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"/>
                        <a:gd name="T25" fmla="*/ 0 h 21"/>
                        <a:gd name="T26" fmla="*/ 21 w 21"/>
                        <a:gd name="T27" fmla="*/ 21 h 2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" h="21">
                          <a:moveTo>
                            <a:pt x="0" y="20"/>
                          </a:moveTo>
                          <a:lnTo>
                            <a:pt x="20" y="20"/>
                          </a:lnTo>
                          <a:lnTo>
                            <a:pt x="8" y="20"/>
                          </a:lnTo>
                          <a:lnTo>
                            <a:pt x="8" y="7"/>
                          </a:lnTo>
                          <a:lnTo>
                            <a:pt x="20" y="3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7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4" y="1715"/>
                      <a:ext cx="7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8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3141" y="1713"/>
                      <a:ext cx="83" cy="20"/>
                    </a:xfrm>
                    <a:custGeom>
                      <a:avLst/>
                      <a:gdLst>
                        <a:gd name="T0" fmla="*/ 0 w 83"/>
                        <a:gd name="T1" fmla="*/ 0 h 20"/>
                        <a:gd name="T2" fmla="*/ 9 w 83"/>
                        <a:gd name="T3" fmla="*/ 0 h 20"/>
                        <a:gd name="T4" fmla="*/ 10 w 83"/>
                        <a:gd name="T5" fmla="*/ 9 h 20"/>
                        <a:gd name="T6" fmla="*/ 68 w 83"/>
                        <a:gd name="T7" fmla="*/ 9 h 20"/>
                        <a:gd name="T8" fmla="*/ 71 w 83"/>
                        <a:gd name="T9" fmla="*/ 0 h 20"/>
                        <a:gd name="T10" fmla="*/ 82 w 83"/>
                        <a:gd name="T11" fmla="*/ 0 h 20"/>
                        <a:gd name="T12" fmla="*/ 77 w 83"/>
                        <a:gd name="T13" fmla="*/ 19 h 20"/>
                        <a:gd name="T14" fmla="*/ 6 w 83"/>
                        <a:gd name="T15" fmla="*/ 19 h 20"/>
                        <a:gd name="T16" fmla="*/ 0 w 83"/>
                        <a:gd name="T17" fmla="*/ 9 h 20"/>
                        <a:gd name="T18" fmla="*/ 0 w 83"/>
                        <a:gd name="T19" fmla="*/ 0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3"/>
                        <a:gd name="T31" fmla="*/ 0 h 20"/>
                        <a:gd name="T32" fmla="*/ 83 w 83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3" h="20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10" y="9"/>
                          </a:lnTo>
                          <a:lnTo>
                            <a:pt x="68" y="9"/>
                          </a:lnTo>
                          <a:lnTo>
                            <a:pt x="71" y="0"/>
                          </a:lnTo>
                          <a:lnTo>
                            <a:pt x="82" y="0"/>
                          </a:lnTo>
                          <a:lnTo>
                            <a:pt x="77" y="19"/>
                          </a:lnTo>
                          <a:lnTo>
                            <a:pt x="6" y="1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9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5" y="1696"/>
                      <a:ext cx="106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0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691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1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0" y="1694"/>
                      <a:ext cx="25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2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1" y="1656"/>
                      <a:ext cx="178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3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3" y="1403"/>
                      <a:ext cx="293" cy="22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4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6" y="1425"/>
                      <a:ext cx="227" cy="16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5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32"/>
                      <a:ext cx="206" cy="1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6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1645"/>
                      <a:ext cx="1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7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3079" y="1633"/>
                      <a:ext cx="167" cy="19"/>
                    </a:xfrm>
                    <a:custGeom>
                      <a:avLst/>
                      <a:gdLst>
                        <a:gd name="T0" fmla="*/ 23 w 167"/>
                        <a:gd name="T1" fmla="*/ 18 h 19"/>
                        <a:gd name="T2" fmla="*/ 146 w 167"/>
                        <a:gd name="T3" fmla="*/ 18 h 19"/>
                        <a:gd name="T4" fmla="*/ 166 w 167"/>
                        <a:gd name="T5" fmla="*/ 0 h 19"/>
                        <a:gd name="T6" fmla="*/ 0 w 167"/>
                        <a:gd name="T7" fmla="*/ 0 h 19"/>
                        <a:gd name="T8" fmla="*/ 23 w 167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7"/>
                        <a:gd name="T16" fmla="*/ 0 h 19"/>
                        <a:gd name="T17" fmla="*/ 167 w 16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7" h="19">
                          <a:moveTo>
                            <a:pt x="23" y="18"/>
                          </a:moveTo>
                          <a:lnTo>
                            <a:pt x="146" y="18"/>
                          </a:lnTo>
                          <a:lnTo>
                            <a:pt x="166" y="0"/>
                          </a:lnTo>
                          <a:lnTo>
                            <a:pt x="0" y="0"/>
                          </a:lnTo>
                          <a:lnTo>
                            <a:pt x="23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8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6" y="1613"/>
                      <a:ext cx="27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9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5" y="1613"/>
                      <a:ext cx="1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0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8" y="1615"/>
                      <a:ext cx="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1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5" y="1611"/>
                      <a:ext cx="34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2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6" y="1613"/>
                      <a:ext cx="3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3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0" y="1620"/>
                      <a:ext cx="26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5340" y="2115"/>
                    <a:ext cx="562" cy="705"/>
                    <a:chOff x="3849" y="1392"/>
                    <a:chExt cx="496" cy="426"/>
                  </a:xfrm>
                </p:grpSpPr>
                <p:sp>
                  <p:nvSpPr>
                    <p:cNvPr id="286805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3849" y="1392"/>
                      <a:ext cx="496" cy="426"/>
                    </a:xfrm>
                    <a:custGeom>
                      <a:avLst/>
                      <a:gdLst>
                        <a:gd name="T0" fmla="*/ 86 w 496"/>
                        <a:gd name="T1" fmla="*/ 0 h 426"/>
                        <a:gd name="T2" fmla="*/ 86 w 496"/>
                        <a:gd name="T3" fmla="*/ 247 h 426"/>
                        <a:gd name="T4" fmla="*/ 164 w 496"/>
                        <a:gd name="T5" fmla="*/ 247 h 426"/>
                        <a:gd name="T6" fmla="*/ 176 w 496"/>
                        <a:gd name="T7" fmla="*/ 254 h 426"/>
                        <a:gd name="T8" fmla="*/ 178 w 496"/>
                        <a:gd name="T9" fmla="*/ 251 h 426"/>
                        <a:gd name="T10" fmla="*/ 144 w 496"/>
                        <a:gd name="T11" fmla="*/ 251 h 426"/>
                        <a:gd name="T12" fmla="*/ 144 w 496"/>
                        <a:gd name="T13" fmla="*/ 265 h 426"/>
                        <a:gd name="T14" fmla="*/ 16 w 496"/>
                        <a:gd name="T15" fmla="*/ 265 h 426"/>
                        <a:gd name="T16" fmla="*/ 16 w 496"/>
                        <a:gd name="T17" fmla="*/ 350 h 426"/>
                        <a:gd name="T18" fmla="*/ 22 w 496"/>
                        <a:gd name="T19" fmla="*/ 350 h 426"/>
                        <a:gd name="T20" fmla="*/ 0 w 496"/>
                        <a:gd name="T21" fmla="*/ 406 h 426"/>
                        <a:gd name="T22" fmla="*/ 4 w 496"/>
                        <a:gd name="T23" fmla="*/ 425 h 426"/>
                        <a:gd name="T24" fmla="*/ 490 w 496"/>
                        <a:gd name="T25" fmla="*/ 425 h 426"/>
                        <a:gd name="T26" fmla="*/ 495 w 496"/>
                        <a:gd name="T27" fmla="*/ 406 h 426"/>
                        <a:gd name="T28" fmla="*/ 471 w 496"/>
                        <a:gd name="T29" fmla="*/ 352 h 426"/>
                        <a:gd name="T30" fmla="*/ 478 w 496"/>
                        <a:gd name="T31" fmla="*/ 352 h 426"/>
                        <a:gd name="T32" fmla="*/ 478 w 496"/>
                        <a:gd name="T33" fmla="*/ 265 h 426"/>
                        <a:gd name="T34" fmla="*/ 351 w 496"/>
                        <a:gd name="T35" fmla="*/ 265 h 426"/>
                        <a:gd name="T36" fmla="*/ 351 w 496"/>
                        <a:gd name="T37" fmla="*/ 254 h 426"/>
                        <a:gd name="T38" fmla="*/ 318 w 496"/>
                        <a:gd name="T39" fmla="*/ 254 h 426"/>
                        <a:gd name="T40" fmla="*/ 329 w 496"/>
                        <a:gd name="T41" fmla="*/ 247 h 426"/>
                        <a:gd name="T42" fmla="*/ 407 w 496"/>
                        <a:gd name="T43" fmla="*/ 247 h 426"/>
                        <a:gd name="T44" fmla="*/ 407 w 496"/>
                        <a:gd name="T45" fmla="*/ 0 h 426"/>
                        <a:gd name="T46" fmla="*/ 86 w 496"/>
                        <a:gd name="T47" fmla="*/ 0 h 42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96"/>
                        <a:gd name="T73" fmla="*/ 0 h 426"/>
                        <a:gd name="T74" fmla="*/ 496 w 496"/>
                        <a:gd name="T75" fmla="*/ 426 h 42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96" h="426">
                          <a:moveTo>
                            <a:pt x="86" y="0"/>
                          </a:moveTo>
                          <a:lnTo>
                            <a:pt x="86" y="247"/>
                          </a:lnTo>
                          <a:lnTo>
                            <a:pt x="164" y="247"/>
                          </a:lnTo>
                          <a:lnTo>
                            <a:pt x="176" y="254"/>
                          </a:lnTo>
                          <a:lnTo>
                            <a:pt x="178" y="251"/>
                          </a:lnTo>
                          <a:lnTo>
                            <a:pt x="144" y="251"/>
                          </a:lnTo>
                          <a:lnTo>
                            <a:pt x="144" y="265"/>
                          </a:lnTo>
                          <a:lnTo>
                            <a:pt x="16" y="265"/>
                          </a:lnTo>
                          <a:lnTo>
                            <a:pt x="16" y="350"/>
                          </a:lnTo>
                          <a:lnTo>
                            <a:pt x="22" y="350"/>
                          </a:lnTo>
                          <a:lnTo>
                            <a:pt x="0" y="406"/>
                          </a:lnTo>
                          <a:lnTo>
                            <a:pt x="4" y="425"/>
                          </a:lnTo>
                          <a:lnTo>
                            <a:pt x="490" y="425"/>
                          </a:lnTo>
                          <a:lnTo>
                            <a:pt x="495" y="406"/>
                          </a:lnTo>
                          <a:lnTo>
                            <a:pt x="471" y="352"/>
                          </a:lnTo>
                          <a:lnTo>
                            <a:pt x="478" y="352"/>
                          </a:lnTo>
                          <a:lnTo>
                            <a:pt x="478" y="265"/>
                          </a:lnTo>
                          <a:lnTo>
                            <a:pt x="351" y="265"/>
                          </a:lnTo>
                          <a:lnTo>
                            <a:pt x="351" y="254"/>
                          </a:lnTo>
                          <a:lnTo>
                            <a:pt x="318" y="254"/>
                          </a:lnTo>
                          <a:lnTo>
                            <a:pt x="329" y="247"/>
                          </a:lnTo>
                          <a:lnTo>
                            <a:pt x="407" y="247"/>
                          </a:lnTo>
                          <a:lnTo>
                            <a:pt x="407" y="0"/>
                          </a:lnTo>
                          <a:lnTo>
                            <a:pt x="8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6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3859" y="1800"/>
                      <a:ext cx="480" cy="18"/>
                    </a:xfrm>
                    <a:custGeom>
                      <a:avLst/>
                      <a:gdLst>
                        <a:gd name="T0" fmla="*/ 0 w 480"/>
                        <a:gd name="T1" fmla="*/ 0 h 18"/>
                        <a:gd name="T2" fmla="*/ 479 w 480"/>
                        <a:gd name="T3" fmla="*/ 0 h 18"/>
                        <a:gd name="T4" fmla="*/ 475 w 480"/>
                        <a:gd name="T5" fmla="*/ 17 h 18"/>
                        <a:gd name="T6" fmla="*/ 4 w 480"/>
                        <a:gd name="T7" fmla="*/ 17 h 18"/>
                        <a:gd name="T8" fmla="*/ 0 w 480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18"/>
                        <a:gd name="T17" fmla="*/ 480 w 48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18">
                          <a:moveTo>
                            <a:pt x="0" y="0"/>
                          </a:moveTo>
                          <a:lnTo>
                            <a:pt x="479" y="0"/>
                          </a:lnTo>
                          <a:lnTo>
                            <a:pt x="475" y="17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7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859" y="1737"/>
                      <a:ext cx="480" cy="64"/>
                    </a:xfrm>
                    <a:custGeom>
                      <a:avLst/>
                      <a:gdLst>
                        <a:gd name="T0" fmla="*/ 24 w 480"/>
                        <a:gd name="T1" fmla="*/ 0 h 64"/>
                        <a:gd name="T2" fmla="*/ 451 w 480"/>
                        <a:gd name="T3" fmla="*/ 0 h 64"/>
                        <a:gd name="T4" fmla="*/ 479 w 480"/>
                        <a:gd name="T5" fmla="*/ 63 h 64"/>
                        <a:gd name="T6" fmla="*/ 0 w 480"/>
                        <a:gd name="T7" fmla="*/ 63 h 64"/>
                        <a:gd name="T8" fmla="*/ 24 w 480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64"/>
                        <a:gd name="T17" fmla="*/ 480 w 480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64">
                          <a:moveTo>
                            <a:pt x="24" y="0"/>
                          </a:moveTo>
                          <a:lnTo>
                            <a:pt x="451" y="0"/>
                          </a:lnTo>
                          <a:lnTo>
                            <a:pt x="479" y="63"/>
                          </a:lnTo>
                          <a:lnTo>
                            <a:pt x="0" y="63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8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891" y="1745"/>
                      <a:ext cx="415" cy="53"/>
                    </a:xfrm>
                    <a:custGeom>
                      <a:avLst/>
                      <a:gdLst>
                        <a:gd name="T0" fmla="*/ 13 w 415"/>
                        <a:gd name="T1" fmla="*/ 0 h 53"/>
                        <a:gd name="T2" fmla="*/ 394 w 415"/>
                        <a:gd name="T3" fmla="*/ 0 h 53"/>
                        <a:gd name="T4" fmla="*/ 414 w 415"/>
                        <a:gd name="T5" fmla="*/ 52 h 53"/>
                        <a:gd name="T6" fmla="*/ 0 w 415"/>
                        <a:gd name="T7" fmla="*/ 52 h 53"/>
                        <a:gd name="T8" fmla="*/ 13 w 415"/>
                        <a:gd name="T9" fmla="*/ 0 h 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5"/>
                        <a:gd name="T16" fmla="*/ 0 h 53"/>
                        <a:gd name="T17" fmla="*/ 415 w 415"/>
                        <a:gd name="T18" fmla="*/ 53 h 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5" h="53">
                          <a:moveTo>
                            <a:pt x="13" y="0"/>
                          </a:moveTo>
                          <a:lnTo>
                            <a:pt x="394" y="0"/>
                          </a:lnTo>
                          <a:lnTo>
                            <a:pt x="414" y="52"/>
                          </a:lnTo>
                          <a:lnTo>
                            <a:pt x="0" y="52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9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3896" y="1745"/>
                      <a:ext cx="405" cy="48"/>
                    </a:xfrm>
                    <a:custGeom>
                      <a:avLst/>
                      <a:gdLst>
                        <a:gd name="T0" fmla="*/ 13 w 405"/>
                        <a:gd name="T1" fmla="*/ 0 h 48"/>
                        <a:gd name="T2" fmla="*/ 389 w 405"/>
                        <a:gd name="T3" fmla="*/ 0 h 48"/>
                        <a:gd name="T4" fmla="*/ 404 w 405"/>
                        <a:gd name="T5" fmla="*/ 47 h 48"/>
                        <a:gd name="T6" fmla="*/ 0 w 405"/>
                        <a:gd name="T7" fmla="*/ 47 h 48"/>
                        <a:gd name="T8" fmla="*/ 11 w 405"/>
                        <a:gd name="T9" fmla="*/ 0 h 48"/>
                        <a:gd name="T10" fmla="*/ 13 w 405"/>
                        <a:gd name="T11" fmla="*/ 0 h 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5"/>
                        <a:gd name="T19" fmla="*/ 0 h 48"/>
                        <a:gd name="T20" fmla="*/ 405 w 405"/>
                        <a:gd name="T21" fmla="*/ 48 h 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5" h="48">
                          <a:moveTo>
                            <a:pt x="13" y="0"/>
                          </a:moveTo>
                          <a:lnTo>
                            <a:pt x="389" y="0"/>
                          </a:lnTo>
                          <a:lnTo>
                            <a:pt x="404" y="47"/>
                          </a:lnTo>
                          <a:lnTo>
                            <a:pt x="0" y="47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0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914" y="1745"/>
                      <a:ext cx="22" cy="19"/>
                    </a:xfrm>
                    <a:custGeom>
                      <a:avLst/>
                      <a:gdLst>
                        <a:gd name="T0" fmla="*/ 21 w 22"/>
                        <a:gd name="T1" fmla="*/ 18 h 19"/>
                        <a:gd name="T2" fmla="*/ 21 w 22"/>
                        <a:gd name="T3" fmla="*/ 0 h 19"/>
                        <a:gd name="T4" fmla="*/ 0 w 22"/>
                        <a:gd name="T5" fmla="*/ 0 h 19"/>
                        <a:gd name="T6" fmla="*/ 0 w 22"/>
                        <a:gd name="T7" fmla="*/ 18 h 19"/>
                        <a:gd name="T8" fmla="*/ 21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1" y="18"/>
                          </a:moveTo>
                          <a:lnTo>
                            <a:pt x="2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2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1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912" y="1745"/>
                      <a:ext cx="22" cy="19"/>
                    </a:xfrm>
                    <a:custGeom>
                      <a:avLst/>
                      <a:gdLst>
                        <a:gd name="T0" fmla="*/ 20 w 22"/>
                        <a:gd name="T1" fmla="*/ 18 h 19"/>
                        <a:gd name="T2" fmla="*/ 21 w 22"/>
                        <a:gd name="T3" fmla="*/ 0 h 19"/>
                        <a:gd name="T4" fmla="*/ 1 w 22"/>
                        <a:gd name="T5" fmla="*/ 0 h 19"/>
                        <a:gd name="T6" fmla="*/ 0 w 22"/>
                        <a:gd name="T7" fmla="*/ 18 h 19"/>
                        <a:gd name="T8" fmla="*/ 20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0" y="18"/>
                          </a:moveTo>
                          <a:lnTo>
                            <a:pt x="21" y="0"/>
                          </a:lnTo>
                          <a:lnTo>
                            <a:pt x="1" y="0"/>
                          </a:lnTo>
                          <a:lnTo>
                            <a:pt x="0" y="18"/>
                          </a:lnTo>
                          <a:lnTo>
                            <a:pt x="2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2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950" y="1745"/>
                      <a:ext cx="57" cy="19"/>
                    </a:xfrm>
                    <a:custGeom>
                      <a:avLst/>
                      <a:gdLst>
                        <a:gd name="T0" fmla="*/ 56 w 57"/>
                        <a:gd name="T1" fmla="*/ 18 h 19"/>
                        <a:gd name="T2" fmla="*/ 56 w 57"/>
                        <a:gd name="T3" fmla="*/ 0 h 19"/>
                        <a:gd name="T4" fmla="*/ 0 w 57"/>
                        <a:gd name="T5" fmla="*/ 0 h 19"/>
                        <a:gd name="T6" fmla="*/ 0 w 57"/>
                        <a:gd name="T7" fmla="*/ 18 h 19"/>
                        <a:gd name="T8" fmla="*/ 56 w 57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"/>
                        <a:gd name="T16" fmla="*/ 0 h 19"/>
                        <a:gd name="T17" fmla="*/ 57 w 5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" h="19">
                          <a:moveTo>
                            <a:pt x="56" y="18"/>
                          </a:moveTo>
                          <a:lnTo>
                            <a:pt x="56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6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3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948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4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027" y="1745"/>
                      <a:ext cx="53" cy="19"/>
                    </a:xfrm>
                    <a:custGeom>
                      <a:avLst/>
                      <a:gdLst>
                        <a:gd name="T0" fmla="*/ 52 w 53"/>
                        <a:gd name="T1" fmla="*/ 18 h 19"/>
                        <a:gd name="T2" fmla="*/ 52 w 53"/>
                        <a:gd name="T3" fmla="*/ 0 h 19"/>
                        <a:gd name="T4" fmla="*/ 0 w 53"/>
                        <a:gd name="T5" fmla="*/ 0 h 19"/>
                        <a:gd name="T6" fmla="*/ 0 w 53"/>
                        <a:gd name="T7" fmla="*/ 18 h 19"/>
                        <a:gd name="T8" fmla="*/ 52 w 53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9"/>
                        <a:gd name="T17" fmla="*/ 53 w 5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9">
                          <a:moveTo>
                            <a:pt x="52" y="18"/>
                          </a:moveTo>
                          <a:lnTo>
                            <a:pt x="52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5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4025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6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905" y="1754"/>
                      <a:ext cx="257" cy="32"/>
                    </a:xfrm>
                    <a:custGeom>
                      <a:avLst/>
                      <a:gdLst>
                        <a:gd name="T0" fmla="*/ 6 w 257"/>
                        <a:gd name="T1" fmla="*/ 0 h 32"/>
                        <a:gd name="T2" fmla="*/ 256 w 257"/>
                        <a:gd name="T3" fmla="*/ 0 h 32"/>
                        <a:gd name="T4" fmla="*/ 256 w 257"/>
                        <a:gd name="T5" fmla="*/ 31 h 32"/>
                        <a:gd name="T6" fmla="*/ 0 w 257"/>
                        <a:gd name="T7" fmla="*/ 31 h 32"/>
                        <a:gd name="T8" fmla="*/ 6 w 257"/>
                        <a:gd name="T9" fmla="*/ 1 h 32"/>
                        <a:gd name="T10" fmla="*/ 6 w 257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7"/>
                        <a:gd name="T19" fmla="*/ 0 h 32"/>
                        <a:gd name="T20" fmla="*/ 257 w 257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7" h="32">
                          <a:moveTo>
                            <a:pt x="6" y="0"/>
                          </a:moveTo>
                          <a:lnTo>
                            <a:pt x="256" y="0"/>
                          </a:lnTo>
                          <a:lnTo>
                            <a:pt x="256" y="31"/>
                          </a:lnTo>
                          <a:lnTo>
                            <a:pt x="0" y="31"/>
                          </a:lnTo>
                          <a:lnTo>
                            <a:pt x="6" y="1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7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908" y="1764"/>
                      <a:ext cx="252" cy="19"/>
                    </a:xfrm>
                    <a:custGeom>
                      <a:avLst/>
                      <a:gdLst>
                        <a:gd name="T0" fmla="*/ 1 w 252"/>
                        <a:gd name="T1" fmla="*/ 0 h 19"/>
                        <a:gd name="T2" fmla="*/ 251 w 252"/>
                        <a:gd name="T3" fmla="*/ 0 h 19"/>
                        <a:gd name="T4" fmla="*/ 251 w 252"/>
                        <a:gd name="T5" fmla="*/ 18 h 19"/>
                        <a:gd name="T6" fmla="*/ 0 w 252"/>
                        <a:gd name="T7" fmla="*/ 18 h 19"/>
                        <a:gd name="T8" fmla="*/ 1 w 25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2"/>
                        <a:gd name="T16" fmla="*/ 0 h 19"/>
                        <a:gd name="T17" fmla="*/ 252 w 25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2" h="19">
                          <a:moveTo>
                            <a:pt x="1" y="0"/>
                          </a:moveTo>
                          <a:lnTo>
                            <a:pt x="251" y="0"/>
                          </a:lnTo>
                          <a:lnTo>
                            <a:pt x="251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8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3909" y="1754"/>
                      <a:ext cx="250" cy="20"/>
                    </a:xfrm>
                    <a:custGeom>
                      <a:avLst/>
                      <a:gdLst>
                        <a:gd name="T0" fmla="*/ 0 w 250"/>
                        <a:gd name="T1" fmla="*/ 0 h 20"/>
                        <a:gd name="T2" fmla="*/ 249 w 250"/>
                        <a:gd name="T3" fmla="*/ 0 h 20"/>
                        <a:gd name="T4" fmla="*/ 249 w 250"/>
                        <a:gd name="T5" fmla="*/ 19 h 20"/>
                        <a:gd name="T6" fmla="*/ 0 w 250"/>
                        <a:gd name="T7" fmla="*/ 19 h 20"/>
                        <a:gd name="T8" fmla="*/ 0 w 250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0"/>
                        <a:gd name="T16" fmla="*/ 0 h 20"/>
                        <a:gd name="T17" fmla="*/ 250 w 250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0" h="20">
                          <a:moveTo>
                            <a:pt x="0" y="0"/>
                          </a:moveTo>
                          <a:lnTo>
                            <a:pt x="249" y="0"/>
                          </a:lnTo>
                          <a:lnTo>
                            <a:pt x="249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9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3905" y="1770"/>
                      <a:ext cx="22" cy="18"/>
                    </a:xfrm>
                    <a:custGeom>
                      <a:avLst/>
                      <a:gdLst>
                        <a:gd name="T0" fmla="*/ 1 w 22"/>
                        <a:gd name="T1" fmla="*/ 0 h 18"/>
                        <a:gd name="T2" fmla="*/ 21 w 22"/>
                        <a:gd name="T3" fmla="*/ 0 h 18"/>
                        <a:gd name="T4" fmla="*/ 19 w 22"/>
                        <a:gd name="T5" fmla="*/ 17 h 18"/>
                        <a:gd name="T6" fmla="*/ 0 w 22"/>
                        <a:gd name="T7" fmla="*/ 17 h 18"/>
                        <a:gd name="T8" fmla="*/ 1 w 22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8"/>
                        <a:gd name="T17" fmla="*/ 22 w 2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8">
                          <a:moveTo>
                            <a:pt x="1" y="0"/>
                          </a:moveTo>
                          <a:lnTo>
                            <a:pt x="21" y="0"/>
                          </a:lnTo>
                          <a:lnTo>
                            <a:pt x="19" y="17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0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3902" y="1777"/>
                      <a:ext cx="25" cy="19"/>
                    </a:xfrm>
                    <a:custGeom>
                      <a:avLst/>
                      <a:gdLst>
                        <a:gd name="T0" fmla="*/ 24 w 25"/>
                        <a:gd name="T1" fmla="*/ 0 h 19"/>
                        <a:gd name="T2" fmla="*/ 24 w 25"/>
                        <a:gd name="T3" fmla="*/ 18 h 19"/>
                        <a:gd name="T4" fmla="*/ 0 w 25"/>
                        <a:gd name="T5" fmla="*/ 18 h 19"/>
                        <a:gd name="T6" fmla="*/ 1 w 25"/>
                        <a:gd name="T7" fmla="*/ 0 h 19"/>
                        <a:gd name="T8" fmla="*/ 24 w 2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19"/>
                        <a:gd name="T17" fmla="*/ 25 w 2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19">
                          <a:moveTo>
                            <a:pt x="24" y="0"/>
                          </a:moveTo>
                          <a:lnTo>
                            <a:pt x="24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1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3927" y="1770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0 w 210"/>
                        <a:gd name="T3" fmla="*/ 17 h 18"/>
                        <a:gd name="T4" fmla="*/ 208 w 210"/>
                        <a:gd name="T5" fmla="*/ 17 h 18"/>
                        <a:gd name="T6" fmla="*/ 209 w 210"/>
                        <a:gd name="T7" fmla="*/ 0 h 18"/>
                        <a:gd name="T8" fmla="*/ 1 w 210"/>
                        <a:gd name="T9" fmla="*/ 0 h 18"/>
                        <a:gd name="T10" fmla="*/ 0 w 210"/>
                        <a:gd name="T11" fmla="*/ 0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0"/>
                        <a:gd name="T19" fmla="*/ 0 h 18"/>
                        <a:gd name="T20" fmla="*/ 210 w 210"/>
                        <a:gd name="T21" fmla="*/ 18 h 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0" y="17"/>
                          </a:lnTo>
                          <a:lnTo>
                            <a:pt x="208" y="17"/>
                          </a:lnTo>
                          <a:lnTo>
                            <a:pt x="209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2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929" y="1777"/>
                      <a:ext cx="206" cy="19"/>
                    </a:xfrm>
                    <a:custGeom>
                      <a:avLst/>
                      <a:gdLst>
                        <a:gd name="T0" fmla="*/ 0 w 206"/>
                        <a:gd name="T1" fmla="*/ 0 h 19"/>
                        <a:gd name="T2" fmla="*/ 0 w 206"/>
                        <a:gd name="T3" fmla="*/ 18 h 19"/>
                        <a:gd name="T4" fmla="*/ 205 w 206"/>
                        <a:gd name="T5" fmla="*/ 18 h 19"/>
                        <a:gd name="T6" fmla="*/ 205 w 206"/>
                        <a:gd name="T7" fmla="*/ 0 h 19"/>
                        <a:gd name="T8" fmla="*/ 4 w 206"/>
                        <a:gd name="T9" fmla="*/ 0 h 19"/>
                        <a:gd name="T10" fmla="*/ 0 w 20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6"/>
                        <a:gd name="T19" fmla="*/ 0 h 19"/>
                        <a:gd name="T20" fmla="*/ 206 w 20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6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205" y="18"/>
                          </a:lnTo>
                          <a:lnTo>
                            <a:pt x="205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3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902" y="1785"/>
                      <a:ext cx="22" cy="19"/>
                    </a:xfrm>
                    <a:custGeom>
                      <a:avLst/>
                      <a:gdLst>
                        <a:gd name="T0" fmla="*/ 0 w 22"/>
                        <a:gd name="T1" fmla="*/ 0 h 19"/>
                        <a:gd name="T2" fmla="*/ 21 w 22"/>
                        <a:gd name="T3" fmla="*/ 0 h 19"/>
                        <a:gd name="T4" fmla="*/ 21 w 22"/>
                        <a:gd name="T5" fmla="*/ 18 h 19"/>
                        <a:gd name="T6" fmla="*/ 0 w 22"/>
                        <a:gd name="T7" fmla="*/ 18 h 19"/>
                        <a:gd name="T8" fmla="*/ 0 w 2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0" y="0"/>
                          </a:moveTo>
                          <a:lnTo>
                            <a:pt x="21" y="0"/>
                          </a:lnTo>
                          <a:lnTo>
                            <a:pt x="21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4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901" y="1783"/>
                      <a:ext cx="22" cy="19"/>
                    </a:xfrm>
                    <a:custGeom>
                      <a:avLst/>
                      <a:gdLst>
                        <a:gd name="T0" fmla="*/ 0 w 22"/>
                        <a:gd name="T1" fmla="*/ 0 h 19"/>
                        <a:gd name="T2" fmla="*/ 21 w 22"/>
                        <a:gd name="T3" fmla="*/ 0 h 19"/>
                        <a:gd name="T4" fmla="*/ 21 w 22"/>
                        <a:gd name="T5" fmla="*/ 18 h 19"/>
                        <a:gd name="T6" fmla="*/ 0 w 22"/>
                        <a:gd name="T7" fmla="*/ 18 h 19"/>
                        <a:gd name="T8" fmla="*/ 0 w 2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0" y="0"/>
                          </a:moveTo>
                          <a:lnTo>
                            <a:pt x="21" y="0"/>
                          </a:lnTo>
                          <a:lnTo>
                            <a:pt x="21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5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936" y="1785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4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4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6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934" y="1783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6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6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7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176" y="1745"/>
                      <a:ext cx="44" cy="19"/>
                    </a:xfrm>
                    <a:custGeom>
                      <a:avLst/>
                      <a:gdLst>
                        <a:gd name="T0" fmla="*/ 43 w 44"/>
                        <a:gd name="T1" fmla="*/ 13 h 19"/>
                        <a:gd name="T2" fmla="*/ 43 w 44"/>
                        <a:gd name="T3" fmla="*/ 0 h 19"/>
                        <a:gd name="T4" fmla="*/ 0 w 44"/>
                        <a:gd name="T5" fmla="*/ 0 h 19"/>
                        <a:gd name="T6" fmla="*/ 0 w 44"/>
                        <a:gd name="T7" fmla="*/ 18 h 19"/>
                        <a:gd name="T8" fmla="*/ 43 w 44"/>
                        <a:gd name="T9" fmla="*/ 18 h 19"/>
                        <a:gd name="T10" fmla="*/ 43 w 44"/>
                        <a:gd name="T11" fmla="*/ 13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4"/>
                        <a:gd name="T19" fmla="*/ 0 h 19"/>
                        <a:gd name="T20" fmla="*/ 44 w 44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4" h="19">
                          <a:moveTo>
                            <a:pt x="43" y="13"/>
                          </a:moveTo>
                          <a:lnTo>
                            <a:pt x="43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3" y="18"/>
                          </a:lnTo>
                          <a:lnTo>
                            <a:pt x="43" y="13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8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176" y="1745"/>
                      <a:ext cx="44" cy="19"/>
                    </a:xfrm>
                    <a:custGeom>
                      <a:avLst/>
                      <a:gdLst>
                        <a:gd name="T0" fmla="*/ 43 w 44"/>
                        <a:gd name="T1" fmla="*/ 18 h 19"/>
                        <a:gd name="T2" fmla="*/ 41 w 44"/>
                        <a:gd name="T3" fmla="*/ 0 h 19"/>
                        <a:gd name="T4" fmla="*/ 0 w 44"/>
                        <a:gd name="T5" fmla="*/ 0 h 19"/>
                        <a:gd name="T6" fmla="*/ 0 w 44"/>
                        <a:gd name="T7" fmla="*/ 18 h 19"/>
                        <a:gd name="T8" fmla="*/ 43 w 44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19"/>
                        <a:gd name="T17" fmla="*/ 44 w 4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19">
                          <a:moveTo>
                            <a:pt x="43" y="18"/>
                          </a:moveTo>
                          <a:lnTo>
                            <a:pt x="4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3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9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4176" y="1754"/>
                      <a:ext cx="49" cy="20"/>
                    </a:xfrm>
                    <a:custGeom>
                      <a:avLst/>
                      <a:gdLst>
                        <a:gd name="T0" fmla="*/ 0 w 49"/>
                        <a:gd name="T1" fmla="*/ 0 h 20"/>
                        <a:gd name="T2" fmla="*/ 44 w 49"/>
                        <a:gd name="T3" fmla="*/ 0 h 20"/>
                        <a:gd name="T4" fmla="*/ 48 w 49"/>
                        <a:gd name="T5" fmla="*/ 19 h 20"/>
                        <a:gd name="T6" fmla="*/ 0 w 49"/>
                        <a:gd name="T7" fmla="*/ 19 h 20"/>
                        <a:gd name="T8" fmla="*/ 0 w 49"/>
                        <a:gd name="T9" fmla="*/ 4 h 20"/>
                        <a:gd name="T10" fmla="*/ 0 w 49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"/>
                        <a:gd name="T19" fmla="*/ 0 h 20"/>
                        <a:gd name="T20" fmla="*/ 49 w 49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" h="20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8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0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4176" y="1754"/>
                      <a:ext cx="44" cy="20"/>
                    </a:xfrm>
                    <a:custGeom>
                      <a:avLst/>
                      <a:gdLst>
                        <a:gd name="T0" fmla="*/ 0 w 44"/>
                        <a:gd name="T1" fmla="*/ 0 h 20"/>
                        <a:gd name="T2" fmla="*/ 43 w 44"/>
                        <a:gd name="T3" fmla="*/ 0 h 20"/>
                        <a:gd name="T4" fmla="*/ 43 w 44"/>
                        <a:gd name="T5" fmla="*/ 19 h 20"/>
                        <a:gd name="T6" fmla="*/ 0 w 44"/>
                        <a:gd name="T7" fmla="*/ 19 h 20"/>
                        <a:gd name="T8" fmla="*/ 0 w 44"/>
                        <a:gd name="T9" fmla="*/ 4 h 20"/>
                        <a:gd name="T10" fmla="*/ 0 w 44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4"/>
                        <a:gd name="T19" fmla="*/ 0 h 20"/>
                        <a:gd name="T20" fmla="*/ 44 w 44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4" h="20">
                          <a:moveTo>
                            <a:pt x="0" y="0"/>
                          </a:moveTo>
                          <a:lnTo>
                            <a:pt x="43" y="0"/>
                          </a:lnTo>
                          <a:lnTo>
                            <a:pt x="43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1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176" y="1764"/>
                      <a:ext cx="48" cy="19"/>
                    </a:xfrm>
                    <a:custGeom>
                      <a:avLst/>
                      <a:gdLst>
                        <a:gd name="T0" fmla="*/ 0 w 48"/>
                        <a:gd name="T1" fmla="*/ 0 h 19"/>
                        <a:gd name="T2" fmla="*/ 45 w 48"/>
                        <a:gd name="T3" fmla="*/ 0 h 19"/>
                        <a:gd name="T4" fmla="*/ 47 w 48"/>
                        <a:gd name="T5" fmla="*/ 18 h 19"/>
                        <a:gd name="T6" fmla="*/ 0 w 48"/>
                        <a:gd name="T7" fmla="*/ 18 h 19"/>
                        <a:gd name="T8" fmla="*/ 0 w 48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9"/>
                        <a:gd name="T17" fmla="*/ 48 w 48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9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7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2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4196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2 h 19"/>
                        <a:gd name="T10" fmla="*/ 0 w 20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"/>
                        <a:gd name="T19" fmla="*/ 0 h 19"/>
                        <a:gd name="T20" fmla="*/ 20 w 20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3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4193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9"/>
                        <a:gd name="T17" fmla="*/ 20 w 2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4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176" y="178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0 h 19"/>
                        <a:gd name="T2" fmla="*/ 50 w 51"/>
                        <a:gd name="T3" fmla="*/ 0 h 19"/>
                        <a:gd name="T4" fmla="*/ 50 w 51"/>
                        <a:gd name="T5" fmla="*/ 18 h 19"/>
                        <a:gd name="T6" fmla="*/ 0 w 51"/>
                        <a:gd name="T7" fmla="*/ 18 h 19"/>
                        <a:gd name="T8" fmla="*/ 0 w 5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5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4176" y="1783"/>
                      <a:ext cx="49" cy="19"/>
                    </a:xfrm>
                    <a:custGeom>
                      <a:avLst/>
                      <a:gdLst>
                        <a:gd name="T0" fmla="*/ 0 w 49"/>
                        <a:gd name="T1" fmla="*/ 0 h 19"/>
                        <a:gd name="T2" fmla="*/ 48 w 49"/>
                        <a:gd name="T3" fmla="*/ 0 h 19"/>
                        <a:gd name="T4" fmla="*/ 48 w 49"/>
                        <a:gd name="T5" fmla="*/ 18 h 19"/>
                        <a:gd name="T6" fmla="*/ 0 w 49"/>
                        <a:gd name="T7" fmla="*/ 18 h 19"/>
                        <a:gd name="T8" fmla="*/ 0 w 49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9"/>
                        <a:gd name="T16" fmla="*/ 0 h 19"/>
                        <a:gd name="T17" fmla="*/ 49 w 49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9" h="19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4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6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4234" y="174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18 h 19"/>
                        <a:gd name="T2" fmla="*/ 0 w 51"/>
                        <a:gd name="T3" fmla="*/ 0 h 19"/>
                        <a:gd name="T4" fmla="*/ 45 w 51"/>
                        <a:gd name="T5" fmla="*/ 0 h 19"/>
                        <a:gd name="T6" fmla="*/ 50 w 51"/>
                        <a:gd name="T7" fmla="*/ 18 h 19"/>
                        <a:gd name="T8" fmla="*/ 0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7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4229" y="1745"/>
                      <a:ext cx="51" cy="19"/>
                    </a:xfrm>
                    <a:custGeom>
                      <a:avLst/>
                      <a:gdLst>
                        <a:gd name="T0" fmla="*/ 1 w 51"/>
                        <a:gd name="T1" fmla="*/ 18 h 19"/>
                        <a:gd name="T2" fmla="*/ 0 w 51"/>
                        <a:gd name="T3" fmla="*/ 0 h 19"/>
                        <a:gd name="T4" fmla="*/ 46 w 51"/>
                        <a:gd name="T5" fmla="*/ 0 h 19"/>
                        <a:gd name="T6" fmla="*/ 50 w 51"/>
                        <a:gd name="T7" fmla="*/ 18 h 19"/>
                        <a:gd name="T8" fmla="*/ 1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1" y="18"/>
                          </a:moveTo>
                          <a:lnTo>
                            <a:pt x="0" y="0"/>
                          </a:lnTo>
                          <a:lnTo>
                            <a:pt x="46" y="0"/>
                          </a:lnTo>
                          <a:lnTo>
                            <a:pt x="50" y="18"/>
                          </a:lnTo>
                          <a:lnTo>
                            <a:pt x="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8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4234" y="1754"/>
                      <a:ext cx="64" cy="37"/>
                    </a:xfrm>
                    <a:custGeom>
                      <a:avLst/>
                      <a:gdLst>
                        <a:gd name="T0" fmla="*/ 0 w 64"/>
                        <a:gd name="T1" fmla="*/ 0 h 37"/>
                        <a:gd name="T2" fmla="*/ 48 w 64"/>
                        <a:gd name="T3" fmla="*/ 0 h 37"/>
                        <a:gd name="T4" fmla="*/ 63 w 64"/>
                        <a:gd name="T5" fmla="*/ 36 h 37"/>
                        <a:gd name="T6" fmla="*/ 9 w 64"/>
                        <a:gd name="T7" fmla="*/ 36 h 37"/>
                        <a:gd name="T8" fmla="*/ 1 w 64"/>
                        <a:gd name="T9" fmla="*/ 1 h 37"/>
                        <a:gd name="T10" fmla="*/ 0 w 64"/>
                        <a:gd name="T11" fmla="*/ 0 h 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4"/>
                        <a:gd name="T19" fmla="*/ 0 h 37"/>
                        <a:gd name="T20" fmla="*/ 64 w 64"/>
                        <a:gd name="T21" fmla="*/ 37 h 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4" h="37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63" y="36"/>
                          </a:lnTo>
                          <a:lnTo>
                            <a:pt x="9" y="36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9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4233" y="1754"/>
                      <a:ext cx="53" cy="20"/>
                    </a:xfrm>
                    <a:custGeom>
                      <a:avLst/>
                      <a:gdLst>
                        <a:gd name="T0" fmla="*/ 0 w 53"/>
                        <a:gd name="T1" fmla="*/ 0 h 20"/>
                        <a:gd name="T2" fmla="*/ 47 w 53"/>
                        <a:gd name="T3" fmla="*/ 0 h 20"/>
                        <a:gd name="T4" fmla="*/ 52 w 53"/>
                        <a:gd name="T5" fmla="*/ 19 h 20"/>
                        <a:gd name="T6" fmla="*/ 1 w 53"/>
                        <a:gd name="T7" fmla="*/ 19 h 20"/>
                        <a:gd name="T8" fmla="*/ 0 w 53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20"/>
                        <a:gd name="T17" fmla="*/ 53 w 53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20">
                          <a:moveTo>
                            <a:pt x="0" y="0"/>
                          </a:moveTo>
                          <a:lnTo>
                            <a:pt x="47" y="0"/>
                          </a:lnTo>
                          <a:lnTo>
                            <a:pt x="52" y="19"/>
                          </a:lnTo>
                          <a:lnTo>
                            <a:pt x="1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0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4234" y="1764"/>
                      <a:ext cx="54" cy="19"/>
                    </a:xfrm>
                    <a:custGeom>
                      <a:avLst/>
                      <a:gdLst>
                        <a:gd name="T0" fmla="*/ 0 w 54"/>
                        <a:gd name="T1" fmla="*/ 0 h 19"/>
                        <a:gd name="T2" fmla="*/ 51 w 54"/>
                        <a:gd name="T3" fmla="*/ 0 h 19"/>
                        <a:gd name="T4" fmla="*/ 53 w 54"/>
                        <a:gd name="T5" fmla="*/ 18 h 19"/>
                        <a:gd name="T6" fmla="*/ 0 w 54"/>
                        <a:gd name="T7" fmla="*/ 18 h 19"/>
                        <a:gd name="T8" fmla="*/ 0 w 5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19"/>
                        <a:gd name="T17" fmla="*/ 54 w 5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19">
                          <a:moveTo>
                            <a:pt x="0" y="0"/>
                          </a:moveTo>
                          <a:lnTo>
                            <a:pt x="51" y="0"/>
                          </a:lnTo>
                          <a:lnTo>
                            <a:pt x="53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1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4236" y="1770"/>
                      <a:ext cx="53" cy="18"/>
                    </a:xfrm>
                    <a:custGeom>
                      <a:avLst/>
                      <a:gdLst>
                        <a:gd name="T0" fmla="*/ 0 w 53"/>
                        <a:gd name="T1" fmla="*/ 0 h 18"/>
                        <a:gd name="T2" fmla="*/ 50 w 53"/>
                        <a:gd name="T3" fmla="*/ 0 h 18"/>
                        <a:gd name="T4" fmla="*/ 52 w 53"/>
                        <a:gd name="T5" fmla="*/ 17 h 18"/>
                        <a:gd name="T6" fmla="*/ 0 w 53"/>
                        <a:gd name="T7" fmla="*/ 17 h 18"/>
                        <a:gd name="T8" fmla="*/ 0 w 53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8"/>
                        <a:gd name="T17" fmla="*/ 53 w 53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8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2" y="17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2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4237" y="1777"/>
                      <a:ext cx="55" cy="19"/>
                    </a:xfrm>
                    <a:custGeom>
                      <a:avLst/>
                      <a:gdLst>
                        <a:gd name="T0" fmla="*/ 52 w 55"/>
                        <a:gd name="T1" fmla="*/ 0 h 19"/>
                        <a:gd name="T2" fmla="*/ 54 w 55"/>
                        <a:gd name="T3" fmla="*/ 18 h 19"/>
                        <a:gd name="T4" fmla="*/ 1 w 55"/>
                        <a:gd name="T5" fmla="*/ 18 h 19"/>
                        <a:gd name="T6" fmla="*/ 0 w 55"/>
                        <a:gd name="T7" fmla="*/ 0 h 19"/>
                        <a:gd name="T8" fmla="*/ 52 w 5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2" y="0"/>
                          </a:moveTo>
                          <a:lnTo>
                            <a:pt x="54" y="18"/>
                          </a:lnTo>
                          <a:lnTo>
                            <a:pt x="1" y="18"/>
                          </a:lnTo>
                          <a:lnTo>
                            <a:pt x="0" y="0"/>
                          </a:lnTo>
                          <a:lnTo>
                            <a:pt x="52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3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4238" y="1783"/>
                      <a:ext cx="56" cy="19"/>
                    </a:xfrm>
                    <a:custGeom>
                      <a:avLst/>
                      <a:gdLst>
                        <a:gd name="T0" fmla="*/ 0 w 56"/>
                        <a:gd name="T1" fmla="*/ 0 h 19"/>
                        <a:gd name="T2" fmla="*/ 54 w 56"/>
                        <a:gd name="T3" fmla="*/ 0 h 19"/>
                        <a:gd name="T4" fmla="*/ 55 w 56"/>
                        <a:gd name="T5" fmla="*/ 18 h 19"/>
                        <a:gd name="T6" fmla="*/ 1 w 56"/>
                        <a:gd name="T7" fmla="*/ 18 h 19"/>
                        <a:gd name="T8" fmla="*/ 1 w 56"/>
                        <a:gd name="T9" fmla="*/ 0 h 19"/>
                        <a:gd name="T10" fmla="*/ 0 w 5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"/>
                        <a:gd name="T19" fmla="*/ 0 h 19"/>
                        <a:gd name="T20" fmla="*/ 56 w 5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" h="19">
                          <a:moveTo>
                            <a:pt x="0" y="0"/>
                          </a:moveTo>
                          <a:lnTo>
                            <a:pt x="54" y="0"/>
                          </a:lnTo>
                          <a:lnTo>
                            <a:pt x="55" y="18"/>
                          </a:lnTo>
                          <a:lnTo>
                            <a:pt x="1" y="18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4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1669"/>
                      <a:ext cx="433" cy="6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5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9" y="1676"/>
                      <a:ext cx="412" cy="4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6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3" y="1681"/>
                      <a:ext cx="405" cy="3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10"/>
                      <a:ext cx="114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8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16"/>
                      <a:ext cx="114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9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21"/>
                      <a:ext cx="114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0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2" y="1686"/>
                      <a:ext cx="12" cy="10"/>
                    </a:xfrm>
                    <a:prstGeom prst="ellipse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1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6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2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5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3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6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4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5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5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1" y="1685"/>
                      <a:ext cx="12" cy="1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6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1" y="1692"/>
                      <a:ext cx="1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7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3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8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1694"/>
                      <a:ext cx="38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9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4054" y="1681"/>
                      <a:ext cx="21" cy="21"/>
                    </a:xfrm>
                    <a:custGeom>
                      <a:avLst/>
                      <a:gdLst>
                        <a:gd name="T0" fmla="*/ 0 w 21"/>
                        <a:gd name="T1" fmla="*/ 20 h 21"/>
                        <a:gd name="T2" fmla="*/ 20 w 21"/>
                        <a:gd name="T3" fmla="*/ 20 h 21"/>
                        <a:gd name="T4" fmla="*/ 8 w 21"/>
                        <a:gd name="T5" fmla="*/ 20 h 21"/>
                        <a:gd name="T6" fmla="*/ 8 w 21"/>
                        <a:gd name="T7" fmla="*/ 7 h 21"/>
                        <a:gd name="T8" fmla="*/ 20 w 21"/>
                        <a:gd name="T9" fmla="*/ 3 h 21"/>
                        <a:gd name="T10" fmla="*/ 8 w 21"/>
                        <a:gd name="T11" fmla="*/ 0 h 21"/>
                        <a:gd name="T12" fmla="*/ 0 w 21"/>
                        <a:gd name="T13" fmla="*/ 0 h 21"/>
                        <a:gd name="T14" fmla="*/ 0 w 21"/>
                        <a:gd name="T15" fmla="*/ 20 h 2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"/>
                        <a:gd name="T25" fmla="*/ 0 h 21"/>
                        <a:gd name="T26" fmla="*/ 21 w 21"/>
                        <a:gd name="T27" fmla="*/ 21 h 2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" h="21">
                          <a:moveTo>
                            <a:pt x="0" y="20"/>
                          </a:moveTo>
                          <a:lnTo>
                            <a:pt x="20" y="20"/>
                          </a:lnTo>
                          <a:lnTo>
                            <a:pt x="8" y="20"/>
                          </a:lnTo>
                          <a:lnTo>
                            <a:pt x="8" y="7"/>
                          </a:lnTo>
                          <a:lnTo>
                            <a:pt x="20" y="3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0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8" y="1715"/>
                      <a:ext cx="7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1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076" y="1713"/>
                      <a:ext cx="83" cy="20"/>
                    </a:xfrm>
                    <a:custGeom>
                      <a:avLst/>
                      <a:gdLst>
                        <a:gd name="T0" fmla="*/ 0 w 83"/>
                        <a:gd name="T1" fmla="*/ 0 h 20"/>
                        <a:gd name="T2" fmla="*/ 9 w 83"/>
                        <a:gd name="T3" fmla="*/ 0 h 20"/>
                        <a:gd name="T4" fmla="*/ 10 w 83"/>
                        <a:gd name="T5" fmla="*/ 9 h 20"/>
                        <a:gd name="T6" fmla="*/ 68 w 83"/>
                        <a:gd name="T7" fmla="*/ 9 h 20"/>
                        <a:gd name="T8" fmla="*/ 71 w 83"/>
                        <a:gd name="T9" fmla="*/ 0 h 20"/>
                        <a:gd name="T10" fmla="*/ 82 w 83"/>
                        <a:gd name="T11" fmla="*/ 0 h 20"/>
                        <a:gd name="T12" fmla="*/ 77 w 83"/>
                        <a:gd name="T13" fmla="*/ 19 h 20"/>
                        <a:gd name="T14" fmla="*/ 6 w 83"/>
                        <a:gd name="T15" fmla="*/ 19 h 20"/>
                        <a:gd name="T16" fmla="*/ 0 w 83"/>
                        <a:gd name="T17" fmla="*/ 9 h 20"/>
                        <a:gd name="T18" fmla="*/ 0 w 83"/>
                        <a:gd name="T19" fmla="*/ 0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3"/>
                        <a:gd name="T31" fmla="*/ 0 h 20"/>
                        <a:gd name="T32" fmla="*/ 83 w 83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3" h="20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10" y="9"/>
                          </a:lnTo>
                          <a:lnTo>
                            <a:pt x="68" y="9"/>
                          </a:lnTo>
                          <a:lnTo>
                            <a:pt x="71" y="0"/>
                          </a:lnTo>
                          <a:lnTo>
                            <a:pt x="82" y="0"/>
                          </a:lnTo>
                          <a:lnTo>
                            <a:pt x="77" y="19"/>
                          </a:lnTo>
                          <a:lnTo>
                            <a:pt x="6" y="1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2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0" y="1696"/>
                      <a:ext cx="105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3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691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4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3" y="1694"/>
                      <a:ext cx="2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5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5" y="1656"/>
                      <a:ext cx="17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6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8" y="1403"/>
                      <a:ext cx="291" cy="22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7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" y="1425"/>
                      <a:ext cx="226" cy="16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8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1" y="1432"/>
                      <a:ext cx="206" cy="1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9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1645"/>
                      <a:ext cx="112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0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4014" y="1633"/>
                      <a:ext cx="165" cy="19"/>
                    </a:xfrm>
                    <a:custGeom>
                      <a:avLst/>
                      <a:gdLst>
                        <a:gd name="T0" fmla="*/ 22 w 165"/>
                        <a:gd name="T1" fmla="*/ 18 h 19"/>
                        <a:gd name="T2" fmla="*/ 144 w 165"/>
                        <a:gd name="T3" fmla="*/ 18 h 19"/>
                        <a:gd name="T4" fmla="*/ 164 w 165"/>
                        <a:gd name="T5" fmla="*/ 0 h 19"/>
                        <a:gd name="T6" fmla="*/ 0 w 165"/>
                        <a:gd name="T7" fmla="*/ 0 h 19"/>
                        <a:gd name="T8" fmla="*/ 22 w 16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5"/>
                        <a:gd name="T16" fmla="*/ 0 h 19"/>
                        <a:gd name="T17" fmla="*/ 165 w 16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5" h="19">
                          <a:moveTo>
                            <a:pt x="22" y="18"/>
                          </a:moveTo>
                          <a:lnTo>
                            <a:pt x="144" y="18"/>
                          </a:lnTo>
                          <a:lnTo>
                            <a:pt x="164" y="0"/>
                          </a:lnTo>
                          <a:lnTo>
                            <a:pt x="0" y="0"/>
                          </a:lnTo>
                          <a:lnTo>
                            <a:pt x="2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1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0" y="1613"/>
                      <a:ext cx="27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2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0" y="1613"/>
                      <a:ext cx="1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3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1" y="1615"/>
                      <a:ext cx="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4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0" y="1611"/>
                      <a:ext cx="35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5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" y="1613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6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1620"/>
                      <a:ext cx="2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86877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3464" y="3019"/>
                  <a:ext cx="586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7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4203" y="3032"/>
                  <a:ext cx="0" cy="30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79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4202" y="3742"/>
                  <a:ext cx="0" cy="47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0" name="Line 162"/>
                <p:cNvSpPr>
                  <a:spLocks noChangeShapeType="1"/>
                </p:cNvSpPr>
                <p:nvPr/>
              </p:nvSpPr>
              <p:spPr bwMode="auto">
                <a:xfrm>
                  <a:off x="4557" y="2683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1" name="Line 163"/>
                <p:cNvSpPr>
                  <a:spLocks noChangeShapeType="1"/>
                </p:cNvSpPr>
                <p:nvPr/>
              </p:nvSpPr>
              <p:spPr bwMode="auto">
                <a:xfrm>
                  <a:off x="5617" y="2683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2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5132" y="4070"/>
                  <a:ext cx="0" cy="12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3" name="Line 166"/>
                <p:cNvSpPr>
                  <a:spLocks noChangeShapeType="1"/>
                </p:cNvSpPr>
                <p:nvPr/>
              </p:nvSpPr>
              <p:spPr bwMode="auto">
                <a:xfrm>
                  <a:off x="4665" y="4063"/>
                  <a:ext cx="0" cy="199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4" name="Freeform 167"/>
                <p:cNvSpPr>
                  <a:spLocks/>
                </p:cNvSpPr>
                <p:nvPr/>
              </p:nvSpPr>
              <p:spPr bwMode="auto">
                <a:xfrm>
                  <a:off x="5442" y="4178"/>
                  <a:ext cx="295" cy="412"/>
                </a:xfrm>
                <a:custGeom>
                  <a:avLst/>
                  <a:gdLst>
                    <a:gd name="T0" fmla="*/ 0 w 260"/>
                    <a:gd name="T1" fmla="*/ 0 h 249"/>
                    <a:gd name="T2" fmla="*/ 0 w 260"/>
                    <a:gd name="T3" fmla="*/ 5081 h 249"/>
                    <a:gd name="T4" fmla="*/ 554 w 260"/>
                    <a:gd name="T5" fmla="*/ 5081 h 249"/>
                    <a:gd name="T6" fmla="*/ 554 w 260"/>
                    <a:gd name="T7" fmla="*/ 0 h 249"/>
                    <a:gd name="T8" fmla="*/ 0 w 260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0"/>
                    <a:gd name="T16" fmla="*/ 0 h 249"/>
                    <a:gd name="T17" fmla="*/ 260 w 260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0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59" y="248"/>
                      </a:lnTo>
                      <a:lnTo>
                        <a:pt x="25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5" name="Freeform 169"/>
                <p:cNvSpPr>
                  <a:spLocks/>
                </p:cNvSpPr>
                <p:nvPr/>
              </p:nvSpPr>
              <p:spPr bwMode="auto">
                <a:xfrm>
                  <a:off x="4520" y="4175"/>
                  <a:ext cx="295" cy="413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162 h 249"/>
                    <a:gd name="T4" fmla="*/ 541 w 261"/>
                    <a:gd name="T5" fmla="*/ 5162 h 249"/>
                    <a:gd name="T6" fmla="*/ 541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6" name="Freeform 171"/>
                <p:cNvSpPr>
                  <a:spLocks/>
                </p:cNvSpPr>
                <p:nvPr/>
              </p:nvSpPr>
              <p:spPr bwMode="auto">
                <a:xfrm>
                  <a:off x="4166" y="3340"/>
                  <a:ext cx="87" cy="405"/>
                </a:xfrm>
                <a:custGeom>
                  <a:avLst/>
                  <a:gdLst>
                    <a:gd name="T0" fmla="*/ 0 w 77"/>
                    <a:gd name="T1" fmla="*/ 0 h 244"/>
                    <a:gd name="T2" fmla="*/ 0 w 77"/>
                    <a:gd name="T3" fmla="*/ 5074 h 244"/>
                    <a:gd name="T4" fmla="*/ 158 w 77"/>
                    <a:gd name="T5" fmla="*/ 5074 h 244"/>
                    <a:gd name="T6" fmla="*/ 158 w 77"/>
                    <a:gd name="T7" fmla="*/ 0 h 244"/>
                    <a:gd name="T8" fmla="*/ 0 w 77"/>
                    <a:gd name="T9" fmla="*/ 0 h 2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244"/>
                    <a:gd name="T17" fmla="*/ 77 w 77"/>
                    <a:gd name="T18" fmla="*/ 244 h 2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244">
                      <a:moveTo>
                        <a:pt x="0" y="0"/>
                      </a:moveTo>
                      <a:lnTo>
                        <a:pt x="0" y="243"/>
                      </a:lnTo>
                      <a:lnTo>
                        <a:pt x="76" y="243"/>
                      </a:lnTo>
                      <a:lnTo>
                        <a:pt x="7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7" name="Freeform 170"/>
                <p:cNvSpPr>
                  <a:spLocks/>
                </p:cNvSpPr>
                <p:nvPr/>
              </p:nvSpPr>
              <p:spPr bwMode="auto">
                <a:xfrm>
                  <a:off x="4057" y="4175"/>
                  <a:ext cx="298" cy="413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162 h 249"/>
                    <a:gd name="T4" fmla="*/ 577 w 261"/>
                    <a:gd name="T5" fmla="*/ 5162 h 249"/>
                    <a:gd name="T6" fmla="*/ 577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8" name="Freeform 168"/>
                <p:cNvSpPr>
                  <a:spLocks/>
                </p:cNvSpPr>
                <p:nvPr/>
              </p:nvSpPr>
              <p:spPr bwMode="auto">
                <a:xfrm>
                  <a:off x="4987" y="4178"/>
                  <a:ext cx="298" cy="412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081 h 249"/>
                    <a:gd name="T4" fmla="*/ 577 w 261"/>
                    <a:gd name="T5" fmla="*/ 5081 h 249"/>
                    <a:gd name="T6" fmla="*/ 577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6889" name="Freeform 172"/>
              <p:cNvSpPr>
                <a:spLocks/>
              </p:cNvSpPr>
              <p:nvPr/>
            </p:nvSpPr>
            <p:spPr bwMode="auto">
              <a:xfrm>
                <a:off x="4727" y="5083"/>
                <a:ext cx="423" cy="175"/>
              </a:xfrm>
              <a:custGeom>
                <a:avLst/>
                <a:gdLst>
                  <a:gd name="T0" fmla="*/ 0 w 373"/>
                  <a:gd name="T1" fmla="*/ 0 h 106"/>
                  <a:gd name="T2" fmla="*/ 0 w 373"/>
                  <a:gd name="T3" fmla="*/ 2123 h 106"/>
                  <a:gd name="T4" fmla="*/ 793 w 373"/>
                  <a:gd name="T5" fmla="*/ 2123 h 106"/>
                  <a:gd name="T6" fmla="*/ 793 w 373"/>
                  <a:gd name="T7" fmla="*/ 0 h 106"/>
                  <a:gd name="T8" fmla="*/ 0 w 373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3"/>
                  <a:gd name="T16" fmla="*/ 0 h 106"/>
                  <a:gd name="T17" fmla="*/ 373 w 373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3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2" y="105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890" name="Freeform 173"/>
              <p:cNvSpPr>
                <a:spLocks/>
              </p:cNvSpPr>
              <p:nvPr/>
            </p:nvSpPr>
            <p:spPr bwMode="auto">
              <a:xfrm>
                <a:off x="4727" y="5620"/>
                <a:ext cx="425" cy="175"/>
              </a:xfrm>
              <a:custGeom>
                <a:avLst/>
                <a:gdLst>
                  <a:gd name="T0" fmla="*/ 0 w 374"/>
                  <a:gd name="T1" fmla="*/ 0 h 106"/>
                  <a:gd name="T2" fmla="*/ 0 w 374"/>
                  <a:gd name="T3" fmla="*/ 2123 h 106"/>
                  <a:gd name="T4" fmla="*/ 805 w 374"/>
                  <a:gd name="T5" fmla="*/ 2123 h 106"/>
                  <a:gd name="T6" fmla="*/ 805 w 374"/>
                  <a:gd name="T7" fmla="*/ 0 h 106"/>
                  <a:gd name="T8" fmla="*/ 0 w 374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6"/>
                  <a:gd name="T17" fmla="*/ 374 w 374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3" y="105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891" name="Freeform 174"/>
              <p:cNvSpPr>
                <a:spLocks/>
              </p:cNvSpPr>
              <p:nvPr/>
            </p:nvSpPr>
            <p:spPr bwMode="auto">
              <a:xfrm>
                <a:off x="4727" y="5355"/>
                <a:ext cx="425" cy="175"/>
              </a:xfrm>
              <a:custGeom>
                <a:avLst/>
                <a:gdLst>
                  <a:gd name="T0" fmla="*/ 0 w 374"/>
                  <a:gd name="T1" fmla="*/ 0 h 106"/>
                  <a:gd name="T2" fmla="*/ 0 w 374"/>
                  <a:gd name="T3" fmla="*/ 2123 h 106"/>
                  <a:gd name="T4" fmla="*/ 805 w 374"/>
                  <a:gd name="T5" fmla="*/ 2123 h 106"/>
                  <a:gd name="T6" fmla="*/ 805 w 374"/>
                  <a:gd name="T7" fmla="*/ 0 h 106"/>
                  <a:gd name="T8" fmla="*/ 0 w 374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6"/>
                  <a:gd name="T17" fmla="*/ 374 w 374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3" y="105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892" name="Freeform 175"/>
              <p:cNvSpPr>
                <a:spLocks/>
              </p:cNvSpPr>
              <p:nvPr/>
            </p:nvSpPr>
            <p:spPr bwMode="auto">
              <a:xfrm>
                <a:off x="4727" y="5895"/>
                <a:ext cx="425" cy="173"/>
              </a:xfrm>
              <a:custGeom>
                <a:avLst/>
                <a:gdLst>
                  <a:gd name="T0" fmla="*/ 0 w 374"/>
                  <a:gd name="T1" fmla="*/ 0 h 105"/>
                  <a:gd name="T2" fmla="*/ 0 w 374"/>
                  <a:gd name="T3" fmla="*/ 2079 h 105"/>
                  <a:gd name="T4" fmla="*/ 805 w 374"/>
                  <a:gd name="T5" fmla="*/ 2079 h 105"/>
                  <a:gd name="T6" fmla="*/ 805 w 374"/>
                  <a:gd name="T7" fmla="*/ 0 h 105"/>
                  <a:gd name="T8" fmla="*/ 0 w 374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5"/>
                  <a:gd name="T17" fmla="*/ 374 w 374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5">
                    <a:moveTo>
                      <a:pt x="0" y="0"/>
                    </a:moveTo>
                    <a:lnTo>
                      <a:pt x="0" y="104"/>
                    </a:lnTo>
                    <a:lnTo>
                      <a:pt x="373" y="10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86893" name="Line 177"/>
            <p:cNvSpPr>
              <a:spLocks noChangeShapeType="1"/>
            </p:cNvSpPr>
            <p:nvPr/>
          </p:nvSpPr>
          <p:spPr bwMode="auto">
            <a:xfrm flipH="1">
              <a:off x="4667" y="5439551"/>
              <a:ext cx="5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94" name="Line 178"/>
            <p:cNvSpPr>
              <a:spLocks noChangeShapeType="1"/>
            </p:cNvSpPr>
            <p:nvPr/>
          </p:nvSpPr>
          <p:spPr bwMode="auto">
            <a:xfrm flipH="1">
              <a:off x="4667" y="6009027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95" name="Line 179"/>
            <p:cNvSpPr>
              <a:spLocks noChangeShapeType="1"/>
            </p:cNvSpPr>
            <p:nvPr/>
          </p:nvSpPr>
          <p:spPr bwMode="auto">
            <a:xfrm flipH="1">
              <a:off x="4667" y="5729561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96" name="Line 180"/>
            <p:cNvSpPr>
              <a:spLocks noChangeShapeType="1"/>
            </p:cNvSpPr>
            <p:nvPr/>
          </p:nvSpPr>
          <p:spPr bwMode="auto">
            <a:xfrm flipH="1">
              <a:off x="4667" y="5968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6897" name="Line 160"/>
          <p:cNvSpPr>
            <a:spLocks noChangeShapeType="1"/>
          </p:cNvSpPr>
          <p:nvPr/>
        </p:nvSpPr>
        <p:spPr bwMode="auto">
          <a:xfrm flipV="1">
            <a:off x="4047678" y="3179340"/>
            <a:ext cx="0" cy="325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898" name="Line 161"/>
          <p:cNvSpPr>
            <a:spLocks noChangeShapeType="1"/>
          </p:cNvSpPr>
          <p:nvPr/>
        </p:nvSpPr>
        <p:spPr bwMode="auto">
          <a:xfrm flipH="1">
            <a:off x="4038153" y="3890540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899" name="Line 160"/>
          <p:cNvSpPr>
            <a:spLocks noChangeShapeType="1"/>
          </p:cNvSpPr>
          <p:nvPr/>
        </p:nvSpPr>
        <p:spPr bwMode="auto">
          <a:xfrm flipV="1">
            <a:off x="4573140" y="3179340"/>
            <a:ext cx="0" cy="325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0" name="Line 161"/>
          <p:cNvSpPr>
            <a:spLocks noChangeShapeType="1"/>
          </p:cNvSpPr>
          <p:nvPr/>
        </p:nvSpPr>
        <p:spPr bwMode="auto">
          <a:xfrm flipH="1">
            <a:off x="4571553" y="3898478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1" name="Line 160"/>
          <p:cNvSpPr>
            <a:spLocks noChangeShapeType="1"/>
          </p:cNvSpPr>
          <p:nvPr/>
        </p:nvSpPr>
        <p:spPr bwMode="auto">
          <a:xfrm flipV="1">
            <a:off x="5090665" y="3179340"/>
            <a:ext cx="0" cy="325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2" name="Line 161"/>
          <p:cNvSpPr>
            <a:spLocks noChangeShapeType="1"/>
          </p:cNvSpPr>
          <p:nvPr/>
        </p:nvSpPr>
        <p:spPr bwMode="auto">
          <a:xfrm flipH="1">
            <a:off x="5097015" y="3901653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3" name="Freeform 171"/>
          <p:cNvSpPr>
            <a:spLocks/>
          </p:cNvSpPr>
          <p:nvPr/>
        </p:nvSpPr>
        <p:spPr bwMode="auto">
          <a:xfrm>
            <a:off x="5049390" y="3504778"/>
            <a:ext cx="98425" cy="427037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904" name="Freeform 171"/>
          <p:cNvSpPr>
            <a:spLocks/>
          </p:cNvSpPr>
          <p:nvPr/>
        </p:nvSpPr>
        <p:spPr bwMode="auto">
          <a:xfrm>
            <a:off x="4530278" y="3504778"/>
            <a:ext cx="100012" cy="427037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905" name="Freeform 171"/>
          <p:cNvSpPr>
            <a:spLocks/>
          </p:cNvSpPr>
          <p:nvPr/>
        </p:nvSpPr>
        <p:spPr bwMode="auto">
          <a:xfrm>
            <a:off x="3996878" y="3504778"/>
            <a:ext cx="100012" cy="427037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6074915" y="2207790"/>
            <a:ext cx="2254250" cy="4167188"/>
            <a:chOff x="3912" y="2115"/>
            <a:chExt cx="1990" cy="395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3912" y="2115"/>
              <a:ext cx="1990" cy="3953"/>
              <a:chOff x="3912" y="2115"/>
              <a:chExt cx="1990" cy="3953"/>
            </a:xfrm>
          </p:grpSpPr>
          <p:sp>
            <p:nvSpPr>
              <p:cNvPr id="287073" name="Line 176"/>
              <p:cNvSpPr>
                <a:spLocks noChangeShapeType="1"/>
              </p:cNvSpPr>
              <p:nvPr/>
            </p:nvSpPr>
            <p:spPr bwMode="auto">
              <a:xfrm flipV="1">
                <a:off x="4200" y="4083"/>
                <a:ext cx="0" cy="1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3912" y="2115"/>
                <a:ext cx="1990" cy="3953"/>
                <a:chOff x="3912" y="2115"/>
                <a:chExt cx="1990" cy="3953"/>
              </a:xfrm>
            </p:grpSpPr>
            <p:grpSp>
              <p:nvGrpSpPr>
                <p:cNvPr id="11" name="Group 5"/>
                <p:cNvGrpSpPr>
                  <a:grpSpLocks/>
                </p:cNvGrpSpPr>
                <p:nvPr/>
              </p:nvGrpSpPr>
              <p:grpSpPr bwMode="auto">
                <a:xfrm>
                  <a:off x="3912" y="2115"/>
                  <a:ext cx="1990" cy="3938"/>
                  <a:chOff x="3912" y="2115"/>
                  <a:chExt cx="1990" cy="3938"/>
                </a:xfrm>
              </p:grpSpPr>
              <p:grpSp>
                <p:nvGrpSpPr>
                  <p:cNvPr id="1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4280" y="2115"/>
                    <a:ext cx="1622" cy="705"/>
                    <a:chOff x="4280" y="2115"/>
                    <a:chExt cx="1622" cy="705"/>
                  </a:xfrm>
                </p:grpSpPr>
                <p:grpSp>
                  <p:nvGrpSpPr>
                    <p:cNvPr id="13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0" y="2115"/>
                      <a:ext cx="560" cy="705"/>
                      <a:chOff x="2915" y="1392"/>
                      <a:chExt cx="495" cy="426"/>
                    </a:xfrm>
                  </p:grpSpPr>
                  <p:sp>
                    <p:nvSpPr>
                      <p:cNvPr id="286912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15" y="1392"/>
                        <a:ext cx="495" cy="426"/>
                      </a:xfrm>
                      <a:custGeom>
                        <a:avLst/>
                        <a:gdLst>
                          <a:gd name="T0" fmla="*/ 86 w 495"/>
                          <a:gd name="T1" fmla="*/ 0 h 426"/>
                          <a:gd name="T2" fmla="*/ 86 w 495"/>
                          <a:gd name="T3" fmla="*/ 247 h 426"/>
                          <a:gd name="T4" fmla="*/ 164 w 495"/>
                          <a:gd name="T5" fmla="*/ 247 h 426"/>
                          <a:gd name="T6" fmla="*/ 176 w 495"/>
                          <a:gd name="T7" fmla="*/ 254 h 426"/>
                          <a:gd name="T8" fmla="*/ 178 w 495"/>
                          <a:gd name="T9" fmla="*/ 251 h 426"/>
                          <a:gd name="T10" fmla="*/ 144 w 495"/>
                          <a:gd name="T11" fmla="*/ 251 h 426"/>
                          <a:gd name="T12" fmla="*/ 144 w 495"/>
                          <a:gd name="T13" fmla="*/ 265 h 426"/>
                          <a:gd name="T14" fmla="*/ 16 w 495"/>
                          <a:gd name="T15" fmla="*/ 265 h 426"/>
                          <a:gd name="T16" fmla="*/ 16 w 495"/>
                          <a:gd name="T17" fmla="*/ 350 h 426"/>
                          <a:gd name="T18" fmla="*/ 22 w 495"/>
                          <a:gd name="T19" fmla="*/ 350 h 426"/>
                          <a:gd name="T20" fmla="*/ 0 w 495"/>
                          <a:gd name="T21" fmla="*/ 406 h 426"/>
                          <a:gd name="T22" fmla="*/ 4 w 495"/>
                          <a:gd name="T23" fmla="*/ 425 h 426"/>
                          <a:gd name="T24" fmla="*/ 489 w 495"/>
                          <a:gd name="T25" fmla="*/ 425 h 426"/>
                          <a:gd name="T26" fmla="*/ 494 w 495"/>
                          <a:gd name="T27" fmla="*/ 406 h 426"/>
                          <a:gd name="T28" fmla="*/ 470 w 495"/>
                          <a:gd name="T29" fmla="*/ 352 h 426"/>
                          <a:gd name="T30" fmla="*/ 477 w 495"/>
                          <a:gd name="T31" fmla="*/ 352 h 426"/>
                          <a:gd name="T32" fmla="*/ 477 w 495"/>
                          <a:gd name="T33" fmla="*/ 265 h 426"/>
                          <a:gd name="T34" fmla="*/ 350 w 495"/>
                          <a:gd name="T35" fmla="*/ 265 h 426"/>
                          <a:gd name="T36" fmla="*/ 350 w 495"/>
                          <a:gd name="T37" fmla="*/ 254 h 426"/>
                          <a:gd name="T38" fmla="*/ 317 w 495"/>
                          <a:gd name="T39" fmla="*/ 254 h 426"/>
                          <a:gd name="T40" fmla="*/ 329 w 495"/>
                          <a:gd name="T41" fmla="*/ 247 h 426"/>
                          <a:gd name="T42" fmla="*/ 406 w 495"/>
                          <a:gd name="T43" fmla="*/ 247 h 426"/>
                          <a:gd name="T44" fmla="*/ 406 w 495"/>
                          <a:gd name="T45" fmla="*/ 0 h 426"/>
                          <a:gd name="T46" fmla="*/ 86 w 495"/>
                          <a:gd name="T47" fmla="*/ 0 h 42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5"/>
                          <a:gd name="T73" fmla="*/ 0 h 426"/>
                          <a:gd name="T74" fmla="*/ 495 w 495"/>
                          <a:gd name="T75" fmla="*/ 426 h 426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5" h="426">
                            <a:moveTo>
                              <a:pt x="86" y="0"/>
                            </a:moveTo>
                            <a:lnTo>
                              <a:pt x="86" y="247"/>
                            </a:lnTo>
                            <a:lnTo>
                              <a:pt x="164" y="247"/>
                            </a:lnTo>
                            <a:lnTo>
                              <a:pt x="176" y="254"/>
                            </a:lnTo>
                            <a:lnTo>
                              <a:pt x="178" y="251"/>
                            </a:lnTo>
                            <a:lnTo>
                              <a:pt x="144" y="251"/>
                            </a:lnTo>
                            <a:lnTo>
                              <a:pt x="144" y="265"/>
                            </a:lnTo>
                            <a:lnTo>
                              <a:pt x="16" y="265"/>
                            </a:lnTo>
                            <a:lnTo>
                              <a:pt x="16" y="350"/>
                            </a:lnTo>
                            <a:lnTo>
                              <a:pt x="22" y="350"/>
                            </a:lnTo>
                            <a:lnTo>
                              <a:pt x="0" y="406"/>
                            </a:lnTo>
                            <a:lnTo>
                              <a:pt x="4" y="425"/>
                            </a:lnTo>
                            <a:lnTo>
                              <a:pt x="489" y="425"/>
                            </a:lnTo>
                            <a:lnTo>
                              <a:pt x="494" y="406"/>
                            </a:lnTo>
                            <a:lnTo>
                              <a:pt x="470" y="352"/>
                            </a:lnTo>
                            <a:lnTo>
                              <a:pt x="477" y="352"/>
                            </a:lnTo>
                            <a:lnTo>
                              <a:pt x="477" y="265"/>
                            </a:lnTo>
                            <a:lnTo>
                              <a:pt x="350" y="265"/>
                            </a:lnTo>
                            <a:lnTo>
                              <a:pt x="350" y="254"/>
                            </a:lnTo>
                            <a:lnTo>
                              <a:pt x="317" y="254"/>
                            </a:lnTo>
                            <a:lnTo>
                              <a:pt x="329" y="247"/>
                            </a:lnTo>
                            <a:lnTo>
                              <a:pt x="406" y="247"/>
                            </a:lnTo>
                            <a:lnTo>
                              <a:pt x="406" y="0"/>
                            </a:lnTo>
                            <a:lnTo>
                              <a:pt x="8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3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5" y="1800"/>
                        <a:ext cx="480" cy="18"/>
                      </a:xfrm>
                      <a:custGeom>
                        <a:avLst/>
                        <a:gdLst>
                          <a:gd name="T0" fmla="*/ 0 w 480"/>
                          <a:gd name="T1" fmla="*/ 0 h 18"/>
                          <a:gd name="T2" fmla="*/ 479 w 480"/>
                          <a:gd name="T3" fmla="*/ 0 h 18"/>
                          <a:gd name="T4" fmla="*/ 475 w 480"/>
                          <a:gd name="T5" fmla="*/ 17 h 18"/>
                          <a:gd name="T6" fmla="*/ 4 w 480"/>
                          <a:gd name="T7" fmla="*/ 17 h 18"/>
                          <a:gd name="T8" fmla="*/ 0 w 480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18"/>
                          <a:gd name="T17" fmla="*/ 480 w 480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18">
                            <a:moveTo>
                              <a:pt x="0" y="0"/>
                            </a:moveTo>
                            <a:lnTo>
                              <a:pt x="479" y="0"/>
                            </a:lnTo>
                            <a:lnTo>
                              <a:pt x="475" y="17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4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5" y="1737"/>
                        <a:ext cx="480" cy="64"/>
                      </a:xfrm>
                      <a:custGeom>
                        <a:avLst/>
                        <a:gdLst>
                          <a:gd name="T0" fmla="*/ 24 w 480"/>
                          <a:gd name="T1" fmla="*/ 0 h 64"/>
                          <a:gd name="T2" fmla="*/ 451 w 480"/>
                          <a:gd name="T3" fmla="*/ 0 h 64"/>
                          <a:gd name="T4" fmla="*/ 479 w 480"/>
                          <a:gd name="T5" fmla="*/ 63 h 64"/>
                          <a:gd name="T6" fmla="*/ 0 w 480"/>
                          <a:gd name="T7" fmla="*/ 63 h 64"/>
                          <a:gd name="T8" fmla="*/ 24 w 480"/>
                          <a:gd name="T9" fmla="*/ 0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64"/>
                          <a:gd name="T17" fmla="*/ 480 w 480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64">
                            <a:moveTo>
                              <a:pt x="24" y="0"/>
                            </a:moveTo>
                            <a:lnTo>
                              <a:pt x="451" y="0"/>
                            </a:lnTo>
                            <a:lnTo>
                              <a:pt x="479" y="63"/>
                            </a:lnTo>
                            <a:lnTo>
                              <a:pt x="0" y="63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5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7" y="1745"/>
                        <a:ext cx="415" cy="53"/>
                      </a:xfrm>
                      <a:custGeom>
                        <a:avLst/>
                        <a:gdLst>
                          <a:gd name="T0" fmla="*/ 13 w 415"/>
                          <a:gd name="T1" fmla="*/ 0 h 53"/>
                          <a:gd name="T2" fmla="*/ 394 w 415"/>
                          <a:gd name="T3" fmla="*/ 0 h 53"/>
                          <a:gd name="T4" fmla="*/ 414 w 415"/>
                          <a:gd name="T5" fmla="*/ 52 h 53"/>
                          <a:gd name="T6" fmla="*/ 0 w 415"/>
                          <a:gd name="T7" fmla="*/ 52 h 53"/>
                          <a:gd name="T8" fmla="*/ 13 w 415"/>
                          <a:gd name="T9" fmla="*/ 0 h 5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5"/>
                          <a:gd name="T16" fmla="*/ 0 h 53"/>
                          <a:gd name="T17" fmla="*/ 415 w 415"/>
                          <a:gd name="T18" fmla="*/ 53 h 5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5" h="53">
                            <a:moveTo>
                              <a:pt x="13" y="0"/>
                            </a:moveTo>
                            <a:lnTo>
                              <a:pt x="394" y="0"/>
                            </a:lnTo>
                            <a:lnTo>
                              <a:pt x="414" y="52"/>
                            </a:lnTo>
                            <a:lnTo>
                              <a:pt x="0" y="52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6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2" y="1745"/>
                        <a:ext cx="406" cy="48"/>
                      </a:xfrm>
                      <a:custGeom>
                        <a:avLst/>
                        <a:gdLst>
                          <a:gd name="T0" fmla="*/ 14 w 406"/>
                          <a:gd name="T1" fmla="*/ 0 h 48"/>
                          <a:gd name="T2" fmla="*/ 390 w 406"/>
                          <a:gd name="T3" fmla="*/ 0 h 48"/>
                          <a:gd name="T4" fmla="*/ 405 w 406"/>
                          <a:gd name="T5" fmla="*/ 47 h 48"/>
                          <a:gd name="T6" fmla="*/ 0 w 406"/>
                          <a:gd name="T7" fmla="*/ 47 h 48"/>
                          <a:gd name="T8" fmla="*/ 11 w 406"/>
                          <a:gd name="T9" fmla="*/ 0 h 48"/>
                          <a:gd name="T10" fmla="*/ 14 w 406"/>
                          <a:gd name="T11" fmla="*/ 0 h 4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06"/>
                          <a:gd name="T19" fmla="*/ 0 h 48"/>
                          <a:gd name="T20" fmla="*/ 406 w 406"/>
                          <a:gd name="T21" fmla="*/ 48 h 4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06" h="48">
                            <a:moveTo>
                              <a:pt x="14" y="0"/>
                            </a:moveTo>
                            <a:lnTo>
                              <a:pt x="390" y="0"/>
                            </a:lnTo>
                            <a:lnTo>
                              <a:pt x="405" y="47"/>
                            </a:lnTo>
                            <a:lnTo>
                              <a:pt x="0" y="47"/>
                            </a:lnTo>
                            <a:lnTo>
                              <a:pt x="11" y="0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7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1745"/>
                        <a:ext cx="22" cy="19"/>
                      </a:xfrm>
                      <a:custGeom>
                        <a:avLst/>
                        <a:gdLst>
                          <a:gd name="T0" fmla="*/ 21 w 22"/>
                          <a:gd name="T1" fmla="*/ 18 h 19"/>
                          <a:gd name="T2" fmla="*/ 21 w 22"/>
                          <a:gd name="T3" fmla="*/ 0 h 19"/>
                          <a:gd name="T4" fmla="*/ 0 w 22"/>
                          <a:gd name="T5" fmla="*/ 0 h 19"/>
                          <a:gd name="T6" fmla="*/ 0 w 22"/>
                          <a:gd name="T7" fmla="*/ 18 h 19"/>
                          <a:gd name="T8" fmla="*/ 21 w 22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21" y="18"/>
                            </a:moveTo>
                            <a:lnTo>
                              <a:pt x="2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2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8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8" y="1745"/>
                        <a:ext cx="21" cy="19"/>
                      </a:xfrm>
                      <a:custGeom>
                        <a:avLst/>
                        <a:gdLst>
                          <a:gd name="T0" fmla="*/ 19 w 21"/>
                          <a:gd name="T1" fmla="*/ 18 h 19"/>
                          <a:gd name="T2" fmla="*/ 20 w 21"/>
                          <a:gd name="T3" fmla="*/ 0 h 19"/>
                          <a:gd name="T4" fmla="*/ 1 w 21"/>
                          <a:gd name="T5" fmla="*/ 0 h 19"/>
                          <a:gd name="T6" fmla="*/ 0 w 21"/>
                          <a:gd name="T7" fmla="*/ 18 h 19"/>
                          <a:gd name="T8" fmla="*/ 19 w 2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19" y="18"/>
                            </a:moveTo>
                            <a:lnTo>
                              <a:pt x="20" y="0"/>
                            </a:lnTo>
                            <a:lnTo>
                              <a:pt x="1" y="0"/>
                            </a:lnTo>
                            <a:lnTo>
                              <a:pt x="0" y="18"/>
                            </a:lnTo>
                            <a:lnTo>
                              <a:pt x="19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9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7" y="1745"/>
                        <a:ext cx="55" cy="19"/>
                      </a:xfrm>
                      <a:custGeom>
                        <a:avLst/>
                        <a:gdLst>
                          <a:gd name="T0" fmla="*/ 54 w 55"/>
                          <a:gd name="T1" fmla="*/ 18 h 19"/>
                          <a:gd name="T2" fmla="*/ 54 w 55"/>
                          <a:gd name="T3" fmla="*/ 0 h 19"/>
                          <a:gd name="T4" fmla="*/ 0 w 55"/>
                          <a:gd name="T5" fmla="*/ 0 h 19"/>
                          <a:gd name="T6" fmla="*/ 0 w 55"/>
                          <a:gd name="T7" fmla="*/ 18 h 19"/>
                          <a:gd name="T8" fmla="*/ 54 w 5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4" y="18"/>
                            </a:move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4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0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4" y="1745"/>
                        <a:ext cx="56" cy="19"/>
                      </a:xfrm>
                      <a:custGeom>
                        <a:avLst/>
                        <a:gdLst>
                          <a:gd name="T0" fmla="*/ 55 w 56"/>
                          <a:gd name="T1" fmla="*/ 18 h 19"/>
                          <a:gd name="T2" fmla="*/ 55 w 56"/>
                          <a:gd name="T3" fmla="*/ 0 h 19"/>
                          <a:gd name="T4" fmla="*/ 0 w 56"/>
                          <a:gd name="T5" fmla="*/ 0 h 19"/>
                          <a:gd name="T6" fmla="*/ 0 w 56"/>
                          <a:gd name="T7" fmla="*/ 18 h 19"/>
                          <a:gd name="T8" fmla="*/ 55 w 56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"/>
                          <a:gd name="T17" fmla="*/ 56 w 56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">
                            <a:moveTo>
                              <a:pt x="55" y="18"/>
                            </a:moveTo>
                            <a:lnTo>
                              <a:pt x="55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5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1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91" y="1745"/>
                        <a:ext cx="56" cy="19"/>
                      </a:xfrm>
                      <a:custGeom>
                        <a:avLst/>
                        <a:gdLst>
                          <a:gd name="T0" fmla="*/ 55 w 56"/>
                          <a:gd name="T1" fmla="*/ 18 h 19"/>
                          <a:gd name="T2" fmla="*/ 55 w 56"/>
                          <a:gd name="T3" fmla="*/ 0 h 19"/>
                          <a:gd name="T4" fmla="*/ 0 w 56"/>
                          <a:gd name="T5" fmla="*/ 0 h 19"/>
                          <a:gd name="T6" fmla="*/ 0 w 56"/>
                          <a:gd name="T7" fmla="*/ 18 h 19"/>
                          <a:gd name="T8" fmla="*/ 55 w 56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"/>
                          <a:gd name="T17" fmla="*/ 56 w 56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">
                            <a:moveTo>
                              <a:pt x="55" y="18"/>
                            </a:moveTo>
                            <a:lnTo>
                              <a:pt x="55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5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2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90" y="1745"/>
                        <a:ext cx="55" cy="19"/>
                      </a:xfrm>
                      <a:custGeom>
                        <a:avLst/>
                        <a:gdLst>
                          <a:gd name="T0" fmla="*/ 54 w 55"/>
                          <a:gd name="T1" fmla="*/ 18 h 19"/>
                          <a:gd name="T2" fmla="*/ 54 w 55"/>
                          <a:gd name="T3" fmla="*/ 0 h 19"/>
                          <a:gd name="T4" fmla="*/ 0 w 55"/>
                          <a:gd name="T5" fmla="*/ 0 h 19"/>
                          <a:gd name="T6" fmla="*/ 0 w 55"/>
                          <a:gd name="T7" fmla="*/ 18 h 19"/>
                          <a:gd name="T8" fmla="*/ 54 w 5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4" y="18"/>
                            </a:move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4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3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0" y="1754"/>
                        <a:ext cx="258" cy="32"/>
                      </a:xfrm>
                      <a:custGeom>
                        <a:avLst/>
                        <a:gdLst>
                          <a:gd name="T0" fmla="*/ 6 w 258"/>
                          <a:gd name="T1" fmla="*/ 0 h 32"/>
                          <a:gd name="T2" fmla="*/ 257 w 258"/>
                          <a:gd name="T3" fmla="*/ 0 h 32"/>
                          <a:gd name="T4" fmla="*/ 257 w 258"/>
                          <a:gd name="T5" fmla="*/ 31 h 32"/>
                          <a:gd name="T6" fmla="*/ 0 w 258"/>
                          <a:gd name="T7" fmla="*/ 31 h 32"/>
                          <a:gd name="T8" fmla="*/ 6 w 258"/>
                          <a:gd name="T9" fmla="*/ 1 h 32"/>
                          <a:gd name="T10" fmla="*/ 6 w 258"/>
                          <a:gd name="T11" fmla="*/ 0 h 3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58"/>
                          <a:gd name="T19" fmla="*/ 0 h 32"/>
                          <a:gd name="T20" fmla="*/ 258 w 258"/>
                          <a:gd name="T21" fmla="*/ 32 h 3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58" h="32">
                            <a:moveTo>
                              <a:pt x="6" y="0"/>
                            </a:moveTo>
                            <a:lnTo>
                              <a:pt x="257" y="0"/>
                            </a:lnTo>
                            <a:lnTo>
                              <a:pt x="257" y="31"/>
                            </a:lnTo>
                            <a:lnTo>
                              <a:pt x="0" y="31"/>
                            </a:lnTo>
                            <a:lnTo>
                              <a:pt x="6" y="1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4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2" y="1764"/>
                        <a:ext cx="253" cy="19"/>
                      </a:xfrm>
                      <a:custGeom>
                        <a:avLst/>
                        <a:gdLst>
                          <a:gd name="T0" fmla="*/ 1 w 253"/>
                          <a:gd name="T1" fmla="*/ 0 h 19"/>
                          <a:gd name="T2" fmla="*/ 252 w 253"/>
                          <a:gd name="T3" fmla="*/ 0 h 19"/>
                          <a:gd name="T4" fmla="*/ 252 w 253"/>
                          <a:gd name="T5" fmla="*/ 18 h 19"/>
                          <a:gd name="T6" fmla="*/ 0 w 253"/>
                          <a:gd name="T7" fmla="*/ 18 h 19"/>
                          <a:gd name="T8" fmla="*/ 1 w 253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3"/>
                          <a:gd name="T16" fmla="*/ 0 h 19"/>
                          <a:gd name="T17" fmla="*/ 253 w 253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3" h="19">
                            <a:moveTo>
                              <a:pt x="1" y="0"/>
                            </a:moveTo>
                            <a:lnTo>
                              <a:pt x="252" y="0"/>
                            </a:lnTo>
                            <a:lnTo>
                              <a:pt x="252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5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5" y="1754"/>
                        <a:ext cx="249" cy="20"/>
                      </a:xfrm>
                      <a:custGeom>
                        <a:avLst/>
                        <a:gdLst>
                          <a:gd name="T0" fmla="*/ 0 w 249"/>
                          <a:gd name="T1" fmla="*/ 0 h 20"/>
                          <a:gd name="T2" fmla="*/ 248 w 249"/>
                          <a:gd name="T3" fmla="*/ 0 h 20"/>
                          <a:gd name="T4" fmla="*/ 248 w 249"/>
                          <a:gd name="T5" fmla="*/ 19 h 20"/>
                          <a:gd name="T6" fmla="*/ 0 w 249"/>
                          <a:gd name="T7" fmla="*/ 19 h 20"/>
                          <a:gd name="T8" fmla="*/ 0 w 249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9"/>
                          <a:gd name="T16" fmla="*/ 0 h 20"/>
                          <a:gd name="T17" fmla="*/ 249 w 249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9" h="20">
                            <a:moveTo>
                              <a:pt x="0" y="0"/>
                            </a:moveTo>
                            <a:lnTo>
                              <a:pt x="248" y="0"/>
                            </a:lnTo>
                            <a:lnTo>
                              <a:pt x="248" y="19"/>
                            </a:lnTo>
                            <a:lnTo>
                              <a:pt x="0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6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0" y="1770"/>
                        <a:ext cx="22" cy="18"/>
                      </a:xfrm>
                      <a:custGeom>
                        <a:avLst/>
                        <a:gdLst>
                          <a:gd name="T0" fmla="*/ 1 w 22"/>
                          <a:gd name="T1" fmla="*/ 0 h 18"/>
                          <a:gd name="T2" fmla="*/ 21 w 22"/>
                          <a:gd name="T3" fmla="*/ 0 h 18"/>
                          <a:gd name="T4" fmla="*/ 19 w 22"/>
                          <a:gd name="T5" fmla="*/ 17 h 18"/>
                          <a:gd name="T6" fmla="*/ 0 w 22"/>
                          <a:gd name="T7" fmla="*/ 17 h 18"/>
                          <a:gd name="T8" fmla="*/ 1 w 22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8"/>
                          <a:gd name="T17" fmla="*/ 22 w 22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8">
                            <a:moveTo>
                              <a:pt x="1" y="0"/>
                            </a:moveTo>
                            <a:lnTo>
                              <a:pt x="21" y="0"/>
                            </a:lnTo>
                            <a:lnTo>
                              <a:pt x="19" y="17"/>
                            </a:lnTo>
                            <a:lnTo>
                              <a:pt x="0" y="17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8" y="1777"/>
                        <a:ext cx="24" cy="19"/>
                      </a:xfrm>
                      <a:custGeom>
                        <a:avLst/>
                        <a:gdLst>
                          <a:gd name="T0" fmla="*/ 23 w 24"/>
                          <a:gd name="T1" fmla="*/ 0 h 19"/>
                          <a:gd name="T2" fmla="*/ 23 w 24"/>
                          <a:gd name="T3" fmla="*/ 18 h 19"/>
                          <a:gd name="T4" fmla="*/ 0 w 24"/>
                          <a:gd name="T5" fmla="*/ 18 h 19"/>
                          <a:gd name="T6" fmla="*/ 1 w 24"/>
                          <a:gd name="T7" fmla="*/ 0 h 19"/>
                          <a:gd name="T8" fmla="*/ 23 w 24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19"/>
                          <a:gd name="T17" fmla="*/ 24 w 2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19">
                            <a:moveTo>
                              <a:pt x="23" y="0"/>
                            </a:moveTo>
                            <a:lnTo>
                              <a:pt x="23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  <a:lnTo>
                              <a:pt x="2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8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2" y="1770"/>
                        <a:ext cx="211" cy="18"/>
                      </a:xfrm>
                      <a:custGeom>
                        <a:avLst/>
                        <a:gdLst>
                          <a:gd name="T0" fmla="*/ 0 w 211"/>
                          <a:gd name="T1" fmla="*/ 0 h 18"/>
                          <a:gd name="T2" fmla="*/ 0 w 211"/>
                          <a:gd name="T3" fmla="*/ 17 h 18"/>
                          <a:gd name="T4" fmla="*/ 209 w 211"/>
                          <a:gd name="T5" fmla="*/ 17 h 18"/>
                          <a:gd name="T6" fmla="*/ 210 w 211"/>
                          <a:gd name="T7" fmla="*/ 0 h 18"/>
                          <a:gd name="T8" fmla="*/ 1 w 211"/>
                          <a:gd name="T9" fmla="*/ 0 h 18"/>
                          <a:gd name="T10" fmla="*/ 0 w 211"/>
                          <a:gd name="T11" fmla="*/ 0 h 1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1"/>
                          <a:gd name="T19" fmla="*/ 0 h 18"/>
                          <a:gd name="T20" fmla="*/ 211 w 211"/>
                          <a:gd name="T21" fmla="*/ 18 h 1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1" h="18">
                            <a:moveTo>
                              <a:pt x="0" y="0"/>
                            </a:moveTo>
                            <a:lnTo>
                              <a:pt x="0" y="17"/>
                            </a:lnTo>
                            <a:lnTo>
                              <a:pt x="209" y="17"/>
                            </a:lnTo>
                            <a:lnTo>
                              <a:pt x="210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9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4" y="1777"/>
                        <a:ext cx="206" cy="19"/>
                      </a:xfrm>
                      <a:custGeom>
                        <a:avLst/>
                        <a:gdLst>
                          <a:gd name="T0" fmla="*/ 0 w 206"/>
                          <a:gd name="T1" fmla="*/ 0 h 19"/>
                          <a:gd name="T2" fmla="*/ 0 w 206"/>
                          <a:gd name="T3" fmla="*/ 18 h 19"/>
                          <a:gd name="T4" fmla="*/ 205 w 206"/>
                          <a:gd name="T5" fmla="*/ 18 h 19"/>
                          <a:gd name="T6" fmla="*/ 205 w 206"/>
                          <a:gd name="T7" fmla="*/ 0 h 19"/>
                          <a:gd name="T8" fmla="*/ 4 w 206"/>
                          <a:gd name="T9" fmla="*/ 0 h 19"/>
                          <a:gd name="T10" fmla="*/ 0 w 20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6"/>
                          <a:gd name="T19" fmla="*/ 0 h 19"/>
                          <a:gd name="T20" fmla="*/ 206 w 20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6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205" y="18"/>
                            </a:lnTo>
                            <a:lnTo>
                              <a:pt x="205" y="0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0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8" y="1785"/>
                        <a:ext cx="21" cy="19"/>
                      </a:xfrm>
                      <a:custGeom>
                        <a:avLst/>
                        <a:gdLst>
                          <a:gd name="T0" fmla="*/ 0 w 21"/>
                          <a:gd name="T1" fmla="*/ 0 h 19"/>
                          <a:gd name="T2" fmla="*/ 20 w 21"/>
                          <a:gd name="T3" fmla="*/ 0 h 19"/>
                          <a:gd name="T4" fmla="*/ 20 w 21"/>
                          <a:gd name="T5" fmla="*/ 18 h 19"/>
                          <a:gd name="T6" fmla="*/ 0 w 21"/>
                          <a:gd name="T7" fmla="*/ 18 h 19"/>
                          <a:gd name="T8" fmla="*/ 0 w 2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1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7" y="1783"/>
                        <a:ext cx="21" cy="19"/>
                      </a:xfrm>
                      <a:custGeom>
                        <a:avLst/>
                        <a:gdLst>
                          <a:gd name="T0" fmla="*/ 0 w 21"/>
                          <a:gd name="T1" fmla="*/ 0 h 19"/>
                          <a:gd name="T2" fmla="*/ 20 w 21"/>
                          <a:gd name="T3" fmla="*/ 0 h 19"/>
                          <a:gd name="T4" fmla="*/ 20 w 21"/>
                          <a:gd name="T5" fmla="*/ 18 h 19"/>
                          <a:gd name="T6" fmla="*/ 0 w 21"/>
                          <a:gd name="T7" fmla="*/ 18 h 19"/>
                          <a:gd name="T8" fmla="*/ 0 w 2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2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1" y="1785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4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4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3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9" y="1783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6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6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4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2" y="1745"/>
                        <a:ext cx="42" cy="19"/>
                      </a:xfrm>
                      <a:custGeom>
                        <a:avLst/>
                        <a:gdLst>
                          <a:gd name="T0" fmla="*/ 41 w 42"/>
                          <a:gd name="T1" fmla="*/ 13 h 19"/>
                          <a:gd name="T2" fmla="*/ 41 w 42"/>
                          <a:gd name="T3" fmla="*/ 0 h 19"/>
                          <a:gd name="T4" fmla="*/ 0 w 42"/>
                          <a:gd name="T5" fmla="*/ 0 h 19"/>
                          <a:gd name="T6" fmla="*/ 0 w 42"/>
                          <a:gd name="T7" fmla="*/ 18 h 19"/>
                          <a:gd name="T8" fmla="*/ 41 w 42"/>
                          <a:gd name="T9" fmla="*/ 18 h 19"/>
                          <a:gd name="T10" fmla="*/ 41 w 42"/>
                          <a:gd name="T11" fmla="*/ 13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2"/>
                          <a:gd name="T19" fmla="*/ 0 h 19"/>
                          <a:gd name="T20" fmla="*/ 42 w 42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2" h="19">
                            <a:moveTo>
                              <a:pt x="41" y="13"/>
                            </a:moveTo>
                            <a:lnTo>
                              <a:pt x="4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1" y="18"/>
                            </a:lnTo>
                            <a:lnTo>
                              <a:pt x="41" y="13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5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45"/>
                        <a:ext cx="43" cy="19"/>
                      </a:xfrm>
                      <a:custGeom>
                        <a:avLst/>
                        <a:gdLst>
                          <a:gd name="T0" fmla="*/ 42 w 43"/>
                          <a:gd name="T1" fmla="*/ 18 h 19"/>
                          <a:gd name="T2" fmla="*/ 40 w 43"/>
                          <a:gd name="T3" fmla="*/ 0 h 19"/>
                          <a:gd name="T4" fmla="*/ 0 w 43"/>
                          <a:gd name="T5" fmla="*/ 0 h 19"/>
                          <a:gd name="T6" fmla="*/ 0 w 43"/>
                          <a:gd name="T7" fmla="*/ 18 h 19"/>
                          <a:gd name="T8" fmla="*/ 42 w 43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3"/>
                          <a:gd name="T16" fmla="*/ 0 h 19"/>
                          <a:gd name="T17" fmla="*/ 43 w 43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3" h="19">
                            <a:moveTo>
                              <a:pt x="42" y="18"/>
                            </a:moveTo>
                            <a:lnTo>
                              <a:pt x="40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2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54"/>
                        <a:ext cx="50" cy="20"/>
                      </a:xfrm>
                      <a:custGeom>
                        <a:avLst/>
                        <a:gdLst>
                          <a:gd name="T0" fmla="*/ 0 w 50"/>
                          <a:gd name="T1" fmla="*/ 0 h 20"/>
                          <a:gd name="T2" fmla="*/ 45 w 50"/>
                          <a:gd name="T3" fmla="*/ 0 h 20"/>
                          <a:gd name="T4" fmla="*/ 49 w 50"/>
                          <a:gd name="T5" fmla="*/ 19 h 20"/>
                          <a:gd name="T6" fmla="*/ 0 w 50"/>
                          <a:gd name="T7" fmla="*/ 19 h 20"/>
                          <a:gd name="T8" fmla="*/ 0 w 50"/>
                          <a:gd name="T9" fmla="*/ 4 h 20"/>
                          <a:gd name="T10" fmla="*/ 0 w 50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0"/>
                          <a:gd name="T19" fmla="*/ 0 h 20"/>
                          <a:gd name="T20" fmla="*/ 50 w 50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0" h="20">
                            <a:moveTo>
                              <a:pt x="0" y="0"/>
                            </a:moveTo>
                            <a:lnTo>
                              <a:pt x="45" y="0"/>
                            </a:lnTo>
                            <a:lnTo>
                              <a:pt x="49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54"/>
                        <a:ext cx="43" cy="20"/>
                      </a:xfrm>
                      <a:custGeom>
                        <a:avLst/>
                        <a:gdLst>
                          <a:gd name="T0" fmla="*/ 0 w 43"/>
                          <a:gd name="T1" fmla="*/ 0 h 20"/>
                          <a:gd name="T2" fmla="*/ 42 w 43"/>
                          <a:gd name="T3" fmla="*/ 0 h 20"/>
                          <a:gd name="T4" fmla="*/ 42 w 43"/>
                          <a:gd name="T5" fmla="*/ 19 h 20"/>
                          <a:gd name="T6" fmla="*/ 0 w 43"/>
                          <a:gd name="T7" fmla="*/ 19 h 20"/>
                          <a:gd name="T8" fmla="*/ 0 w 43"/>
                          <a:gd name="T9" fmla="*/ 4 h 20"/>
                          <a:gd name="T10" fmla="*/ 0 w 43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3"/>
                          <a:gd name="T19" fmla="*/ 0 h 20"/>
                          <a:gd name="T20" fmla="*/ 43 w 43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3" h="20">
                            <a:moveTo>
                              <a:pt x="0" y="0"/>
                            </a:moveTo>
                            <a:lnTo>
                              <a:pt x="42" y="0"/>
                            </a:lnTo>
                            <a:lnTo>
                              <a:pt x="42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8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64"/>
                        <a:ext cx="48" cy="19"/>
                      </a:xfrm>
                      <a:custGeom>
                        <a:avLst/>
                        <a:gdLst>
                          <a:gd name="T0" fmla="*/ 0 w 48"/>
                          <a:gd name="T1" fmla="*/ 0 h 19"/>
                          <a:gd name="T2" fmla="*/ 45 w 48"/>
                          <a:gd name="T3" fmla="*/ 0 h 19"/>
                          <a:gd name="T4" fmla="*/ 47 w 48"/>
                          <a:gd name="T5" fmla="*/ 18 h 19"/>
                          <a:gd name="T6" fmla="*/ 0 w 48"/>
                          <a:gd name="T7" fmla="*/ 18 h 19"/>
                          <a:gd name="T8" fmla="*/ 0 w 48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"/>
                          <a:gd name="T16" fmla="*/ 0 h 19"/>
                          <a:gd name="T17" fmla="*/ 48 w 48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" h="19">
                            <a:moveTo>
                              <a:pt x="0" y="0"/>
                            </a:moveTo>
                            <a:lnTo>
                              <a:pt x="45" y="0"/>
                            </a:lnTo>
                            <a:lnTo>
                              <a:pt x="47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9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1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2 h 19"/>
                          <a:gd name="T10" fmla="*/ 0 w 20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"/>
                          <a:gd name="T19" fmla="*/ 0 h 19"/>
                          <a:gd name="T20" fmla="*/ 20 w 20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0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9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19"/>
                          <a:gd name="T17" fmla="*/ 20 w 2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1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2" y="178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0 h 19"/>
                          <a:gd name="T2" fmla="*/ 50 w 51"/>
                          <a:gd name="T3" fmla="*/ 0 h 19"/>
                          <a:gd name="T4" fmla="*/ 50 w 51"/>
                          <a:gd name="T5" fmla="*/ 18 h 19"/>
                          <a:gd name="T6" fmla="*/ 0 w 51"/>
                          <a:gd name="T7" fmla="*/ 18 h 19"/>
                          <a:gd name="T8" fmla="*/ 0 w 5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83"/>
                        <a:ext cx="50" cy="19"/>
                      </a:xfrm>
                      <a:custGeom>
                        <a:avLst/>
                        <a:gdLst>
                          <a:gd name="T0" fmla="*/ 0 w 50"/>
                          <a:gd name="T1" fmla="*/ 0 h 19"/>
                          <a:gd name="T2" fmla="*/ 49 w 50"/>
                          <a:gd name="T3" fmla="*/ 0 h 19"/>
                          <a:gd name="T4" fmla="*/ 49 w 50"/>
                          <a:gd name="T5" fmla="*/ 18 h 19"/>
                          <a:gd name="T6" fmla="*/ 0 w 50"/>
                          <a:gd name="T7" fmla="*/ 18 h 19"/>
                          <a:gd name="T8" fmla="*/ 0 w 5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"/>
                          <a:gd name="T16" fmla="*/ 0 h 19"/>
                          <a:gd name="T17" fmla="*/ 50 w 5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" h="19">
                            <a:moveTo>
                              <a:pt x="0" y="0"/>
                            </a:moveTo>
                            <a:lnTo>
                              <a:pt x="49" y="0"/>
                            </a:lnTo>
                            <a:lnTo>
                              <a:pt x="4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9" y="174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18 h 19"/>
                          <a:gd name="T2" fmla="*/ 0 w 51"/>
                          <a:gd name="T3" fmla="*/ 0 h 19"/>
                          <a:gd name="T4" fmla="*/ 45 w 51"/>
                          <a:gd name="T5" fmla="*/ 0 h 19"/>
                          <a:gd name="T6" fmla="*/ 50 w 51"/>
                          <a:gd name="T7" fmla="*/ 18 h 19"/>
                          <a:gd name="T8" fmla="*/ 0 w 5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18"/>
                            </a:moveTo>
                            <a:lnTo>
                              <a:pt x="0" y="0"/>
                            </a:lnTo>
                            <a:lnTo>
                              <a:pt x="45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4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6" y="1745"/>
                        <a:ext cx="50" cy="19"/>
                      </a:xfrm>
                      <a:custGeom>
                        <a:avLst/>
                        <a:gdLst>
                          <a:gd name="T0" fmla="*/ 1 w 50"/>
                          <a:gd name="T1" fmla="*/ 18 h 19"/>
                          <a:gd name="T2" fmla="*/ 0 w 50"/>
                          <a:gd name="T3" fmla="*/ 0 h 19"/>
                          <a:gd name="T4" fmla="*/ 45 w 50"/>
                          <a:gd name="T5" fmla="*/ 0 h 19"/>
                          <a:gd name="T6" fmla="*/ 49 w 50"/>
                          <a:gd name="T7" fmla="*/ 18 h 19"/>
                          <a:gd name="T8" fmla="*/ 1 w 50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"/>
                          <a:gd name="T16" fmla="*/ 0 h 19"/>
                          <a:gd name="T17" fmla="*/ 50 w 5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" h="19">
                            <a:moveTo>
                              <a:pt x="1" y="18"/>
                            </a:moveTo>
                            <a:lnTo>
                              <a:pt x="0" y="0"/>
                            </a:lnTo>
                            <a:lnTo>
                              <a:pt x="45" y="0"/>
                            </a:lnTo>
                            <a:lnTo>
                              <a:pt x="49" y="18"/>
                            </a:lnTo>
                            <a:lnTo>
                              <a:pt x="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5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9" y="1754"/>
                        <a:ext cx="64" cy="37"/>
                      </a:xfrm>
                      <a:custGeom>
                        <a:avLst/>
                        <a:gdLst>
                          <a:gd name="T0" fmla="*/ 0 w 64"/>
                          <a:gd name="T1" fmla="*/ 0 h 37"/>
                          <a:gd name="T2" fmla="*/ 48 w 64"/>
                          <a:gd name="T3" fmla="*/ 0 h 37"/>
                          <a:gd name="T4" fmla="*/ 63 w 64"/>
                          <a:gd name="T5" fmla="*/ 36 h 37"/>
                          <a:gd name="T6" fmla="*/ 9 w 64"/>
                          <a:gd name="T7" fmla="*/ 36 h 37"/>
                          <a:gd name="T8" fmla="*/ 1 w 64"/>
                          <a:gd name="T9" fmla="*/ 1 h 37"/>
                          <a:gd name="T10" fmla="*/ 0 w 64"/>
                          <a:gd name="T11" fmla="*/ 0 h 37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64"/>
                          <a:gd name="T19" fmla="*/ 0 h 37"/>
                          <a:gd name="T20" fmla="*/ 64 w 64"/>
                          <a:gd name="T21" fmla="*/ 37 h 37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64" h="37">
                            <a:moveTo>
                              <a:pt x="0" y="0"/>
                            </a:moveTo>
                            <a:lnTo>
                              <a:pt x="48" y="0"/>
                            </a:lnTo>
                            <a:lnTo>
                              <a:pt x="63" y="36"/>
                            </a:lnTo>
                            <a:lnTo>
                              <a:pt x="9" y="36"/>
                            </a:lnTo>
                            <a:lnTo>
                              <a:pt x="1" y="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6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8" y="1754"/>
                        <a:ext cx="53" cy="20"/>
                      </a:xfrm>
                      <a:custGeom>
                        <a:avLst/>
                        <a:gdLst>
                          <a:gd name="T0" fmla="*/ 0 w 53"/>
                          <a:gd name="T1" fmla="*/ 0 h 20"/>
                          <a:gd name="T2" fmla="*/ 47 w 53"/>
                          <a:gd name="T3" fmla="*/ 0 h 20"/>
                          <a:gd name="T4" fmla="*/ 52 w 53"/>
                          <a:gd name="T5" fmla="*/ 19 h 20"/>
                          <a:gd name="T6" fmla="*/ 1 w 53"/>
                          <a:gd name="T7" fmla="*/ 19 h 20"/>
                          <a:gd name="T8" fmla="*/ 0 w 53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20"/>
                          <a:gd name="T17" fmla="*/ 53 w 53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20">
                            <a:moveTo>
                              <a:pt x="0" y="0"/>
                            </a:moveTo>
                            <a:lnTo>
                              <a:pt x="47" y="0"/>
                            </a:lnTo>
                            <a:lnTo>
                              <a:pt x="52" y="19"/>
                            </a:lnTo>
                            <a:lnTo>
                              <a:pt x="1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7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9" y="1764"/>
                        <a:ext cx="54" cy="19"/>
                      </a:xfrm>
                      <a:custGeom>
                        <a:avLst/>
                        <a:gdLst>
                          <a:gd name="T0" fmla="*/ 0 w 54"/>
                          <a:gd name="T1" fmla="*/ 0 h 19"/>
                          <a:gd name="T2" fmla="*/ 51 w 54"/>
                          <a:gd name="T3" fmla="*/ 0 h 19"/>
                          <a:gd name="T4" fmla="*/ 53 w 54"/>
                          <a:gd name="T5" fmla="*/ 18 h 19"/>
                          <a:gd name="T6" fmla="*/ 0 w 54"/>
                          <a:gd name="T7" fmla="*/ 18 h 19"/>
                          <a:gd name="T8" fmla="*/ 0 w 54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4"/>
                          <a:gd name="T16" fmla="*/ 0 h 19"/>
                          <a:gd name="T17" fmla="*/ 54 w 5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4" h="19">
                            <a:moveTo>
                              <a:pt x="0" y="0"/>
                            </a:moveTo>
                            <a:lnTo>
                              <a:pt x="51" y="0"/>
                            </a:lnTo>
                            <a:lnTo>
                              <a:pt x="53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8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2" y="1770"/>
                        <a:ext cx="53" cy="18"/>
                      </a:xfrm>
                      <a:custGeom>
                        <a:avLst/>
                        <a:gdLst>
                          <a:gd name="T0" fmla="*/ 0 w 53"/>
                          <a:gd name="T1" fmla="*/ 0 h 18"/>
                          <a:gd name="T2" fmla="*/ 50 w 53"/>
                          <a:gd name="T3" fmla="*/ 0 h 18"/>
                          <a:gd name="T4" fmla="*/ 52 w 53"/>
                          <a:gd name="T5" fmla="*/ 17 h 18"/>
                          <a:gd name="T6" fmla="*/ 0 w 53"/>
                          <a:gd name="T7" fmla="*/ 17 h 18"/>
                          <a:gd name="T8" fmla="*/ 0 w 53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18"/>
                          <a:gd name="T17" fmla="*/ 53 w 53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18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2" y="17"/>
                            </a:lnTo>
                            <a:lnTo>
                              <a:pt x="0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9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3" y="1777"/>
                        <a:ext cx="55" cy="19"/>
                      </a:xfrm>
                      <a:custGeom>
                        <a:avLst/>
                        <a:gdLst>
                          <a:gd name="T0" fmla="*/ 52 w 55"/>
                          <a:gd name="T1" fmla="*/ 0 h 19"/>
                          <a:gd name="T2" fmla="*/ 54 w 55"/>
                          <a:gd name="T3" fmla="*/ 18 h 19"/>
                          <a:gd name="T4" fmla="*/ 1 w 55"/>
                          <a:gd name="T5" fmla="*/ 18 h 19"/>
                          <a:gd name="T6" fmla="*/ 0 w 55"/>
                          <a:gd name="T7" fmla="*/ 0 h 19"/>
                          <a:gd name="T8" fmla="*/ 52 w 55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2" y="0"/>
                            </a:moveTo>
                            <a:lnTo>
                              <a:pt x="54" y="18"/>
                            </a:lnTo>
                            <a:lnTo>
                              <a:pt x="1" y="18"/>
                            </a:lnTo>
                            <a:lnTo>
                              <a:pt x="0" y="0"/>
                            </a:lnTo>
                            <a:lnTo>
                              <a:pt x="52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0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4" y="1783"/>
                        <a:ext cx="56" cy="19"/>
                      </a:xfrm>
                      <a:custGeom>
                        <a:avLst/>
                        <a:gdLst>
                          <a:gd name="T0" fmla="*/ 0 w 56"/>
                          <a:gd name="T1" fmla="*/ 0 h 19"/>
                          <a:gd name="T2" fmla="*/ 54 w 56"/>
                          <a:gd name="T3" fmla="*/ 0 h 19"/>
                          <a:gd name="T4" fmla="*/ 55 w 56"/>
                          <a:gd name="T5" fmla="*/ 18 h 19"/>
                          <a:gd name="T6" fmla="*/ 1 w 56"/>
                          <a:gd name="T7" fmla="*/ 18 h 19"/>
                          <a:gd name="T8" fmla="*/ 1 w 56"/>
                          <a:gd name="T9" fmla="*/ 0 h 19"/>
                          <a:gd name="T10" fmla="*/ 0 w 5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6"/>
                          <a:gd name="T19" fmla="*/ 0 h 19"/>
                          <a:gd name="T20" fmla="*/ 56 w 5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6" h="19">
                            <a:moveTo>
                              <a:pt x="0" y="0"/>
                            </a:moveTo>
                            <a:lnTo>
                              <a:pt x="54" y="0"/>
                            </a:lnTo>
                            <a:lnTo>
                              <a:pt x="55" y="18"/>
                            </a:lnTo>
                            <a:lnTo>
                              <a:pt x="1" y="18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1" name="Rectangl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43" y="1669"/>
                        <a:ext cx="434" cy="6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2" name="Rectangle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5" y="1676"/>
                        <a:ext cx="411" cy="4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3" name="Rectangle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9" y="1681"/>
                        <a:ext cx="405" cy="3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4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710"/>
                        <a:ext cx="112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5" name="Rectangle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716"/>
                        <a:ext cx="11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6" name="Rectangle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721"/>
                        <a:ext cx="112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7" name="Oval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7" y="1686"/>
                        <a:ext cx="13" cy="10"/>
                      </a:xfrm>
                      <a:prstGeom prst="ellipse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8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1" y="1683"/>
                        <a:ext cx="119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9" name="Rectangl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39" y="1683"/>
                        <a:ext cx="120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0" name="Rectangl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1" y="1705"/>
                        <a:ext cx="11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1" name="Rectangle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39" y="1705"/>
                        <a:ext cx="120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2" name="Rectangl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8" y="1685"/>
                        <a:ext cx="10" cy="12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3" name="Rectangl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8" y="1692"/>
                        <a:ext cx="10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4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8" y="1694"/>
                        <a:ext cx="3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5" name="Rectangl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1694"/>
                        <a:ext cx="3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6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0" y="1681"/>
                        <a:ext cx="21" cy="21"/>
                      </a:xfrm>
                      <a:custGeom>
                        <a:avLst/>
                        <a:gdLst>
                          <a:gd name="T0" fmla="*/ 0 w 21"/>
                          <a:gd name="T1" fmla="*/ 20 h 21"/>
                          <a:gd name="T2" fmla="*/ 20 w 21"/>
                          <a:gd name="T3" fmla="*/ 20 h 21"/>
                          <a:gd name="T4" fmla="*/ 8 w 21"/>
                          <a:gd name="T5" fmla="*/ 20 h 21"/>
                          <a:gd name="T6" fmla="*/ 8 w 21"/>
                          <a:gd name="T7" fmla="*/ 7 h 21"/>
                          <a:gd name="T8" fmla="*/ 20 w 21"/>
                          <a:gd name="T9" fmla="*/ 3 h 21"/>
                          <a:gd name="T10" fmla="*/ 8 w 21"/>
                          <a:gd name="T11" fmla="*/ 0 h 21"/>
                          <a:gd name="T12" fmla="*/ 0 w 21"/>
                          <a:gd name="T13" fmla="*/ 0 h 21"/>
                          <a:gd name="T14" fmla="*/ 0 w 21"/>
                          <a:gd name="T15" fmla="*/ 20 h 2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21"/>
                          <a:gd name="T25" fmla="*/ 0 h 21"/>
                          <a:gd name="T26" fmla="*/ 21 w 21"/>
                          <a:gd name="T27" fmla="*/ 21 h 2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" h="21">
                            <a:moveTo>
                              <a:pt x="0" y="20"/>
                            </a:moveTo>
                            <a:lnTo>
                              <a:pt x="20" y="20"/>
                            </a:lnTo>
                            <a:lnTo>
                              <a:pt x="8" y="20"/>
                            </a:lnTo>
                            <a:lnTo>
                              <a:pt x="8" y="7"/>
                            </a:lnTo>
                            <a:lnTo>
                              <a:pt x="20" y="3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2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7" name="Rectangle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44" y="1715"/>
                        <a:ext cx="7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8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1" y="1713"/>
                        <a:ext cx="83" cy="20"/>
                      </a:xfrm>
                      <a:custGeom>
                        <a:avLst/>
                        <a:gdLst>
                          <a:gd name="T0" fmla="*/ 0 w 83"/>
                          <a:gd name="T1" fmla="*/ 0 h 20"/>
                          <a:gd name="T2" fmla="*/ 9 w 83"/>
                          <a:gd name="T3" fmla="*/ 0 h 20"/>
                          <a:gd name="T4" fmla="*/ 10 w 83"/>
                          <a:gd name="T5" fmla="*/ 9 h 20"/>
                          <a:gd name="T6" fmla="*/ 68 w 83"/>
                          <a:gd name="T7" fmla="*/ 9 h 20"/>
                          <a:gd name="T8" fmla="*/ 71 w 83"/>
                          <a:gd name="T9" fmla="*/ 0 h 20"/>
                          <a:gd name="T10" fmla="*/ 82 w 83"/>
                          <a:gd name="T11" fmla="*/ 0 h 20"/>
                          <a:gd name="T12" fmla="*/ 77 w 83"/>
                          <a:gd name="T13" fmla="*/ 19 h 20"/>
                          <a:gd name="T14" fmla="*/ 6 w 83"/>
                          <a:gd name="T15" fmla="*/ 19 h 20"/>
                          <a:gd name="T16" fmla="*/ 0 w 83"/>
                          <a:gd name="T17" fmla="*/ 9 h 20"/>
                          <a:gd name="T18" fmla="*/ 0 w 83"/>
                          <a:gd name="T19" fmla="*/ 0 h 2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83"/>
                          <a:gd name="T31" fmla="*/ 0 h 20"/>
                          <a:gd name="T32" fmla="*/ 83 w 83"/>
                          <a:gd name="T33" fmla="*/ 20 h 2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83" h="20">
                            <a:moveTo>
                              <a:pt x="0" y="0"/>
                            </a:moveTo>
                            <a:lnTo>
                              <a:pt x="9" y="0"/>
                            </a:lnTo>
                            <a:lnTo>
                              <a:pt x="10" y="9"/>
                            </a:lnTo>
                            <a:lnTo>
                              <a:pt x="68" y="9"/>
                            </a:lnTo>
                            <a:lnTo>
                              <a:pt x="71" y="0"/>
                            </a:lnTo>
                            <a:lnTo>
                              <a:pt x="82" y="0"/>
                            </a:lnTo>
                            <a:lnTo>
                              <a:pt x="77" y="19"/>
                            </a:lnTo>
                            <a:lnTo>
                              <a:pt x="6" y="19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9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5" y="1696"/>
                        <a:ext cx="106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0" name="Rectangl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691"/>
                        <a:ext cx="3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1" name="Rectangl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0" y="1694"/>
                        <a:ext cx="25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2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1" y="1656"/>
                        <a:ext cx="178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3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3" y="1403"/>
                        <a:ext cx="293" cy="22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4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6" y="1425"/>
                        <a:ext cx="227" cy="16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5" name="Rectangl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57" y="1432"/>
                        <a:ext cx="206" cy="1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6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1645"/>
                        <a:ext cx="111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7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9" y="1633"/>
                        <a:ext cx="167" cy="19"/>
                      </a:xfrm>
                      <a:custGeom>
                        <a:avLst/>
                        <a:gdLst>
                          <a:gd name="T0" fmla="*/ 23 w 167"/>
                          <a:gd name="T1" fmla="*/ 18 h 19"/>
                          <a:gd name="T2" fmla="*/ 146 w 167"/>
                          <a:gd name="T3" fmla="*/ 18 h 19"/>
                          <a:gd name="T4" fmla="*/ 166 w 167"/>
                          <a:gd name="T5" fmla="*/ 0 h 19"/>
                          <a:gd name="T6" fmla="*/ 0 w 167"/>
                          <a:gd name="T7" fmla="*/ 0 h 19"/>
                          <a:gd name="T8" fmla="*/ 23 w 167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7"/>
                          <a:gd name="T16" fmla="*/ 0 h 19"/>
                          <a:gd name="T17" fmla="*/ 167 w 16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7" h="19">
                            <a:moveTo>
                              <a:pt x="23" y="18"/>
                            </a:moveTo>
                            <a:lnTo>
                              <a:pt x="146" y="18"/>
                            </a:lnTo>
                            <a:lnTo>
                              <a:pt x="166" y="0"/>
                            </a:lnTo>
                            <a:lnTo>
                              <a:pt x="0" y="0"/>
                            </a:lnTo>
                            <a:lnTo>
                              <a:pt x="23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8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6" y="1613"/>
                        <a:ext cx="27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9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5" y="1613"/>
                        <a:ext cx="1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0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8" y="1615"/>
                        <a:ext cx="11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1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5" y="1611"/>
                        <a:ext cx="34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2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6" y="1613"/>
                        <a:ext cx="3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3" name="Rectangle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50" y="1620"/>
                        <a:ext cx="26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4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40" y="2115"/>
                      <a:ext cx="562" cy="705"/>
                      <a:chOff x="3849" y="1392"/>
                      <a:chExt cx="496" cy="426"/>
                    </a:xfrm>
                  </p:grpSpPr>
                  <p:sp>
                    <p:nvSpPr>
                      <p:cNvPr id="28698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9" y="1392"/>
                        <a:ext cx="496" cy="426"/>
                      </a:xfrm>
                      <a:custGeom>
                        <a:avLst/>
                        <a:gdLst>
                          <a:gd name="T0" fmla="*/ 86 w 496"/>
                          <a:gd name="T1" fmla="*/ 0 h 426"/>
                          <a:gd name="T2" fmla="*/ 86 w 496"/>
                          <a:gd name="T3" fmla="*/ 247 h 426"/>
                          <a:gd name="T4" fmla="*/ 164 w 496"/>
                          <a:gd name="T5" fmla="*/ 247 h 426"/>
                          <a:gd name="T6" fmla="*/ 176 w 496"/>
                          <a:gd name="T7" fmla="*/ 254 h 426"/>
                          <a:gd name="T8" fmla="*/ 178 w 496"/>
                          <a:gd name="T9" fmla="*/ 251 h 426"/>
                          <a:gd name="T10" fmla="*/ 144 w 496"/>
                          <a:gd name="T11" fmla="*/ 251 h 426"/>
                          <a:gd name="T12" fmla="*/ 144 w 496"/>
                          <a:gd name="T13" fmla="*/ 265 h 426"/>
                          <a:gd name="T14" fmla="*/ 16 w 496"/>
                          <a:gd name="T15" fmla="*/ 265 h 426"/>
                          <a:gd name="T16" fmla="*/ 16 w 496"/>
                          <a:gd name="T17" fmla="*/ 350 h 426"/>
                          <a:gd name="T18" fmla="*/ 22 w 496"/>
                          <a:gd name="T19" fmla="*/ 350 h 426"/>
                          <a:gd name="T20" fmla="*/ 0 w 496"/>
                          <a:gd name="T21" fmla="*/ 406 h 426"/>
                          <a:gd name="T22" fmla="*/ 4 w 496"/>
                          <a:gd name="T23" fmla="*/ 425 h 426"/>
                          <a:gd name="T24" fmla="*/ 490 w 496"/>
                          <a:gd name="T25" fmla="*/ 425 h 426"/>
                          <a:gd name="T26" fmla="*/ 495 w 496"/>
                          <a:gd name="T27" fmla="*/ 406 h 426"/>
                          <a:gd name="T28" fmla="*/ 471 w 496"/>
                          <a:gd name="T29" fmla="*/ 352 h 426"/>
                          <a:gd name="T30" fmla="*/ 478 w 496"/>
                          <a:gd name="T31" fmla="*/ 352 h 426"/>
                          <a:gd name="T32" fmla="*/ 478 w 496"/>
                          <a:gd name="T33" fmla="*/ 265 h 426"/>
                          <a:gd name="T34" fmla="*/ 351 w 496"/>
                          <a:gd name="T35" fmla="*/ 265 h 426"/>
                          <a:gd name="T36" fmla="*/ 351 w 496"/>
                          <a:gd name="T37" fmla="*/ 254 h 426"/>
                          <a:gd name="T38" fmla="*/ 318 w 496"/>
                          <a:gd name="T39" fmla="*/ 254 h 426"/>
                          <a:gd name="T40" fmla="*/ 329 w 496"/>
                          <a:gd name="T41" fmla="*/ 247 h 426"/>
                          <a:gd name="T42" fmla="*/ 407 w 496"/>
                          <a:gd name="T43" fmla="*/ 247 h 426"/>
                          <a:gd name="T44" fmla="*/ 407 w 496"/>
                          <a:gd name="T45" fmla="*/ 0 h 426"/>
                          <a:gd name="T46" fmla="*/ 86 w 496"/>
                          <a:gd name="T47" fmla="*/ 0 h 42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6"/>
                          <a:gd name="T73" fmla="*/ 0 h 426"/>
                          <a:gd name="T74" fmla="*/ 496 w 496"/>
                          <a:gd name="T75" fmla="*/ 426 h 426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6" h="426">
                            <a:moveTo>
                              <a:pt x="86" y="0"/>
                            </a:moveTo>
                            <a:lnTo>
                              <a:pt x="86" y="247"/>
                            </a:lnTo>
                            <a:lnTo>
                              <a:pt x="164" y="247"/>
                            </a:lnTo>
                            <a:lnTo>
                              <a:pt x="176" y="254"/>
                            </a:lnTo>
                            <a:lnTo>
                              <a:pt x="178" y="251"/>
                            </a:lnTo>
                            <a:lnTo>
                              <a:pt x="144" y="251"/>
                            </a:lnTo>
                            <a:lnTo>
                              <a:pt x="144" y="265"/>
                            </a:lnTo>
                            <a:lnTo>
                              <a:pt x="16" y="265"/>
                            </a:lnTo>
                            <a:lnTo>
                              <a:pt x="16" y="350"/>
                            </a:lnTo>
                            <a:lnTo>
                              <a:pt x="22" y="350"/>
                            </a:lnTo>
                            <a:lnTo>
                              <a:pt x="0" y="406"/>
                            </a:lnTo>
                            <a:lnTo>
                              <a:pt x="4" y="425"/>
                            </a:lnTo>
                            <a:lnTo>
                              <a:pt x="490" y="425"/>
                            </a:lnTo>
                            <a:lnTo>
                              <a:pt x="495" y="406"/>
                            </a:lnTo>
                            <a:lnTo>
                              <a:pt x="471" y="352"/>
                            </a:lnTo>
                            <a:lnTo>
                              <a:pt x="478" y="352"/>
                            </a:lnTo>
                            <a:lnTo>
                              <a:pt x="478" y="265"/>
                            </a:lnTo>
                            <a:lnTo>
                              <a:pt x="351" y="265"/>
                            </a:lnTo>
                            <a:lnTo>
                              <a:pt x="351" y="254"/>
                            </a:lnTo>
                            <a:lnTo>
                              <a:pt x="318" y="254"/>
                            </a:lnTo>
                            <a:lnTo>
                              <a:pt x="329" y="247"/>
                            </a:lnTo>
                            <a:lnTo>
                              <a:pt x="407" y="247"/>
                            </a:lnTo>
                            <a:lnTo>
                              <a:pt x="407" y="0"/>
                            </a:lnTo>
                            <a:lnTo>
                              <a:pt x="8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6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1800"/>
                        <a:ext cx="480" cy="18"/>
                      </a:xfrm>
                      <a:custGeom>
                        <a:avLst/>
                        <a:gdLst>
                          <a:gd name="T0" fmla="*/ 0 w 480"/>
                          <a:gd name="T1" fmla="*/ 0 h 18"/>
                          <a:gd name="T2" fmla="*/ 479 w 480"/>
                          <a:gd name="T3" fmla="*/ 0 h 18"/>
                          <a:gd name="T4" fmla="*/ 475 w 480"/>
                          <a:gd name="T5" fmla="*/ 17 h 18"/>
                          <a:gd name="T6" fmla="*/ 4 w 480"/>
                          <a:gd name="T7" fmla="*/ 17 h 18"/>
                          <a:gd name="T8" fmla="*/ 0 w 480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18"/>
                          <a:gd name="T17" fmla="*/ 480 w 480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18">
                            <a:moveTo>
                              <a:pt x="0" y="0"/>
                            </a:moveTo>
                            <a:lnTo>
                              <a:pt x="479" y="0"/>
                            </a:lnTo>
                            <a:lnTo>
                              <a:pt x="475" y="17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7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1737"/>
                        <a:ext cx="480" cy="64"/>
                      </a:xfrm>
                      <a:custGeom>
                        <a:avLst/>
                        <a:gdLst>
                          <a:gd name="T0" fmla="*/ 24 w 480"/>
                          <a:gd name="T1" fmla="*/ 0 h 64"/>
                          <a:gd name="T2" fmla="*/ 451 w 480"/>
                          <a:gd name="T3" fmla="*/ 0 h 64"/>
                          <a:gd name="T4" fmla="*/ 479 w 480"/>
                          <a:gd name="T5" fmla="*/ 63 h 64"/>
                          <a:gd name="T6" fmla="*/ 0 w 480"/>
                          <a:gd name="T7" fmla="*/ 63 h 64"/>
                          <a:gd name="T8" fmla="*/ 24 w 480"/>
                          <a:gd name="T9" fmla="*/ 0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64"/>
                          <a:gd name="T17" fmla="*/ 480 w 480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64">
                            <a:moveTo>
                              <a:pt x="24" y="0"/>
                            </a:moveTo>
                            <a:lnTo>
                              <a:pt x="451" y="0"/>
                            </a:lnTo>
                            <a:lnTo>
                              <a:pt x="479" y="63"/>
                            </a:lnTo>
                            <a:lnTo>
                              <a:pt x="0" y="63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8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1" y="1745"/>
                        <a:ext cx="415" cy="53"/>
                      </a:xfrm>
                      <a:custGeom>
                        <a:avLst/>
                        <a:gdLst>
                          <a:gd name="T0" fmla="*/ 13 w 415"/>
                          <a:gd name="T1" fmla="*/ 0 h 53"/>
                          <a:gd name="T2" fmla="*/ 394 w 415"/>
                          <a:gd name="T3" fmla="*/ 0 h 53"/>
                          <a:gd name="T4" fmla="*/ 414 w 415"/>
                          <a:gd name="T5" fmla="*/ 52 h 53"/>
                          <a:gd name="T6" fmla="*/ 0 w 415"/>
                          <a:gd name="T7" fmla="*/ 52 h 53"/>
                          <a:gd name="T8" fmla="*/ 13 w 415"/>
                          <a:gd name="T9" fmla="*/ 0 h 5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5"/>
                          <a:gd name="T16" fmla="*/ 0 h 53"/>
                          <a:gd name="T17" fmla="*/ 415 w 415"/>
                          <a:gd name="T18" fmla="*/ 53 h 5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5" h="53">
                            <a:moveTo>
                              <a:pt x="13" y="0"/>
                            </a:moveTo>
                            <a:lnTo>
                              <a:pt x="394" y="0"/>
                            </a:lnTo>
                            <a:lnTo>
                              <a:pt x="414" y="52"/>
                            </a:lnTo>
                            <a:lnTo>
                              <a:pt x="0" y="52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9" name="Freeform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6" y="1745"/>
                        <a:ext cx="405" cy="48"/>
                      </a:xfrm>
                      <a:custGeom>
                        <a:avLst/>
                        <a:gdLst>
                          <a:gd name="T0" fmla="*/ 13 w 405"/>
                          <a:gd name="T1" fmla="*/ 0 h 48"/>
                          <a:gd name="T2" fmla="*/ 389 w 405"/>
                          <a:gd name="T3" fmla="*/ 0 h 48"/>
                          <a:gd name="T4" fmla="*/ 404 w 405"/>
                          <a:gd name="T5" fmla="*/ 47 h 48"/>
                          <a:gd name="T6" fmla="*/ 0 w 405"/>
                          <a:gd name="T7" fmla="*/ 47 h 48"/>
                          <a:gd name="T8" fmla="*/ 11 w 405"/>
                          <a:gd name="T9" fmla="*/ 0 h 48"/>
                          <a:gd name="T10" fmla="*/ 13 w 405"/>
                          <a:gd name="T11" fmla="*/ 0 h 4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05"/>
                          <a:gd name="T19" fmla="*/ 0 h 48"/>
                          <a:gd name="T20" fmla="*/ 405 w 405"/>
                          <a:gd name="T21" fmla="*/ 48 h 4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05" h="48">
                            <a:moveTo>
                              <a:pt x="13" y="0"/>
                            </a:moveTo>
                            <a:lnTo>
                              <a:pt x="389" y="0"/>
                            </a:lnTo>
                            <a:lnTo>
                              <a:pt x="404" y="47"/>
                            </a:lnTo>
                            <a:lnTo>
                              <a:pt x="0" y="47"/>
                            </a:lnTo>
                            <a:lnTo>
                              <a:pt x="11" y="0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0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4" y="1745"/>
                        <a:ext cx="22" cy="19"/>
                      </a:xfrm>
                      <a:custGeom>
                        <a:avLst/>
                        <a:gdLst>
                          <a:gd name="T0" fmla="*/ 21 w 22"/>
                          <a:gd name="T1" fmla="*/ 18 h 19"/>
                          <a:gd name="T2" fmla="*/ 21 w 22"/>
                          <a:gd name="T3" fmla="*/ 0 h 19"/>
                          <a:gd name="T4" fmla="*/ 0 w 22"/>
                          <a:gd name="T5" fmla="*/ 0 h 19"/>
                          <a:gd name="T6" fmla="*/ 0 w 22"/>
                          <a:gd name="T7" fmla="*/ 18 h 19"/>
                          <a:gd name="T8" fmla="*/ 21 w 22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21" y="18"/>
                            </a:moveTo>
                            <a:lnTo>
                              <a:pt x="2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2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1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2" y="1745"/>
                        <a:ext cx="22" cy="19"/>
                      </a:xfrm>
                      <a:custGeom>
                        <a:avLst/>
                        <a:gdLst>
                          <a:gd name="T0" fmla="*/ 20 w 22"/>
                          <a:gd name="T1" fmla="*/ 18 h 19"/>
                          <a:gd name="T2" fmla="*/ 21 w 22"/>
                          <a:gd name="T3" fmla="*/ 0 h 19"/>
                          <a:gd name="T4" fmla="*/ 1 w 22"/>
                          <a:gd name="T5" fmla="*/ 0 h 19"/>
                          <a:gd name="T6" fmla="*/ 0 w 22"/>
                          <a:gd name="T7" fmla="*/ 18 h 19"/>
                          <a:gd name="T8" fmla="*/ 20 w 22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20" y="18"/>
                            </a:moveTo>
                            <a:lnTo>
                              <a:pt x="21" y="0"/>
                            </a:lnTo>
                            <a:lnTo>
                              <a:pt x="1" y="0"/>
                            </a:lnTo>
                            <a:lnTo>
                              <a:pt x="0" y="18"/>
                            </a:lnTo>
                            <a:lnTo>
                              <a:pt x="20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2" name="Freeform 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0" y="1745"/>
                        <a:ext cx="57" cy="19"/>
                      </a:xfrm>
                      <a:custGeom>
                        <a:avLst/>
                        <a:gdLst>
                          <a:gd name="T0" fmla="*/ 56 w 57"/>
                          <a:gd name="T1" fmla="*/ 18 h 19"/>
                          <a:gd name="T2" fmla="*/ 56 w 57"/>
                          <a:gd name="T3" fmla="*/ 0 h 19"/>
                          <a:gd name="T4" fmla="*/ 0 w 57"/>
                          <a:gd name="T5" fmla="*/ 0 h 19"/>
                          <a:gd name="T6" fmla="*/ 0 w 57"/>
                          <a:gd name="T7" fmla="*/ 18 h 19"/>
                          <a:gd name="T8" fmla="*/ 56 w 57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7"/>
                          <a:gd name="T16" fmla="*/ 0 h 19"/>
                          <a:gd name="T17" fmla="*/ 57 w 5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7" h="19">
                            <a:moveTo>
                              <a:pt x="56" y="18"/>
                            </a:moveTo>
                            <a:lnTo>
                              <a:pt x="56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6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3" name="Freeform 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8" y="1745"/>
                        <a:ext cx="56" cy="19"/>
                      </a:xfrm>
                      <a:custGeom>
                        <a:avLst/>
                        <a:gdLst>
                          <a:gd name="T0" fmla="*/ 55 w 56"/>
                          <a:gd name="T1" fmla="*/ 18 h 19"/>
                          <a:gd name="T2" fmla="*/ 55 w 56"/>
                          <a:gd name="T3" fmla="*/ 0 h 19"/>
                          <a:gd name="T4" fmla="*/ 0 w 56"/>
                          <a:gd name="T5" fmla="*/ 0 h 19"/>
                          <a:gd name="T6" fmla="*/ 0 w 56"/>
                          <a:gd name="T7" fmla="*/ 18 h 19"/>
                          <a:gd name="T8" fmla="*/ 55 w 56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"/>
                          <a:gd name="T17" fmla="*/ 56 w 56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">
                            <a:moveTo>
                              <a:pt x="55" y="18"/>
                            </a:moveTo>
                            <a:lnTo>
                              <a:pt x="55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5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4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7" y="1745"/>
                        <a:ext cx="53" cy="19"/>
                      </a:xfrm>
                      <a:custGeom>
                        <a:avLst/>
                        <a:gdLst>
                          <a:gd name="T0" fmla="*/ 52 w 53"/>
                          <a:gd name="T1" fmla="*/ 18 h 19"/>
                          <a:gd name="T2" fmla="*/ 52 w 53"/>
                          <a:gd name="T3" fmla="*/ 0 h 19"/>
                          <a:gd name="T4" fmla="*/ 0 w 53"/>
                          <a:gd name="T5" fmla="*/ 0 h 19"/>
                          <a:gd name="T6" fmla="*/ 0 w 53"/>
                          <a:gd name="T7" fmla="*/ 18 h 19"/>
                          <a:gd name="T8" fmla="*/ 52 w 53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19"/>
                          <a:gd name="T17" fmla="*/ 53 w 53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19">
                            <a:moveTo>
                              <a:pt x="52" y="18"/>
                            </a:moveTo>
                            <a:lnTo>
                              <a:pt x="52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2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5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5" y="1745"/>
                        <a:ext cx="55" cy="19"/>
                      </a:xfrm>
                      <a:custGeom>
                        <a:avLst/>
                        <a:gdLst>
                          <a:gd name="T0" fmla="*/ 54 w 55"/>
                          <a:gd name="T1" fmla="*/ 18 h 19"/>
                          <a:gd name="T2" fmla="*/ 54 w 55"/>
                          <a:gd name="T3" fmla="*/ 0 h 19"/>
                          <a:gd name="T4" fmla="*/ 0 w 55"/>
                          <a:gd name="T5" fmla="*/ 0 h 19"/>
                          <a:gd name="T6" fmla="*/ 0 w 55"/>
                          <a:gd name="T7" fmla="*/ 18 h 19"/>
                          <a:gd name="T8" fmla="*/ 54 w 5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4" y="18"/>
                            </a:move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4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6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5" y="1754"/>
                        <a:ext cx="257" cy="32"/>
                      </a:xfrm>
                      <a:custGeom>
                        <a:avLst/>
                        <a:gdLst>
                          <a:gd name="T0" fmla="*/ 6 w 257"/>
                          <a:gd name="T1" fmla="*/ 0 h 32"/>
                          <a:gd name="T2" fmla="*/ 256 w 257"/>
                          <a:gd name="T3" fmla="*/ 0 h 32"/>
                          <a:gd name="T4" fmla="*/ 256 w 257"/>
                          <a:gd name="T5" fmla="*/ 31 h 32"/>
                          <a:gd name="T6" fmla="*/ 0 w 257"/>
                          <a:gd name="T7" fmla="*/ 31 h 32"/>
                          <a:gd name="T8" fmla="*/ 6 w 257"/>
                          <a:gd name="T9" fmla="*/ 1 h 32"/>
                          <a:gd name="T10" fmla="*/ 6 w 257"/>
                          <a:gd name="T11" fmla="*/ 0 h 3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57"/>
                          <a:gd name="T19" fmla="*/ 0 h 32"/>
                          <a:gd name="T20" fmla="*/ 257 w 257"/>
                          <a:gd name="T21" fmla="*/ 32 h 3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57" h="32">
                            <a:moveTo>
                              <a:pt x="6" y="0"/>
                            </a:moveTo>
                            <a:lnTo>
                              <a:pt x="256" y="0"/>
                            </a:lnTo>
                            <a:lnTo>
                              <a:pt x="256" y="31"/>
                            </a:lnTo>
                            <a:lnTo>
                              <a:pt x="0" y="31"/>
                            </a:lnTo>
                            <a:lnTo>
                              <a:pt x="6" y="1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7" name="Freeform 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8" y="1764"/>
                        <a:ext cx="252" cy="19"/>
                      </a:xfrm>
                      <a:custGeom>
                        <a:avLst/>
                        <a:gdLst>
                          <a:gd name="T0" fmla="*/ 1 w 252"/>
                          <a:gd name="T1" fmla="*/ 0 h 19"/>
                          <a:gd name="T2" fmla="*/ 251 w 252"/>
                          <a:gd name="T3" fmla="*/ 0 h 19"/>
                          <a:gd name="T4" fmla="*/ 251 w 252"/>
                          <a:gd name="T5" fmla="*/ 18 h 19"/>
                          <a:gd name="T6" fmla="*/ 0 w 252"/>
                          <a:gd name="T7" fmla="*/ 18 h 19"/>
                          <a:gd name="T8" fmla="*/ 1 w 25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2"/>
                          <a:gd name="T16" fmla="*/ 0 h 19"/>
                          <a:gd name="T17" fmla="*/ 252 w 25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2" h="19">
                            <a:moveTo>
                              <a:pt x="1" y="0"/>
                            </a:moveTo>
                            <a:lnTo>
                              <a:pt x="251" y="0"/>
                            </a:lnTo>
                            <a:lnTo>
                              <a:pt x="251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8" name="Freeform 1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9" y="1754"/>
                        <a:ext cx="250" cy="20"/>
                      </a:xfrm>
                      <a:custGeom>
                        <a:avLst/>
                        <a:gdLst>
                          <a:gd name="T0" fmla="*/ 0 w 250"/>
                          <a:gd name="T1" fmla="*/ 0 h 20"/>
                          <a:gd name="T2" fmla="*/ 249 w 250"/>
                          <a:gd name="T3" fmla="*/ 0 h 20"/>
                          <a:gd name="T4" fmla="*/ 249 w 250"/>
                          <a:gd name="T5" fmla="*/ 19 h 20"/>
                          <a:gd name="T6" fmla="*/ 0 w 250"/>
                          <a:gd name="T7" fmla="*/ 19 h 20"/>
                          <a:gd name="T8" fmla="*/ 0 w 250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0"/>
                          <a:gd name="T16" fmla="*/ 0 h 20"/>
                          <a:gd name="T17" fmla="*/ 250 w 250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0" h="20">
                            <a:moveTo>
                              <a:pt x="0" y="0"/>
                            </a:moveTo>
                            <a:lnTo>
                              <a:pt x="249" y="0"/>
                            </a:lnTo>
                            <a:lnTo>
                              <a:pt x="249" y="19"/>
                            </a:lnTo>
                            <a:lnTo>
                              <a:pt x="0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9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5" y="1770"/>
                        <a:ext cx="22" cy="18"/>
                      </a:xfrm>
                      <a:custGeom>
                        <a:avLst/>
                        <a:gdLst>
                          <a:gd name="T0" fmla="*/ 1 w 22"/>
                          <a:gd name="T1" fmla="*/ 0 h 18"/>
                          <a:gd name="T2" fmla="*/ 21 w 22"/>
                          <a:gd name="T3" fmla="*/ 0 h 18"/>
                          <a:gd name="T4" fmla="*/ 19 w 22"/>
                          <a:gd name="T5" fmla="*/ 17 h 18"/>
                          <a:gd name="T6" fmla="*/ 0 w 22"/>
                          <a:gd name="T7" fmla="*/ 17 h 18"/>
                          <a:gd name="T8" fmla="*/ 1 w 22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8"/>
                          <a:gd name="T17" fmla="*/ 22 w 22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8">
                            <a:moveTo>
                              <a:pt x="1" y="0"/>
                            </a:moveTo>
                            <a:lnTo>
                              <a:pt x="21" y="0"/>
                            </a:lnTo>
                            <a:lnTo>
                              <a:pt x="19" y="17"/>
                            </a:lnTo>
                            <a:lnTo>
                              <a:pt x="0" y="17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0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2" y="1777"/>
                        <a:ext cx="25" cy="19"/>
                      </a:xfrm>
                      <a:custGeom>
                        <a:avLst/>
                        <a:gdLst>
                          <a:gd name="T0" fmla="*/ 24 w 25"/>
                          <a:gd name="T1" fmla="*/ 0 h 19"/>
                          <a:gd name="T2" fmla="*/ 24 w 25"/>
                          <a:gd name="T3" fmla="*/ 18 h 19"/>
                          <a:gd name="T4" fmla="*/ 0 w 25"/>
                          <a:gd name="T5" fmla="*/ 18 h 19"/>
                          <a:gd name="T6" fmla="*/ 1 w 25"/>
                          <a:gd name="T7" fmla="*/ 0 h 19"/>
                          <a:gd name="T8" fmla="*/ 24 w 25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"/>
                          <a:gd name="T16" fmla="*/ 0 h 19"/>
                          <a:gd name="T17" fmla="*/ 25 w 2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" h="19">
                            <a:moveTo>
                              <a:pt x="24" y="0"/>
                            </a:moveTo>
                            <a:lnTo>
                              <a:pt x="24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1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7" y="1770"/>
                        <a:ext cx="210" cy="18"/>
                      </a:xfrm>
                      <a:custGeom>
                        <a:avLst/>
                        <a:gdLst>
                          <a:gd name="T0" fmla="*/ 0 w 210"/>
                          <a:gd name="T1" fmla="*/ 0 h 18"/>
                          <a:gd name="T2" fmla="*/ 0 w 210"/>
                          <a:gd name="T3" fmla="*/ 17 h 18"/>
                          <a:gd name="T4" fmla="*/ 208 w 210"/>
                          <a:gd name="T5" fmla="*/ 17 h 18"/>
                          <a:gd name="T6" fmla="*/ 209 w 210"/>
                          <a:gd name="T7" fmla="*/ 0 h 18"/>
                          <a:gd name="T8" fmla="*/ 1 w 210"/>
                          <a:gd name="T9" fmla="*/ 0 h 18"/>
                          <a:gd name="T10" fmla="*/ 0 w 210"/>
                          <a:gd name="T11" fmla="*/ 0 h 1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0"/>
                          <a:gd name="T19" fmla="*/ 0 h 18"/>
                          <a:gd name="T20" fmla="*/ 210 w 210"/>
                          <a:gd name="T21" fmla="*/ 18 h 1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0" h="18">
                            <a:moveTo>
                              <a:pt x="0" y="0"/>
                            </a:moveTo>
                            <a:lnTo>
                              <a:pt x="0" y="17"/>
                            </a:lnTo>
                            <a:lnTo>
                              <a:pt x="208" y="17"/>
                            </a:lnTo>
                            <a:lnTo>
                              <a:pt x="209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2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9" y="1777"/>
                        <a:ext cx="206" cy="19"/>
                      </a:xfrm>
                      <a:custGeom>
                        <a:avLst/>
                        <a:gdLst>
                          <a:gd name="T0" fmla="*/ 0 w 206"/>
                          <a:gd name="T1" fmla="*/ 0 h 19"/>
                          <a:gd name="T2" fmla="*/ 0 w 206"/>
                          <a:gd name="T3" fmla="*/ 18 h 19"/>
                          <a:gd name="T4" fmla="*/ 205 w 206"/>
                          <a:gd name="T5" fmla="*/ 18 h 19"/>
                          <a:gd name="T6" fmla="*/ 205 w 206"/>
                          <a:gd name="T7" fmla="*/ 0 h 19"/>
                          <a:gd name="T8" fmla="*/ 4 w 206"/>
                          <a:gd name="T9" fmla="*/ 0 h 19"/>
                          <a:gd name="T10" fmla="*/ 0 w 20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6"/>
                          <a:gd name="T19" fmla="*/ 0 h 19"/>
                          <a:gd name="T20" fmla="*/ 206 w 20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6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205" y="18"/>
                            </a:lnTo>
                            <a:lnTo>
                              <a:pt x="205" y="0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3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2" y="1785"/>
                        <a:ext cx="22" cy="19"/>
                      </a:xfrm>
                      <a:custGeom>
                        <a:avLst/>
                        <a:gdLst>
                          <a:gd name="T0" fmla="*/ 0 w 22"/>
                          <a:gd name="T1" fmla="*/ 0 h 19"/>
                          <a:gd name="T2" fmla="*/ 21 w 22"/>
                          <a:gd name="T3" fmla="*/ 0 h 19"/>
                          <a:gd name="T4" fmla="*/ 21 w 22"/>
                          <a:gd name="T5" fmla="*/ 18 h 19"/>
                          <a:gd name="T6" fmla="*/ 0 w 22"/>
                          <a:gd name="T7" fmla="*/ 18 h 19"/>
                          <a:gd name="T8" fmla="*/ 0 w 2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4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1" y="1783"/>
                        <a:ext cx="22" cy="19"/>
                      </a:xfrm>
                      <a:custGeom>
                        <a:avLst/>
                        <a:gdLst>
                          <a:gd name="T0" fmla="*/ 0 w 22"/>
                          <a:gd name="T1" fmla="*/ 0 h 19"/>
                          <a:gd name="T2" fmla="*/ 21 w 22"/>
                          <a:gd name="T3" fmla="*/ 0 h 19"/>
                          <a:gd name="T4" fmla="*/ 21 w 22"/>
                          <a:gd name="T5" fmla="*/ 18 h 19"/>
                          <a:gd name="T6" fmla="*/ 0 w 22"/>
                          <a:gd name="T7" fmla="*/ 18 h 19"/>
                          <a:gd name="T8" fmla="*/ 0 w 2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5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6" y="1785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4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4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6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4" y="1783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6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6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7" name="Freeform 1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45"/>
                        <a:ext cx="44" cy="19"/>
                      </a:xfrm>
                      <a:custGeom>
                        <a:avLst/>
                        <a:gdLst>
                          <a:gd name="T0" fmla="*/ 43 w 44"/>
                          <a:gd name="T1" fmla="*/ 13 h 19"/>
                          <a:gd name="T2" fmla="*/ 43 w 44"/>
                          <a:gd name="T3" fmla="*/ 0 h 19"/>
                          <a:gd name="T4" fmla="*/ 0 w 44"/>
                          <a:gd name="T5" fmla="*/ 0 h 19"/>
                          <a:gd name="T6" fmla="*/ 0 w 44"/>
                          <a:gd name="T7" fmla="*/ 18 h 19"/>
                          <a:gd name="T8" fmla="*/ 43 w 44"/>
                          <a:gd name="T9" fmla="*/ 18 h 19"/>
                          <a:gd name="T10" fmla="*/ 43 w 44"/>
                          <a:gd name="T11" fmla="*/ 13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4"/>
                          <a:gd name="T19" fmla="*/ 0 h 19"/>
                          <a:gd name="T20" fmla="*/ 44 w 44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4" h="19">
                            <a:moveTo>
                              <a:pt x="43" y="13"/>
                            </a:moveTo>
                            <a:lnTo>
                              <a:pt x="43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3" y="18"/>
                            </a:lnTo>
                            <a:lnTo>
                              <a:pt x="43" y="13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8" name="Freeform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45"/>
                        <a:ext cx="44" cy="19"/>
                      </a:xfrm>
                      <a:custGeom>
                        <a:avLst/>
                        <a:gdLst>
                          <a:gd name="T0" fmla="*/ 43 w 44"/>
                          <a:gd name="T1" fmla="*/ 18 h 19"/>
                          <a:gd name="T2" fmla="*/ 41 w 44"/>
                          <a:gd name="T3" fmla="*/ 0 h 19"/>
                          <a:gd name="T4" fmla="*/ 0 w 44"/>
                          <a:gd name="T5" fmla="*/ 0 h 19"/>
                          <a:gd name="T6" fmla="*/ 0 w 44"/>
                          <a:gd name="T7" fmla="*/ 18 h 19"/>
                          <a:gd name="T8" fmla="*/ 43 w 44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4"/>
                          <a:gd name="T16" fmla="*/ 0 h 19"/>
                          <a:gd name="T17" fmla="*/ 44 w 4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4" h="19">
                            <a:moveTo>
                              <a:pt x="43" y="18"/>
                            </a:moveTo>
                            <a:lnTo>
                              <a:pt x="4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3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9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54"/>
                        <a:ext cx="49" cy="20"/>
                      </a:xfrm>
                      <a:custGeom>
                        <a:avLst/>
                        <a:gdLst>
                          <a:gd name="T0" fmla="*/ 0 w 49"/>
                          <a:gd name="T1" fmla="*/ 0 h 20"/>
                          <a:gd name="T2" fmla="*/ 44 w 49"/>
                          <a:gd name="T3" fmla="*/ 0 h 20"/>
                          <a:gd name="T4" fmla="*/ 48 w 49"/>
                          <a:gd name="T5" fmla="*/ 19 h 20"/>
                          <a:gd name="T6" fmla="*/ 0 w 49"/>
                          <a:gd name="T7" fmla="*/ 19 h 20"/>
                          <a:gd name="T8" fmla="*/ 0 w 49"/>
                          <a:gd name="T9" fmla="*/ 4 h 20"/>
                          <a:gd name="T10" fmla="*/ 0 w 49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9"/>
                          <a:gd name="T19" fmla="*/ 0 h 20"/>
                          <a:gd name="T20" fmla="*/ 49 w 49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9" h="20">
                            <a:moveTo>
                              <a:pt x="0" y="0"/>
                            </a:moveTo>
                            <a:lnTo>
                              <a:pt x="44" y="0"/>
                            </a:lnTo>
                            <a:lnTo>
                              <a:pt x="48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0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54"/>
                        <a:ext cx="44" cy="20"/>
                      </a:xfrm>
                      <a:custGeom>
                        <a:avLst/>
                        <a:gdLst>
                          <a:gd name="T0" fmla="*/ 0 w 44"/>
                          <a:gd name="T1" fmla="*/ 0 h 20"/>
                          <a:gd name="T2" fmla="*/ 43 w 44"/>
                          <a:gd name="T3" fmla="*/ 0 h 20"/>
                          <a:gd name="T4" fmla="*/ 43 w 44"/>
                          <a:gd name="T5" fmla="*/ 19 h 20"/>
                          <a:gd name="T6" fmla="*/ 0 w 44"/>
                          <a:gd name="T7" fmla="*/ 19 h 20"/>
                          <a:gd name="T8" fmla="*/ 0 w 44"/>
                          <a:gd name="T9" fmla="*/ 4 h 20"/>
                          <a:gd name="T10" fmla="*/ 0 w 44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4"/>
                          <a:gd name="T19" fmla="*/ 0 h 20"/>
                          <a:gd name="T20" fmla="*/ 44 w 44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4" h="20">
                            <a:moveTo>
                              <a:pt x="0" y="0"/>
                            </a:moveTo>
                            <a:lnTo>
                              <a:pt x="43" y="0"/>
                            </a:lnTo>
                            <a:lnTo>
                              <a:pt x="43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1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64"/>
                        <a:ext cx="48" cy="19"/>
                      </a:xfrm>
                      <a:custGeom>
                        <a:avLst/>
                        <a:gdLst>
                          <a:gd name="T0" fmla="*/ 0 w 48"/>
                          <a:gd name="T1" fmla="*/ 0 h 19"/>
                          <a:gd name="T2" fmla="*/ 45 w 48"/>
                          <a:gd name="T3" fmla="*/ 0 h 19"/>
                          <a:gd name="T4" fmla="*/ 47 w 48"/>
                          <a:gd name="T5" fmla="*/ 18 h 19"/>
                          <a:gd name="T6" fmla="*/ 0 w 48"/>
                          <a:gd name="T7" fmla="*/ 18 h 19"/>
                          <a:gd name="T8" fmla="*/ 0 w 48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"/>
                          <a:gd name="T16" fmla="*/ 0 h 19"/>
                          <a:gd name="T17" fmla="*/ 48 w 48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" h="19">
                            <a:moveTo>
                              <a:pt x="0" y="0"/>
                            </a:moveTo>
                            <a:lnTo>
                              <a:pt x="45" y="0"/>
                            </a:lnTo>
                            <a:lnTo>
                              <a:pt x="47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2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96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2 h 19"/>
                          <a:gd name="T10" fmla="*/ 0 w 20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"/>
                          <a:gd name="T19" fmla="*/ 0 h 19"/>
                          <a:gd name="T20" fmla="*/ 20 w 20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3" name="Freeform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93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19"/>
                          <a:gd name="T17" fmla="*/ 20 w 2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4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8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0 h 19"/>
                          <a:gd name="T2" fmla="*/ 50 w 51"/>
                          <a:gd name="T3" fmla="*/ 0 h 19"/>
                          <a:gd name="T4" fmla="*/ 50 w 51"/>
                          <a:gd name="T5" fmla="*/ 18 h 19"/>
                          <a:gd name="T6" fmla="*/ 0 w 51"/>
                          <a:gd name="T7" fmla="*/ 18 h 19"/>
                          <a:gd name="T8" fmla="*/ 0 w 5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5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83"/>
                        <a:ext cx="49" cy="19"/>
                      </a:xfrm>
                      <a:custGeom>
                        <a:avLst/>
                        <a:gdLst>
                          <a:gd name="T0" fmla="*/ 0 w 49"/>
                          <a:gd name="T1" fmla="*/ 0 h 19"/>
                          <a:gd name="T2" fmla="*/ 48 w 49"/>
                          <a:gd name="T3" fmla="*/ 0 h 19"/>
                          <a:gd name="T4" fmla="*/ 48 w 49"/>
                          <a:gd name="T5" fmla="*/ 18 h 19"/>
                          <a:gd name="T6" fmla="*/ 0 w 49"/>
                          <a:gd name="T7" fmla="*/ 18 h 19"/>
                          <a:gd name="T8" fmla="*/ 0 w 49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9"/>
                          <a:gd name="T16" fmla="*/ 0 h 19"/>
                          <a:gd name="T17" fmla="*/ 49 w 49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9" h="19">
                            <a:moveTo>
                              <a:pt x="0" y="0"/>
                            </a:moveTo>
                            <a:lnTo>
                              <a:pt x="48" y="0"/>
                            </a:lnTo>
                            <a:lnTo>
                              <a:pt x="48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6" name="Freeform 1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4" y="174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18 h 19"/>
                          <a:gd name="T2" fmla="*/ 0 w 51"/>
                          <a:gd name="T3" fmla="*/ 0 h 19"/>
                          <a:gd name="T4" fmla="*/ 45 w 51"/>
                          <a:gd name="T5" fmla="*/ 0 h 19"/>
                          <a:gd name="T6" fmla="*/ 50 w 51"/>
                          <a:gd name="T7" fmla="*/ 18 h 19"/>
                          <a:gd name="T8" fmla="*/ 0 w 5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18"/>
                            </a:moveTo>
                            <a:lnTo>
                              <a:pt x="0" y="0"/>
                            </a:lnTo>
                            <a:lnTo>
                              <a:pt x="45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7" name="Freeform 1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9" y="1745"/>
                        <a:ext cx="51" cy="19"/>
                      </a:xfrm>
                      <a:custGeom>
                        <a:avLst/>
                        <a:gdLst>
                          <a:gd name="T0" fmla="*/ 1 w 51"/>
                          <a:gd name="T1" fmla="*/ 18 h 19"/>
                          <a:gd name="T2" fmla="*/ 0 w 51"/>
                          <a:gd name="T3" fmla="*/ 0 h 19"/>
                          <a:gd name="T4" fmla="*/ 46 w 51"/>
                          <a:gd name="T5" fmla="*/ 0 h 19"/>
                          <a:gd name="T6" fmla="*/ 50 w 51"/>
                          <a:gd name="T7" fmla="*/ 18 h 19"/>
                          <a:gd name="T8" fmla="*/ 1 w 5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1" y="18"/>
                            </a:moveTo>
                            <a:lnTo>
                              <a:pt x="0" y="0"/>
                            </a:lnTo>
                            <a:lnTo>
                              <a:pt x="46" y="0"/>
                            </a:lnTo>
                            <a:lnTo>
                              <a:pt x="50" y="18"/>
                            </a:lnTo>
                            <a:lnTo>
                              <a:pt x="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8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4" y="1754"/>
                        <a:ext cx="64" cy="37"/>
                      </a:xfrm>
                      <a:custGeom>
                        <a:avLst/>
                        <a:gdLst>
                          <a:gd name="T0" fmla="*/ 0 w 64"/>
                          <a:gd name="T1" fmla="*/ 0 h 37"/>
                          <a:gd name="T2" fmla="*/ 48 w 64"/>
                          <a:gd name="T3" fmla="*/ 0 h 37"/>
                          <a:gd name="T4" fmla="*/ 63 w 64"/>
                          <a:gd name="T5" fmla="*/ 36 h 37"/>
                          <a:gd name="T6" fmla="*/ 9 w 64"/>
                          <a:gd name="T7" fmla="*/ 36 h 37"/>
                          <a:gd name="T8" fmla="*/ 1 w 64"/>
                          <a:gd name="T9" fmla="*/ 1 h 37"/>
                          <a:gd name="T10" fmla="*/ 0 w 64"/>
                          <a:gd name="T11" fmla="*/ 0 h 37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64"/>
                          <a:gd name="T19" fmla="*/ 0 h 37"/>
                          <a:gd name="T20" fmla="*/ 64 w 64"/>
                          <a:gd name="T21" fmla="*/ 37 h 37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64" h="37">
                            <a:moveTo>
                              <a:pt x="0" y="0"/>
                            </a:moveTo>
                            <a:lnTo>
                              <a:pt x="48" y="0"/>
                            </a:lnTo>
                            <a:lnTo>
                              <a:pt x="63" y="36"/>
                            </a:lnTo>
                            <a:lnTo>
                              <a:pt x="9" y="36"/>
                            </a:lnTo>
                            <a:lnTo>
                              <a:pt x="1" y="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9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3" y="1754"/>
                        <a:ext cx="53" cy="20"/>
                      </a:xfrm>
                      <a:custGeom>
                        <a:avLst/>
                        <a:gdLst>
                          <a:gd name="T0" fmla="*/ 0 w 53"/>
                          <a:gd name="T1" fmla="*/ 0 h 20"/>
                          <a:gd name="T2" fmla="*/ 47 w 53"/>
                          <a:gd name="T3" fmla="*/ 0 h 20"/>
                          <a:gd name="T4" fmla="*/ 52 w 53"/>
                          <a:gd name="T5" fmla="*/ 19 h 20"/>
                          <a:gd name="T6" fmla="*/ 1 w 53"/>
                          <a:gd name="T7" fmla="*/ 19 h 20"/>
                          <a:gd name="T8" fmla="*/ 0 w 53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20"/>
                          <a:gd name="T17" fmla="*/ 53 w 53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20">
                            <a:moveTo>
                              <a:pt x="0" y="0"/>
                            </a:moveTo>
                            <a:lnTo>
                              <a:pt x="47" y="0"/>
                            </a:lnTo>
                            <a:lnTo>
                              <a:pt x="52" y="19"/>
                            </a:lnTo>
                            <a:lnTo>
                              <a:pt x="1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0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4" y="1764"/>
                        <a:ext cx="54" cy="19"/>
                      </a:xfrm>
                      <a:custGeom>
                        <a:avLst/>
                        <a:gdLst>
                          <a:gd name="T0" fmla="*/ 0 w 54"/>
                          <a:gd name="T1" fmla="*/ 0 h 19"/>
                          <a:gd name="T2" fmla="*/ 51 w 54"/>
                          <a:gd name="T3" fmla="*/ 0 h 19"/>
                          <a:gd name="T4" fmla="*/ 53 w 54"/>
                          <a:gd name="T5" fmla="*/ 18 h 19"/>
                          <a:gd name="T6" fmla="*/ 0 w 54"/>
                          <a:gd name="T7" fmla="*/ 18 h 19"/>
                          <a:gd name="T8" fmla="*/ 0 w 54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4"/>
                          <a:gd name="T16" fmla="*/ 0 h 19"/>
                          <a:gd name="T17" fmla="*/ 54 w 5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4" h="19">
                            <a:moveTo>
                              <a:pt x="0" y="0"/>
                            </a:moveTo>
                            <a:lnTo>
                              <a:pt x="51" y="0"/>
                            </a:lnTo>
                            <a:lnTo>
                              <a:pt x="53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1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6" y="1770"/>
                        <a:ext cx="53" cy="18"/>
                      </a:xfrm>
                      <a:custGeom>
                        <a:avLst/>
                        <a:gdLst>
                          <a:gd name="T0" fmla="*/ 0 w 53"/>
                          <a:gd name="T1" fmla="*/ 0 h 18"/>
                          <a:gd name="T2" fmla="*/ 50 w 53"/>
                          <a:gd name="T3" fmla="*/ 0 h 18"/>
                          <a:gd name="T4" fmla="*/ 52 w 53"/>
                          <a:gd name="T5" fmla="*/ 17 h 18"/>
                          <a:gd name="T6" fmla="*/ 0 w 53"/>
                          <a:gd name="T7" fmla="*/ 17 h 18"/>
                          <a:gd name="T8" fmla="*/ 0 w 53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18"/>
                          <a:gd name="T17" fmla="*/ 53 w 53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18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2" y="17"/>
                            </a:lnTo>
                            <a:lnTo>
                              <a:pt x="0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2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7" y="1777"/>
                        <a:ext cx="55" cy="19"/>
                      </a:xfrm>
                      <a:custGeom>
                        <a:avLst/>
                        <a:gdLst>
                          <a:gd name="T0" fmla="*/ 52 w 55"/>
                          <a:gd name="T1" fmla="*/ 0 h 19"/>
                          <a:gd name="T2" fmla="*/ 54 w 55"/>
                          <a:gd name="T3" fmla="*/ 18 h 19"/>
                          <a:gd name="T4" fmla="*/ 1 w 55"/>
                          <a:gd name="T5" fmla="*/ 18 h 19"/>
                          <a:gd name="T6" fmla="*/ 0 w 55"/>
                          <a:gd name="T7" fmla="*/ 0 h 19"/>
                          <a:gd name="T8" fmla="*/ 52 w 55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2" y="0"/>
                            </a:moveTo>
                            <a:lnTo>
                              <a:pt x="54" y="18"/>
                            </a:lnTo>
                            <a:lnTo>
                              <a:pt x="1" y="18"/>
                            </a:lnTo>
                            <a:lnTo>
                              <a:pt x="0" y="0"/>
                            </a:lnTo>
                            <a:lnTo>
                              <a:pt x="52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3" name="Freeform 1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8" y="1783"/>
                        <a:ext cx="56" cy="19"/>
                      </a:xfrm>
                      <a:custGeom>
                        <a:avLst/>
                        <a:gdLst>
                          <a:gd name="T0" fmla="*/ 0 w 56"/>
                          <a:gd name="T1" fmla="*/ 0 h 19"/>
                          <a:gd name="T2" fmla="*/ 54 w 56"/>
                          <a:gd name="T3" fmla="*/ 0 h 19"/>
                          <a:gd name="T4" fmla="*/ 55 w 56"/>
                          <a:gd name="T5" fmla="*/ 18 h 19"/>
                          <a:gd name="T6" fmla="*/ 1 w 56"/>
                          <a:gd name="T7" fmla="*/ 18 h 19"/>
                          <a:gd name="T8" fmla="*/ 1 w 56"/>
                          <a:gd name="T9" fmla="*/ 0 h 19"/>
                          <a:gd name="T10" fmla="*/ 0 w 5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6"/>
                          <a:gd name="T19" fmla="*/ 0 h 19"/>
                          <a:gd name="T20" fmla="*/ 56 w 5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6" h="19">
                            <a:moveTo>
                              <a:pt x="0" y="0"/>
                            </a:moveTo>
                            <a:lnTo>
                              <a:pt x="54" y="0"/>
                            </a:lnTo>
                            <a:lnTo>
                              <a:pt x="55" y="18"/>
                            </a:lnTo>
                            <a:lnTo>
                              <a:pt x="1" y="18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4" name="Rectangl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78" y="1669"/>
                        <a:ext cx="433" cy="6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5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9" y="1676"/>
                        <a:ext cx="412" cy="4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6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93" y="1681"/>
                        <a:ext cx="405" cy="3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7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710"/>
                        <a:ext cx="114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8" name="Rectangle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716"/>
                        <a:ext cx="114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9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721"/>
                        <a:ext cx="114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0" name="Oval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2" y="1686"/>
                        <a:ext cx="12" cy="10"/>
                      </a:xfrm>
                      <a:prstGeom prst="ellipse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1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36" y="1683"/>
                        <a:ext cx="119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2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5" y="1683"/>
                        <a:ext cx="119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3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36" y="1705"/>
                        <a:ext cx="11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4" name="Rectangle 1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5" y="1705"/>
                        <a:ext cx="11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5" name="Rectangle 1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1" y="1685"/>
                        <a:ext cx="12" cy="12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6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1" y="1692"/>
                        <a:ext cx="1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7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13" y="1694"/>
                        <a:ext cx="3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8" name="Rectangle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41" y="1694"/>
                        <a:ext cx="38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9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4" y="1681"/>
                        <a:ext cx="21" cy="21"/>
                      </a:xfrm>
                      <a:custGeom>
                        <a:avLst/>
                        <a:gdLst>
                          <a:gd name="T0" fmla="*/ 0 w 21"/>
                          <a:gd name="T1" fmla="*/ 20 h 21"/>
                          <a:gd name="T2" fmla="*/ 20 w 21"/>
                          <a:gd name="T3" fmla="*/ 20 h 21"/>
                          <a:gd name="T4" fmla="*/ 8 w 21"/>
                          <a:gd name="T5" fmla="*/ 20 h 21"/>
                          <a:gd name="T6" fmla="*/ 8 w 21"/>
                          <a:gd name="T7" fmla="*/ 7 h 21"/>
                          <a:gd name="T8" fmla="*/ 20 w 21"/>
                          <a:gd name="T9" fmla="*/ 3 h 21"/>
                          <a:gd name="T10" fmla="*/ 8 w 21"/>
                          <a:gd name="T11" fmla="*/ 0 h 21"/>
                          <a:gd name="T12" fmla="*/ 0 w 21"/>
                          <a:gd name="T13" fmla="*/ 0 h 21"/>
                          <a:gd name="T14" fmla="*/ 0 w 21"/>
                          <a:gd name="T15" fmla="*/ 20 h 2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21"/>
                          <a:gd name="T25" fmla="*/ 0 h 21"/>
                          <a:gd name="T26" fmla="*/ 21 w 21"/>
                          <a:gd name="T27" fmla="*/ 21 h 2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" h="21">
                            <a:moveTo>
                              <a:pt x="0" y="20"/>
                            </a:moveTo>
                            <a:lnTo>
                              <a:pt x="20" y="20"/>
                            </a:lnTo>
                            <a:lnTo>
                              <a:pt x="8" y="20"/>
                            </a:lnTo>
                            <a:lnTo>
                              <a:pt x="8" y="7"/>
                            </a:lnTo>
                            <a:lnTo>
                              <a:pt x="20" y="3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2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0" name="Rectangle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78" y="1715"/>
                        <a:ext cx="7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1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76" y="1713"/>
                        <a:ext cx="83" cy="20"/>
                      </a:xfrm>
                      <a:custGeom>
                        <a:avLst/>
                        <a:gdLst>
                          <a:gd name="T0" fmla="*/ 0 w 83"/>
                          <a:gd name="T1" fmla="*/ 0 h 20"/>
                          <a:gd name="T2" fmla="*/ 9 w 83"/>
                          <a:gd name="T3" fmla="*/ 0 h 20"/>
                          <a:gd name="T4" fmla="*/ 10 w 83"/>
                          <a:gd name="T5" fmla="*/ 9 h 20"/>
                          <a:gd name="T6" fmla="*/ 68 w 83"/>
                          <a:gd name="T7" fmla="*/ 9 h 20"/>
                          <a:gd name="T8" fmla="*/ 71 w 83"/>
                          <a:gd name="T9" fmla="*/ 0 h 20"/>
                          <a:gd name="T10" fmla="*/ 82 w 83"/>
                          <a:gd name="T11" fmla="*/ 0 h 20"/>
                          <a:gd name="T12" fmla="*/ 77 w 83"/>
                          <a:gd name="T13" fmla="*/ 19 h 20"/>
                          <a:gd name="T14" fmla="*/ 6 w 83"/>
                          <a:gd name="T15" fmla="*/ 19 h 20"/>
                          <a:gd name="T16" fmla="*/ 0 w 83"/>
                          <a:gd name="T17" fmla="*/ 9 h 20"/>
                          <a:gd name="T18" fmla="*/ 0 w 83"/>
                          <a:gd name="T19" fmla="*/ 0 h 2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83"/>
                          <a:gd name="T31" fmla="*/ 0 h 20"/>
                          <a:gd name="T32" fmla="*/ 83 w 83"/>
                          <a:gd name="T33" fmla="*/ 20 h 2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83" h="20">
                            <a:moveTo>
                              <a:pt x="0" y="0"/>
                            </a:moveTo>
                            <a:lnTo>
                              <a:pt x="9" y="0"/>
                            </a:lnTo>
                            <a:lnTo>
                              <a:pt x="10" y="9"/>
                            </a:lnTo>
                            <a:lnTo>
                              <a:pt x="68" y="9"/>
                            </a:lnTo>
                            <a:lnTo>
                              <a:pt x="71" y="0"/>
                            </a:lnTo>
                            <a:lnTo>
                              <a:pt x="82" y="0"/>
                            </a:lnTo>
                            <a:lnTo>
                              <a:pt x="77" y="19"/>
                            </a:lnTo>
                            <a:lnTo>
                              <a:pt x="6" y="19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2" name="Rectangle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80" y="1696"/>
                        <a:ext cx="105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3" name="Rectangle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691"/>
                        <a:ext cx="3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4" name="Rectangle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3" y="1694"/>
                        <a:ext cx="2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5" name="Rectangle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05" y="1656"/>
                        <a:ext cx="17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6" name="Rectangle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48" y="1403"/>
                        <a:ext cx="291" cy="22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7" name="Rectangle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1" y="1425"/>
                        <a:ext cx="226" cy="16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8" name="Rectangle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91" y="1432"/>
                        <a:ext cx="206" cy="1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9" name="Rectangle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41" y="1645"/>
                        <a:ext cx="112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0" name="Freeform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14" y="1633"/>
                        <a:ext cx="165" cy="19"/>
                      </a:xfrm>
                      <a:custGeom>
                        <a:avLst/>
                        <a:gdLst>
                          <a:gd name="T0" fmla="*/ 22 w 165"/>
                          <a:gd name="T1" fmla="*/ 18 h 19"/>
                          <a:gd name="T2" fmla="*/ 144 w 165"/>
                          <a:gd name="T3" fmla="*/ 18 h 19"/>
                          <a:gd name="T4" fmla="*/ 164 w 165"/>
                          <a:gd name="T5" fmla="*/ 0 h 19"/>
                          <a:gd name="T6" fmla="*/ 0 w 165"/>
                          <a:gd name="T7" fmla="*/ 0 h 19"/>
                          <a:gd name="T8" fmla="*/ 22 w 16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5"/>
                          <a:gd name="T16" fmla="*/ 0 h 19"/>
                          <a:gd name="T17" fmla="*/ 165 w 16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5" h="19">
                            <a:moveTo>
                              <a:pt x="22" y="18"/>
                            </a:moveTo>
                            <a:lnTo>
                              <a:pt x="144" y="18"/>
                            </a:lnTo>
                            <a:lnTo>
                              <a:pt x="164" y="0"/>
                            </a:lnTo>
                            <a:lnTo>
                              <a:pt x="0" y="0"/>
                            </a:lnTo>
                            <a:lnTo>
                              <a:pt x="22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1" name="Rectangle 1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80" y="1613"/>
                        <a:ext cx="27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2" name="Rectangle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00" y="1613"/>
                        <a:ext cx="1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3" name="Rectangle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01" y="1615"/>
                        <a:ext cx="11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4" name="Rectangle 1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0" y="1611"/>
                        <a:ext cx="35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5" name="Rectangle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1" y="1613"/>
                        <a:ext cx="3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6" name="Rectangle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3" y="1620"/>
                        <a:ext cx="2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287057" name="Line 1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3025"/>
                    <a:ext cx="0" cy="308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58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4367" y="3735"/>
                    <a:ext cx="0" cy="335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59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4557" y="2683"/>
                    <a:ext cx="0" cy="34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0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5617" y="2683"/>
                    <a:ext cx="0" cy="34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1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3912" y="4078"/>
                    <a:ext cx="1823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2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2" y="4070"/>
                    <a:ext cx="0" cy="125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3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4665" y="4063"/>
                    <a:ext cx="0" cy="199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4" name="Freeform 167"/>
                  <p:cNvSpPr>
                    <a:spLocks/>
                  </p:cNvSpPr>
                  <p:nvPr/>
                </p:nvSpPr>
                <p:spPr bwMode="auto">
                  <a:xfrm>
                    <a:off x="5442" y="4178"/>
                    <a:ext cx="295" cy="412"/>
                  </a:xfrm>
                  <a:custGeom>
                    <a:avLst/>
                    <a:gdLst>
                      <a:gd name="T0" fmla="*/ 0 w 260"/>
                      <a:gd name="T1" fmla="*/ 0 h 249"/>
                      <a:gd name="T2" fmla="*/ 0 w 260"/>
                      <a:gd name="T3" fmla="*/ 5081 h 249"/>
                      <a:gd name="T4" fmla="*/ 554 w 260"/>
                      <a:gd name="T5" fmla="*/ 5081 h 249"/>
                      <a:gd name="T6" fmla="*/ 554 w 260"/>
                      <a:gd name="T7" fmla="*/ 0 h 249"/>
                      <a:gd name="T8" fmla="*/ 0 w 260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249"/>
                      <a:gd name="T17" fmla="*/ 260 w 260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59" y="248"/>
                        </a:lnTo>
                        <a:lnTo>
                          <a:pt x="259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5" name="Freeform 168"/>
                  <p:cNvSpPr>
                    <a:spLocks/>
                  </p:cNvSpPr>
                  <p:nvPr/>
                </p:nvSpPr>
                <p:spPr bwMode="auto">
                  <a:xfrm>
                    <a:off x="4987" y="4178"/>
                    <a:ext cx="298" cy="412"/>
                  </a:xfrm>
                  <a:custGeom>
                    <a:avLst/>
                    <a:gdLst>
                      <a:gd name="T0" fmla="*/ 0 w 261"/>
                      <a:gd name="T1" fmla="*/ 0 h 249"/>
                      <a:gd name="T2" fmla="*/ 0 w 261"/>
                      <a:gd name="T3" fmla="*/ 5081 h 249"/>
                      <a:gd name="T4" fmla="*/ 577 w 261"/>
                      <a:gd name="T5" fmla="*/ 5081 h 249"/>
                      <a:gd name="T6" fmla="*/ 577 w 261"/>
                      <a:gd name="T7" fmla="*/ 0 h 249"/>
                      <a:gd name="T8" fmla="*/ 0 w 26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49"/>
                      <a:gd name="T17" fmla="*/ 261 w 26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60" y="248"/>
                        </a:lnTo>
                        <a:lnTo>
                          <a:pt x="2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6" name="Freeform 169"/>
                  <p:cNvSpPr>
                    <a:spLocks/>
                  </p:cNvSpPr>
                  <p:nvPr/>
                </p:nvSpPr>
                <p:spPr bwMode="auto">
                  <a:xfrm>
                    <a:off x="4520" y="4175"/>
                    <a:ext cx="295" cy="413"/>
                  </a:xfrm>
                  <a:custGeom>
                    <a:avLst/>
                    <a:gdLst>
                      <a:gd name="T0" fmla="*/ 0 w 261"/>
                      <a:gd name="T1" fmla="*/ 0 h 249"/>
                      <a:gd name="T2" fmla="*/ 0 w 261"/>
                      <a:gd name="T3" fmla="*/ 5162 h 249"/>
                      <a:gd name="T4" fmla="*/ 541 w 261"/>
                      <a:gd name="T5" fmla="*/ 5162 h 249"/>
                      <a:gd name="T6" fmla="*/ 541 w 261"/>
                      <a:gd name="T7" fmla="*/ 0 h 249"/>
                      <a:gd name="T8" fmla="*/ 0 w 26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49"/>
                      <a:gd name="T17" fmla="*/ 261 w 26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60" y="248"/>
                        </a:lnTo>
                        <a:lnTo>
                          <a:pt x="2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8" name="Freeform 171"/>
                  <p:cNvSpPr>
                    <a:spLocks/>
                  </p:cNvSpPr>
                  <p:nvPr/>
                </p:nvSpPr>
                <p:spPr bwMode="auto">
                  <a:xfrm>
                    <a:off x="4325" y="3333"/>
                    <a:ext cx="87" cy="405"/>
                  </a:xfrm>
                  <a:custGeom>
                    <a:avLst/>
                    <a:gdLst>
                      <a:gd name="T0" fmla="*/ 0 w 77"/>
                      <a:gd name="T1" fmla="*/ 0 h 244"/>
                      <a:gd name="T2" fmla="*/ 0 w 77"/>
                      <a:gd name="T3" fmla="*/ 5074 h 244"/>
                      <a:gd name="T4" fmla="*/ 158 w 77"/>
                      <a:gd name="T5" fmla="*/ 5074 h 244"/>
                      <a:gd name="T6" fmla="*/ 158 w 77"/>
                      <a:gd name="T7" fmla="*/ 0 h 244"/>
                      <a:gd name="T8" fmla="*/ 0 w 77"/>
                      <a:gd name="T9" fmla="*/ 0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244"/>
                      <a:gd name="T17" fmla="*/ 77 w 77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244">
                        <a:moveTo>
                          <a:pt x="0" y="0"/>
                        </a:moveTo>
                        <a:lnTo>
                          <a:pt x="0" y="243"/>
                        </a:lnTo>
                        <a:lnTo>
                          <a:pt x="76" y="243"/>
                        </a:lnTo>
                        <a:lnTo>
                          <a:pt x="7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7" name="Freeform 170"/>
                  <p:cNvSpPr>
                    <a:spLocks/>
                  </p:cNvSpPr>
                  <p:nvPr/>
                </p:nvSpPr>
                <p:spPr bwMode="auto">
                  <a:xfrm>
                    <a:off x="4057" y="4175"/>
                    <a:ext cx="298" cy="413"/>
                  </a:xfrm>
                  <a:custGeom>
                    <a:avLst/>
                    <a:gdLst>
                      <a:gd name="T0" fmla="*/ 0 w 261"/>
                      <a:gd name="T1" fmla="*/ 0 h 249"/>
                      <a:gd name="T2" fmla="*/ 0 w 261"/>
                      <a:gd name="T3" fmla="*/ 5162 h 249"/>
                      <a:gd name="T4" fmla="*/ 577 w 261"/>
                      <a:gd name="T5" fmla="*/ 5162 h 249"/>
                      <a:gd name="T6" fmla="*/ 577 w 261"/>
                      <a:gd name="T7" fmla="*/ 0 h 249"/>
                      <a:gd name="T8" fmla="*/ 0 w 26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49"/>
                      <a:gd name="T17" fmla="*/ 261 w 26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60" y="248"/>
                        </a:lnTo>
                        <a:lnTo>
                          <a:pt x="2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7069" name="Freeform 172"/>
                <p:cNvSpPr>
                  <a:spLocks/>
                </p:cNvSpPr>
                <p:nvPr/>
              </p:nvSpPr>
              <p:spPr bwMode="auto">
                <a:xfrm>
                  <a:off x="4727" y="5083"/>
                  <a:ext cx="423" cy="175"/>
                </a:xfrm>
                <a:custGeom>
                  <a:avLst/>
                  <a:gdLst>
                    <a:gd name="T0" fmla="*/ 0 w 373"/>
                    <a:gd name="T1" fmla="*/ 0 h 106"/>
                    <a:gd name="T2" fmla="*/ 0 w 373"/>
                    <a:gd name="T3" fmla="*/ 2123 h 106"/>
                    <a:gd name="T4" fmla="*/ 793 w 373"/>
                    <a:gd name="T5" fmla="*/ 2123 h 106"/>
                    <a:gd name="T6" fmla="*/ 793 w 373"/>
                    <a:gd name="T7" fmla="*/ 0 h 106"/>
                    <a:gd name="T8" fmla="*/ 0 w 373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3"/>
                    <a:gd name="T16" fmla="*/ 0 h 106"/>
                    <a:gd name="T17" fmla="*/ 373 w 373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3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372" y="105"/>
                      </a:lnTo>
                      <a:lnTo>
                        <a:pt x="37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70" name="Freeform 173"/>
                <p:cNvSpPr>
                  <a:spLocks/>
                </p:cNvSpPr>
                <p:nvPr/>
              </p:nvSpPr>
              <p:spPr bwMode="auto">
                <a:xfrm>
                  <a:off x="4727" y="5620"/>
                  <a:ext cx="425" cy="175"/>
                </a:xfrm>
                <a:custGeom>
                  <a:avLst/>
                  <a:gdLst>
                    <a:gd name="T0" fmla="*/ 0 w 374"/>
                    <a:gd name="T1" fmla="*/ 0 h 106"/>
                    <a:gd name="T2" fmla="*/ 0 w 374"/>
                    <a:gd name="T3" fmla="*/ 2123 h 106"/>
                    <a:gd name="T4" fmla="*/ 805 w 374"/>
                    <a:gd name="T5" fmla="*/ 2123 h 106"/>
                    <a:gd name="T6" fmla="*/ 805 w 374"/>
                    <a:gd name="T7" fmla="*/ 0 h 106"/>
                    <a:gd name="T8" fmla="*/ 0 w 374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"/>
                    <a:gd name="T16" fmla="*/ 0 h 106"/>
                    <a:gd name="T17" fmla="*/ 374 w 374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373" y="105"/>
                      </a:lnTo>
                      <a:lnTo>
                        <a:pt x="3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71" name="Freeform 174"/>
                <p:cNvSpPr>
                  <a:spLocks/>
                </p:cNvSpPr>
                <p:nvPr/>
              </p:nvSpPr>
              <p:spPr bwMode="auto">
                <a:xfrm>
                  <a:off x="4727" y="5355"/>
                  <a:ext cx="425" cy="175"/>
                </a:xfrm>
                <a:custGeom>
                  <a:avLst/>
                  <a:gdLst>
                    <a:gd name="T0" fmla="*/ 0 w 374"/>
                    <a:gd name="T1" fmla="*/ 0 h 106"/>
                    <a:gd name="T2" fmla="*/ 0 w 374"/>
                    <a:gd name="T3" fmla="*/ 2123 h 106"/>
                    <a:gd name="T4" fmla="*/ 805 w 374"/>
                    <a:gd name="T5" fmla="*/ 2123 h 106"/>
                    <a:gd name="T6" fmla="*/ 805 w 374"/>
                    <a:gd name="T7" fmla="*/ 0 h 106"/>
                    <a:gd name="T8" fmla="*/ 0 w 374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"/>
                    <a:gd name="T16" fmla="*/ 0 h 106"/>
                    <a:gd name="T17" fmla="*/ 374 w 374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373" y="105"/>
                      </a:lnTo>
                      <a:lnTo>
                        <a:pt x="3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72" name="Freeform 175"/>
                <p:cNvSpPr>
                  <a:spLocks/>
                </p:cNvSpPr>
                <p:nvPr/>
              </p:nvSpPr>
              <p:spPr bwMode="auto">
                <a:xfrm>
                  <a:off x="4727" y="5895"/>
                  <a:ext cx="425" cy="173"/>
                </a:xfrm>
                <a:custGeom>
                  <a:avLst/>
                  <a:gdLst>
                    <a:gd name="T0" fmla="*/ 0 w 374"/>
                    <a:gd name="T1" fmla="*/ 0 h 105"/>
                    <a:gd name="T2" fmla="*/ 0 w 374"/>
                    <a:gd name="T3" fmla="*/ 2079 h 105"/>
                    <a:gd name="T4" fmla="*/ 805 w 374"/>
                    <a:gd name="T5" fmla="*/ 2079 h 105"/>
                    <a:gd name="T6" fmla="*/ 805 w 374"/>
                    <a:gd name="T7" fmla="*/ 0 h 105"/>
                    <a:gd name="T8" fmla="*/ 0 w 374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"/>
                    <a:gd name="T16" fmla="*/ 0 h 105"/>
                    <a:gd name="T17" fmla="*/ 374 w 374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" h="105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373" y="104"/>
                      </a:lnTo>
                      <a:lnTo>
                        <a:pt x="3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7074" name="Line 177"/>
              <p:cNvSpPr>
                <a:spLocks noChangeShapeType="1"/>
              </p:cNvSpPr>
              <p:nvPr/>
            </p:nvSpPr>
            <p:spPr bwMode="auto">
              <a:xfrm flipH="1">
                <a:off x="4667" y="5158"/>
                <a:ext cx="5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5" name="Line 178"/>
              <p:cNvSpPr>
                <a:spLocks noChangeShapeType="1"/>
              </p:cNvSpPr>
              <p:nvPr/>
            </p:nvSpPr>
            <p:spPr bwMode="auto">
              <a:xfrm flipH="1">
                <a:off x="4667" y="5698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6" name="Line 179"/>
              <p:cNvSpPr>
                <a:spLocks noChangeShapeType="1"/>
              </p:cNvSpPr>
              <p:nvPr/>
            </p:nvSpPr>
            <p:spPr bwMode="auto">
              <a:xfrm flipH="1">
                <a:off x="4667" y="5433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7" name="Line 180"/>
              <p:cNvSpPr>
                <a:spLocks noChangeShapeType="1"/>
              </p:cNvSpPr>
              <p:nvPr/>
            </p:nvSpPr>
            <p:spPr bwMode="auto">
              <a:xfrm flipH="1">
                <a:off x="4667" y="5968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87078" name="Line 181"/>
            <p:cNvSpPr>
              <a:spLocks noChangeShapeType="1"/>
            </p:cNvSpPr>
            <p:nvPr/>
          </p:nvSpPr>
          <p:spPr bwMode="auto">
            <a:xfrm flipV="1">
              <a:off x="5585" y="4063"/>
              <a:ext cx="0" cy="1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1" name="Ellipse 370"/>
          <p:cNvSpPr/>
          <p:nvPr/>
        </p:nvSpPr>
        <p:spPr bwMode="auto">
          <a:xfrm>
            <a:off x="6352741" y="1364828"/>
            <a:ext cx="2071687" cy="785812"/>
          </a:xfrm>
          <a:prstGeom prst="ellipse">
            <a:avLst/>
          </a:prstGeom>
          <a:solidFill>
            <a:schemeClr val="accent2">
              <a:lumMod val="40000"/>
              <a:lumOff val="60000"/>
              <a:alpha val="75000"/>
            </a:schemeClr>
          </a:solidFill>
          <a:ln>
            <a:headEnd type="none" w="sm" len="sm"/>
            <a:tailEnd type="stealth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e-DE" sz="2800" b="1" dirty="0">
                <a:solidFill>
                  <a:schemeClr val="tx1"/>
                </a:solidFill>
              </a:rPr>
              <a:t>GLT</a:t>
            </a:r>
          </a:p>
        </p:txBody>
      </p:sp>
      <p:sp>
        <p:nvSpPr>
          <p:cNvPr id="193" name="Ellipse 192"/>
          <p:cNvSpPr/>
          <p:nvPr/>
        </p:nvSpPr>
        <p:spPr bwMode="auto">
          <a:xfrm>
            <a:off x="3491880" y="1355303"/>
            <a:ext cx="2071688" cy="785812"/>
          </a:xfrm>
          <a:prstGeom prst="ellipse">
            <a:avLst/>
          </a:prstGeom>
          <a:solidFill>
            <a:srgbClr val="92D050">
              <a:alpha val="67000"/>
            </a:srgbClr>
          </a:solidFill>
          <a:ln>
            <a:headEnd type="none" w="sm" len="sm"/>
            <a:tailEnd type="stealth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e-DE" sz="2800" b="1" dirty="0">
                <a:solidFill>
                  <a:schemeClr val="tx1"/>
                </a:solidFill>
              </a:rPr>
              <a:t>BMS 2</a:t>
            </a:r>
          </a:p>
        </p:txBody>
      </p:sp>
      <p:sp>
        <p:nvSpPr>
          <p:cNvPr id="363" name="Textfeld 362"/>
          <p:cNvSpPr txBox="1">
            <a:spLocks noChangeArrowheads="1"/>
          </p:cNvSpPr>
          <p:nvPr/>
        </p:nvSpPr>
        <p:spPr bwMode="auto">
          <a:xfrm>
            <a:off x="3924300" y="6361113"/>
            <a:ext cx="47513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050" dirty="0"/>
              <a:t> Abb.: </a:t>
            </a:r>
            <a:r>
              <a:rPr lang="de-DE" sz="1050" dirty="0" err="1"/>
              <a:t>siganet</a:t>
            </a:r>
            <a:endParaRPr lang="de-DE" sz="1050" dirty="0"/>
          </a:p>
        </p:txBody>
      </p:sp>
      <p:sp>
        <p:nvSpPr>
          <p:cNvPr id="366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8236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400" b="1" dirty="0"/>
              <a:t>Management- User Interface</a:t>
            </a:r>
            <a:endParaRPr lang="de-DE" sz="1200" u="sng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563568" y="2996952"/>
            <a:ext cx="789173" cy="33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2" name="Rechteck 361"/>
          <p:cNvSpPr/>
          <p:nvPr/>
        </p:nvSpPr>
        <p:spPr>
          <a:xfrm>
            <a:off x="806940" y="1089713"/>
            <a:ext cx="1647344" cy="565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4" name="Rechteck 363"/>
          <p:cNvSpPr/>
          <p:nvPr/>
        </p:nvSpPr>
        <p:spPr>
          <a:xfrm>
            <a:off x="5766292" y="1056425"/>
            <a:ext cx="3516540" cy="5651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5" name="Grafik 3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57" y="1814142"/>
            <a:ext cx="1423419" cy="1374651"/>
          </a:xfrm>
          <a:prstGeom prst="rect">
            <a:avLst/>
          </a:prstGeom>
        </p:spPr>
      </p:pic>
      <p:pic>
        <p:nvPicPr>
          <p:cNvPr id="367" name="Grafik 3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77" y="4248694"/>
            <a:ext cx="1423419" cy="1374651"/>
          </a:xfrm>
          <a:prstGeom prst="rect">
            <a:avLst/>
          </a:prstGeom>
        </p:spPr>
      </p:pic>
      <p:pic>
        <p:nvPicPr>
          <p:cNvPr id="368" name="Grafik 3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01" y="3019822"/>
            <a:ext cx="1423419" cy="1374651"/>
          </a:xfrm>
          <a:prstGeom prst="rect">
            <a:avLst/>
          </a:prstGeom>
        </p:spPr>
      </p:pic>
      <p:pic>
        <p:nvPicPr>
          <p:cNvPr id="369" name="Grafik 3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94" y="4246746"/>
            <a:ext cx="1423419" cy="1374651"/>
          </a:xfrm>
          <a:prstGeom prst="rect">
            <a:avLst/>
          </a:prstGeom>
        </p:spPr>
      </p:pic>
      <p:pic>
        <p:nvPicPr>
          <p:cNvPr id="370" name="Grafik 3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56" y="3019822"/>
            <a:ext cx="1423419" cy="1374651"/>
          </a:xfrm>
          <a:prstGeom prst="rect">
            <a:avLst/>
          </a:prstGeom>
        </p:spPr>
      </p:pic>
      <p:pic>
        <p:nvPicPr>
          <p:cNvPr id="372" name="Grafik 3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33" y="1814140"/>
            <a:ext cx="1423419" cy="1374651"/>
          </a:xfrm>
          <a:prstGeom prst="rect">
            <a:avLst/>
          </a:prstGeom>
        </p:spPr>
      </p:pic>
      <p:pic>
        <p:nvPicPr>
          <p:cNvPr id="373" name="Grafik 3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018" y="5502162"/>
            <a:ext cx="1423419" cy="13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4903" y="2212553"/>
            <a:ext cx="8429625" cy="4168775"/>
            <a:chOff x="1888" y="2115"/>
            <a:chExt cx="7438" cy="395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88" y="2115"/>
              <a:ext cx="7438" cy="3953"/>
              <a:chOff x="1888" y="2115"/>
              <a:chExt cx="7438" cy="3953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888" y="2115"/>
                <a:ext cx="7438" cy="3938"/>
                <a:chOff x="1888" y="2115"/>
                <a:chExt cx="7438" cy="3938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888" y="2115"/>
                  <a:ext cx="4014" cy="3417"/>
                  <a:chOff x="1888" y="2115"/>
                  <a:chExt cx="4014" cy="3417"/>
                </a:xfrm>
              </p:grpSpPr>
              <p:sp>
                <p:nvSpPr>
                  <p:cNvPr id="28672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896" y="2632"/>
                    <a:ext cx="1830" cy="7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Management-</a:t>
                    </a: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Level</a:t>
                    </a:r>
                  </a:p>
                  <a:p>
                    <a:pPr>
                      <a:spcAft>
                        <a:spcPts val="1000"/>
                      </a:spcAft>
                    </a:pPr>
                    <a:endParaRPr lang="en-US" sz="1100" b="1" dirty="0">
                      <a:solidFill>
                        <a:srgbClr val="000000"/>
                      </a:solidFill>
                    </a:endParaRPr>
                  </a:p>
                  <a:p>
                    <a:pPr>
                      <a:spcAft>
                        <a:spcPts val="1000"/>
                      </a:spcAft>
                    </a:pPr>
                    <a:endParaRPr lang="en-US" sz="1100" b="1" dirty="0">
                      <a:solidFill>
                        <a:srgbClr val="000000"/>
                      </a:solidFill>
                    </a:endParaRPr>
                  </a:p>
                  <a:p>
                    <a:endParaRPr lang="de-DE" dirty="0"/>
                  </a:p>
                </p:txBody>
              </p:sp>
              <p:sp>
                <p:nvSpPr>
                  <p:cNvPr id="28672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912" y="3784"/>
                    <a:ext cx="1833" cy="7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Subsystems / </a:t>
                    </a:r>
                  </a:p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Automation Level</a:t>
                    </a:r>
                  </a:p>
                </p:txBody>
              </p:sp>
              <p:sp>
                <p:nvSpPr>
                  <p:cNvPr id="28673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5104"/>
                    <a:ext cx="1585" cy="4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Devices  / Field  Level</a:t>
                    </a:r>
                    <a:endParaRPr lang="de-DE" dirty="0"/>
                  </a:p>
                </p:txBody>
              </p:sp>
              <p:grpSp>
                <p:nvGrpSpPr>
                  <p:cNvPr id="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4280" y="2115"/>
                    <a:ext cx="560" cy="705"/>
                    <a:chOff x="2915" y="1392"/>
                    <a:chExt cx="495" cy="426"/>
                  </a:xfrm>
                </p:grpSpPr>
                <p:sp>
                  <p:nvSpPr>
                    <p:cNvPr id="286732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915" y="1392"/>
                      <a:ext cx="495" cy="426"/>
                    </a:xfrm>
                    <a:custGeom>
                      <a:avLst/>
                      <a:gdLst>
                        <a:gd name="T0" fmla="*/ 86 w 495"/>
                        <a:gd name="T1" fmla="*/ 0 h 426"/>
                        <a:gd name="T2" fmla="*/ 86 w 495"/>
                        <a:gd name="T3" fmla="*/ 247 h 426"/>
                        <a:gd name="T4" fmla="*/ 164 w 495"/>
                        <a:gd name="T5" fmla="*/ 247 h 426"/>
                        <a:gd name="T6" fmla="*/ 176 w 495"/>
                        <a:gd name="T7" fmla="*/ 254 h 426"/>
                        <a:gd name="T8" fmla="*/ 178 w 495"/>
                        <a:gd name="T9" fmla="*/ 251 h 426"/>
                        <a:gd name="T10" fmla="*/ 144 w 495"/>
                        <a:gd name="T11" fmla="*/ 251 h 426"/>
                        <a:gd name="T12" fmla="*/ 144 w 495"/>
                        <a:gd name="T13" fmla="*/ 265 h 426"/>
                        <a:gd name="T14" fmla="*/ 16 w 495"/>
                        <a:gd name="T15" fmla="*/ 265 h 426"/>
                        <a:gd name="T16" fmla="*/ 16 w 495"/>
                        <a:gd name="T17" fmla="*/ 350 h 426"/>
                        <a:gd name="T18" fmla="*/ 22 w 495"/>
                        <a:gd name="T19" fmla="*/ 350 h 426"/>
                        <a:gd name="T20" fmla="*/ 0 w 495"/>
                        <a:gd name="T21" fmla="*/ 406 h 426"/>
                        <a:gd name="T22" fmla="*/ 4 w 495"/>
                        <a:gd name="T23" fmla="*/ 425 h 426"/>
                        <a:gd name="T24" fmla="*/ 489 w 495"/>
                        <a:gd name="T25" fmla="*/ 425 h 426"/>
                        <a:gd name="T26" fmla="*/ 494 w 495"/>
                        <a:gd name="T27" fmla="*/ 406 h 426"/>
                        <a:gd name="T28" fmla="*/ 470 w 495"/>
                        <a:gd name="T29" fmla="*/ 352 h 426"/>
                        <a:gd name="T30" fmla="*/ 477 w 495"/>
                        <a:gd name="T31" fmla="*/ 352 h 426"/>
                        <a:gd name="T32" fmla="*/ 477 w 495"/>
                        <a:gd name="T33" fmla="*/ 265 h 426"/>
                        <a:gd name="T34" fmla="*/ 350 w 495"/>
                        <a:gd name="T35" fmla="*/ 265 h 426"/>
                        <a:gd name="T36" fmla="*/ 350 w 495"/>
                        <a:gd name="T37" fmla="*/ 254 h 426"/>
                        <a:gd name="T38" fmla="*/ 317 w 495"/>
                        <a:gd name="T39" fmla="*/ 254 h 426"/>
                        <a:gd name="T40" fmla="*/ 329 w 495"/>
                        <a:gd name="T41" fmla="*/ 247 h 426"/>
                        <a:gd name="T42" fmla="*/ 406 w 495"/>
                        <a:gd name="T43" fmla="*/ 247 h 426"/>
                        <a:gd name="T44" fmla="*/ 406 w 495"/>
                        <a:gd name="T45" fmla="*/ 0 h 426"/>
                        <a:gd name="T46" fmla="*/ 86 w 495"/>
                        <a:gd name="T47" fmla="*/ 0 h 42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95"/>
                        <a:gd name="T73" fmla="*/ 0 h 426"/>
                        <a:gd name="T74" fmla="*/ 495 w 495"/>
                        <a:gd name="T75" fmla="*/ 426 h 42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95" h="426">
                          <a:moveTo>
                            <a:pt x="86" y="0"/>
                          </a:moveTo>
                          <a:lnTo>
                            <a:pt x="86" y="247"/>
                          </a:lnTo>
                          <a:lnTo>
                            <a:pt x="164" y="247"/>
                          </a:lnTo>
                          <a:lnTo>
                            <a:pt x="176" y="254"/>
                          </a:lnTo>
                          <a:lnTo>
                            <a:pt x="178" y="251"/>
                          </a:lnTo>
                          <a:lnTo>
                            <a:pt x="144" y="251"/>
                          </a:lnTo>
                          <a:lnTo>
                            <a:pt x="144" y="265"/>
                          </a:lnTo>
                          <a:lnTo>
                            <a:pt x="16" y="265"/>
                          </a:lnTo>
                          <a:lnTo>
                            <a:pt x="16" y="350"/>
                          </a:lnTo>
                          <a:lnTo>
                            <a:pt x="22" y="350"/>
                          </a:lnTo>
                          <a:lnTo>
                            <a:pt x="0" y="406"/>
                          </a:lnTo>
                          <a:lnTo>
                            <a:pt x="4" y="425"/>
                          </a:lnTo>
                          <a:lnTo>
                            <a:pt x="489" y="425"/>
                          </a:lnTo>
                          <a:lnTo>
                            <a:pt x="494" y="406"/>
                          </a:lnTo>
                          <a:lnTo>
                            <a:pt x="470" y="352"/>
                          </a:lnTo>
                          <a:lnTo>
                            <a:pt x="477" y="352"/>
                          </a:lnTo>
                          <a:lnTo>
                            <a:pt x="477" y="265"/>
                          </a:lnTo>
                          <a:lnTo>
                            <a:pt x="350" y="265"/>
                          </a:lnTo>
                          <a:lnTo>
                            <a:pt x="350" y="254"/>
                          </a:lnTo>
                          <a:lnTo>
                            <a:pt x="317" y="254"/>
                          </a:lnTo>
                          <a:lnTo>
                            <a:pt x="329" y="247"/>
                          </a:lnTo>
                          <a:lnTo>
                            <a:pt x="406" y="247"/>
                          </a:lnTo>
                          <a:lnTo>
                            <a:pt x="406" y="0"/>
                          </a:lnTo>
                          <a:lnTo>
                            <a:pt x="8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3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925" y="1800"/>
                      <a:ext cx="480" cy="18"/>
                    </a:xfrm>
                    <a:custGeom>
                      <a:avLst/>
                      <a:gdLst>
                        <a:gd name="T0" fmla="*/ 0 w 480"/>
                        <a:gd name="T1" fmla="*/ 0 h 18"/>
                        <a:gd name="T2" fmla="*/ 479 w 480"/>
                        <a:gd name="T3" fmla="*/ 0 h 18"/>
                        <a:gd name="T4" fmla="*/ 475 w 480"/>
                        <a:gd name="T5" fmla="*/ 17 h 18"/>
                        <a:gd name="T6" fmla="*/ 4 w 480"/>
                        <a:gd name="T7" fmla="*/ 17 h 18"/>
                        <a:gd name="T8" fmla="*/ 0 w 480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18"/>
                        <a:gd name="T17" fmla="*/ 480 w 48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18">
                          <a:moveTo>
                            <a:pt x="0" y="0"/>
                          </a:moveTo>
                          <a:lnTo>
                            <a:pt x="479" y="0"/>
                          </a:lnTo>
                          <a:lnTo>
                            <a:pt x="475" y="17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2925" y="1737"/>
                      <a:ext cx="480" cy="64"/>
                    </a:xfrm>
                    <a:custGeom>
                      <a:avLst/>
                      <a:gdLst>
                        <a:gd name="T0" fmla="*/ 24 w 480"/>
                        <a:gd name="T1" fmla="*/ 0 h 64"/>
                        <a:gd name="T2" fmla="*/ 451 w 480"/>
                        <a:gd name="T3" fmla="*/ 0 h 64"/>
                        <a:gd name="T4" fmla="*/ 479 w 480"/>
                        <a:gd name="T5" fmla="*/ 63 h 64"/>
                        <a:gd name="T6" fmla="*/ 0 w 480"/>
                        <a:gd name="T7" fmla="*/ 63 h 64"/>
                        <a:gd name="T8" fmla="*/ 24 w 480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64"/>
                        <a:gd name="T17" fmla="*/ 480 w 480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64">
                          <a:moveTo>
                            <a:pt x="24" y="0"/>
                          </a:moveTo>
                          <a:lnTo>
                            <a:pt x="451" y="0"/>
                          </a:lnTo>
                          <a:lnTo>
                            <a:pt x="479" y="63"/>
                          </a:lnTo>
                          <a:lnTo>
                            <a:pt x="0" y="63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957" y="1745"/>
                      <a:ext cx="415" cy="53"/>
                    </a:xfrm>
                    <a:custGeom>
                      <a:avLst/>
                      <a:gdLst>
                        <a:gd name="T0" fmla="*/ 13 w 415"/>
                        <a:gd name="T1" fmla="*/ 0 h 53"/>
                        <a:gd name="T2" fmla="*/ 394 w 415"/>
                        <a:gd name="T3" fmla="*/ 0 h 53"/>
                        <a:gd name="T4" fmla="*/ 414 w 415"/>
                        <a:gd name="T5" fmla="*/ 52 h 53"/>
                        <a:gd name="T6" fmla="*/ 0 w 415"/>
                        <a:gd name="T7" fmla="*/ 52 h 53"/>
                        <a:gd name="T8" fmla="*/ 13 w 415"/>
                        <a:gd name="T9" fmla="*/ 0 h 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5"/>
                        <a:gd name="T16" fmla="*/ 0 h 53"/>
                        <a:gd name="T17" fmla="*/ 415 w 415"/>
                        <a:gd name="T18" fmla="*/ 53 h 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5" h="53">
                          <a:moveTo>
                            <a:pt x="13" y="0"/>
                          </a:moveTo>
                          <a:lnTo>
                            <a:pt x="394" y="0"/>
                          </a:lnTo>
                          <a:lnTo>
                            <a:pt x="414" y="52"/>
                          </a:lnTo>
                          <a:lnTo>
                            <a:pt x="0" y="52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6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962" y="1745"/>
                      <a:ext cx="406" cy="48"/>
                    </a:xfrm>
                    <a:custGeom>
                      <a:avLst/>
                      <a:gdLst>
                        <a:gd name="T0" fmla="*/ 14 w 406"/>
                        <a:gd name="T1" fmla="*/ 0 h 48"/>
                        <a:gd name="T2" fmla="*/ 390 w 406"/>
                        <a:gd name="T3" fmla="*/ 0 h 48"/>
                        <a:gd name="T4" fmla="*/ 405 w 406"/>
                        <a:gd name="T5" fmla="*/ 47 h 48"/>
                        <a:gd name="T6" fmla="*/ 0 w 406"/>
                        <a:gd name="T7" fmla="*/ 47 h 48"/>
                        <a:gd name="T8" fmla="*/ 11 w 406"/>
                        <a:gd name="T9" fmla="*/ 0 h 48"/>
                        <a:gd name="T10" fmla="*/ 14 w 406"/>
                        <a:gd name="T11" fmla="*/ 0 h 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6"/>
                        <a:gd name="T19" fmla="*/ 0 h 48"/>
                        <a:gd name="T20" fmla="*/ 406 w 406"/>
                        <a:gd name="T21" fmla="*/ 48 h 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6" h="48">
                          <a:moveTo>
                            <a:pt x="14" y="0"/>
                          </a:moveTo>
                          <a:lnTo>
                            <a:pt x="390" y="0"/>
                          </a:lnTo>
                          <a:lnTo>
                            <a:pt x="405" y="47"/>
                          </a:lnTo>
                          <a:lnTo>
                            <a:pt x="0" y="47"/>
                          </a:lnTo>
                          <a:lnTo>
                            <a:pt x="11" y="0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7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980" y="1745"/>
                      <a:ext cx="22" cy="19"/>
                    </a:xfrm>
                    <a:custGeom>
                      <a:avLst/>
                      <a:gdLst>
                        <a:gd name="T0" fmla="*/ 21 w 22"/>
                        <a:gd name="T1" fmla="*/ 18 h 19"/>
                        <a:gd name="T2" fmla="*/ 21 w 22"/>
                        <a:gd name="T3" fmla="*/ 0 h 19"/>
                        <a:gd name="T4" fmla="*/ 0 w 22"/>
                        <a:gd name="T5" fmla="*/ 0 h 19"/>
                        <a:gd name="T6" fmla="*/ 0 w 22"/>
                        <a:gd name="T7" fmla="*/ 18 h 19"/>
                        <a:gd name="T8" fmla="*/ 21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1" y="18"/>
                          </a:moveTo>
                          <a:lnTo>
                            <a:pt x="2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2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978" y="1745"/>
                      <a:ext cx="21" cy="19"/>
                    </a:xfrm>
                    <a:custGeom>
                      <a:avLst/>
                      <a:gdLst>
                        <a:gd name="T0" fmla="*/ 19 w 21"/>
                        <a:gd name="T1" fmla="*/ 18 h 19"/>
                        <a:gd name="T2" fmla="*/ 20 w 21"/>
                        <a:gd name="T3" fmla="*/ 0 h 19"/>
                        <a:gd name="T4" fmla="*/ 1 w 21"/>
                        <a:gd name="T5" fmla="*/ 0 h 19"/>
                        <a:gd name="T6" fmla="*/ 0 w 21"/>
                        <a:gd name="T7" fmla="*/ 18 h 19"/>
                        <a:gd name="T8" fmla="*/ 19 w 2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19" y="18"/>
                          </a:moveTo>
                          <a:lnTo>
                            <a:pt x="20" y="0"/>
                          </a:lnTo>
                          <a:lnTo>
                            <a:pt x="1" y="0"/>
                          </a:lnTo>
                          <a:lnTo>
                            <a:pt x="0" y="18"/>
                          </a:lnTo>
                          <a:lnTo>
                            <a:pt x="19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3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17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014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091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90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2970" y="1754"/>
                      <a:ext cx="258" cy="32"/>
                    </a:xfrm>
                    <a:custGeom>
                      <a:avLst/>
                      <a:gdLst>
                        <a:gd name="T0" fmla="*/ 6 w 258"/>
                        <a:gd name="T1" fmla="*/ 0 h 32"/>
                        <a:gd name="T2" fmla="*/ 257 w 258"/>
                        <a:gd name="T3" fmla="*/ 0 h 32"/>
                        <a:gd name="T4" fmla="*/ 257 w 258"/>
                        <a:gd name="T5" fmla="*/ 31 h 32"/>
                        <a:gd name="T6" fmla="*/ 0 w 258"/>
                        <a:gd name="T7" fmla="*/ 31 h 32"/>
                        <a:gd name="T8" fmla="*/ 6 w 258"/>
                        <a:gd name="T9" fmla="*/ 1 h 32"/>
                        <a:gd name="T10" fmla="*/ 6 w 258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8"/>
                        <a:gd name="T19" fmla="*/ 0 h 32"/>
                        <a:gd name="T20" fmla="*/ 258 w 258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8" h="32">
                          <a:moveTo>
                            <a:pt x="6" y="0"/>
                          </a:moveTo>
                          <a:lnTo>
                            <a:pt x="257" y="0"/>
                          </a:lnTo>
                          <a:lnTo>
                            <a:pt x="257" y="31"/>
                          </a:lnTo>
                          <a:lnTo>
                            <a:pt x="0" y="31"/>
                          </a:lnTo>
                          <a:lnTo>
                            <a:pt x="6" y="1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4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2972" y="1764"/>
                      <a:ext cx="253" cy="19"/>
                    </a:xfrm>
                    <a:custGeom>
                      <a:avLst/>
                      <a:gdLst>
                        <a:gd name="T0" fmla="*/ 1 w 253"/>
                        <a:gd name="T1" fmla="*/ 0 h 19"/>
                        <a:gd name="T2" fmla="*/ 252 w 253"/>
                        <a:gd name="T3" fmla="*/ 0 h 19"/>
                        <a:gd name="T4" fmla="*/ 252 w 253"/>
                        <a:gd name="T5" fmla="*/ 18 h 19"/>
                        <a:gd name="T6" fmla="*/ 0 w 253"/>
                        <a:gd name="T7" fmla="*/ 18 h 19"/>
                        <a:gd name="T8" fmla="*/ 1 w 253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3"/>
                        <a:gd name="T16" fmla="*/ 0 h 19"/>
                        <a:gd name="T17" fmla="*/ 253 w 25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3" h="19">
                          <a:moveTo>
                            <a:pt x="1" y="0"/>
                          </a:moveTo>
                          <a:lnTo>
                            <a:pt x="252" y="0"/>
                          </a:lnTo>
                          <a:lnTo>
                            <a:pt x="252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5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975" y="1754"/>
                      <a:ext cx="249" cy="20"/>
                    </a:xfrm>
                    <a:custGeom>
                      <a:avLst/>
                      <a:gdLst>
                        <a:gd name="T0" fmla="*/ 0 w 249"/>
                        <a:gd name="T1" fmla="*/ 0 h 20"/>
                        <a:gd name="T2" fmla="*/ 248 w 249"/>
                        <a:gd name="T3" fmla="*/ 0 h 20"/>
                        <a:gd name="T4" fmla="*/ 248 w 249"/>
                        <a:gd name="T5" fmla="*/ 19 h 20"/>
                        <a:gd name="T6" fmla="*/ 0 w 249"/>
                        <a:gd name="T7" fmla="*/ 19 h 20"/>
                        <a:gd name="T8" fmla="*/ 0 w 249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9"/>
                        <a:gd name="T16" fmla="*/ 0 h 20"/>
                        <a:gd name="T17" fmla="*/ 249 w 249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9" h="20">
                          <a:moveTo>
                            <a:pt x="0" y="0"/>
                          </a:moveTo>
                          <a:lnTo>
                            <a:pt x="248" y="0"/>
                          </a:lnTo>
                          <a:lnTo>
                            <a:pt x="248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970" y="1770"/>
                      <a:ext cx="22" cy="18"/>
                    </a:xfrm>
                    <a:custGeom>
                      <a:avLst/>
                      <a:gdLst>
                        <a:gd name="T0" fmla="*/ 1 w 22"/>
                        <a:gd name="T1" fmla="*/ 0 h 18"/>
                        <a:gd name="T2" fmla="*/ 21 w 22"/>
                        <a:gd name="T3" fmla="*/ 0 h 18"/>
                        <a:gd name="T4" fmla="*/ 19 w 22"/>
                        <a:gd name="T5" fmla="*/ 17 h 18"/>
                        <a:gd name="T6" fmla="*/ 0 w 22"/>
                        <a:gd name="T7" fmla="*/ 17 h 18"/>
                        <a:gd name="T8" fmla="*/ 1 w 22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8"/>
                        <a:gd name="T17" fmla="*/ 22 w 2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8">
                          <a:moveTo>
                            <a:pt x="1" y="0"/>
                          </a:moveTo>
                          <a:lnTo>
                            <a:pt x="21" y="0"/>
                          </a:lnTo>
                          <a:lnTo>
                            <a:pt x="19" y="17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968" y="1777"/>
                      <a:ext cx="24" cy="19"/>
                    </a:xfrm>
                    <a:custGeom>
                      <a:avLst/>
                      <a:gdLst>
                        <a:gd name="T0" fmla="*/ 23 w 24"/>
                        <a:gd name="T1" fmla="*/ 0 h 19"/>
                        <a:gd name="T2" fmla="*/ 23 w 24"/>
                        <a:gd name="T3" fmla="*/ 18 h 19"/>
                        <a:gd name="T4" fmla="*/ 0 w 24"/>
                        <a:gd name="T5" fmla="*/ 18 h 19"/>
                        <a:gd name="T6" fmla="*/ 1 w 24"/>
                        <a:gd name="T7" fmla="*/ 0 h 19"/>
                        <a:gd name="T8" fmla="*/ 23 w 2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"/>
                        <a:gd name="T16" fmla="*/ 0 h 19"/>
                        <a:gd name="T17" fmla="*/ 24 w 2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" h="19">
                          <a:moveTo>
                            <a:pt x="23" y="0"/>
                          </a:moveTo>
                          <a:lnTo>
                            <a:pt x="23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  <a:lnTo>
                            <a:pt x="2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8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992" y="1770"/>
                      <a:ext cx="211" cy="18"/>
                    </a:xfrm>
                    <a:custGeom>
                      <a:avLst/>
                      <a:gdLst>
                        <a:gd name="T0" fmla="*/ 0 w 211"/>
                        <a:gd name="T1" fmla="*/ 0 h 18"/>
                        <a:gd name="T2" fmla="*/ 0 w 211"/>
                        <a:gd name="T3" fmla="*/ 17 h 18"/>
                        <a:gd name="T4" fmla="*/ 209 w 211"/>
                        <a:gd name="T5" fmla="*/ 17 h 18"/>
                        <a:gd name="T6" fmla="*/ 210 w 211"/>
                        <a:gd name="T7" fmla="*/ 0 h 18"/>
                        <a:gd name="T8" fmla="*/ 1 w 211"/>
                        <a:gd name="T9" fmla="*/ 0 h 18"/>
                        <a:gd name="T10" fmla="*/ 0 w 211"/>
                        <a:gd name="T11" fmla="*/ 0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1"/>
                        <a:gd name="T19" fmla="*/ 0 h 18"/>
                        <a:gd name="T20" fmla="*/ 211 w 211"/>
                        <a:gd name="T21" fmla="*/ 18 h 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1" h="18">
                          <a:moveTo>
                            <a:pt x="0" y="0"/>
                          </a:moveTo>
                          <a:lnTo>
                            <a:pt x="0" y="17"/>
                          </a:lnTo>
                          <a:lnTo>
                            <a:pt x="209" y="17"/>
                          </a:lnTo>
                          <a:lnTo>
                            <a:pt x="210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49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994" y="1777"/>
                      <a:ext cx="206" cy="19"/>
                    </a:xfrm>
                    <a:custGeom>
                      <a:avLst/>
                      <a:gdLst>
                        <a:gd name="T0" fmla="*/ 0 w 206"/>
                        <a:gd name="T1" fmla="*/ 0 h 19"/>
                        <a:gd name="T2" fmla="*/ 0 w 206"/>
                        <a:gd name="T3" fmla="*/ 18 h 19"/>
                        <a:gd name="T4" fmla="*/ 205 w 206"/>
                        <a:gd name="T5" fmla="*/ 18 h 19"/>
                        <a:gd name="T6" fmla="*/ 205 w 206"/>
                        <a:gd name="T7" fmla="*/ 0 h 19"/>
                        <a:gd name="T8" fmla="*/ 4 w 206"/>
                        <a:gd name="T9" fmla="*/ 0 h 19"/>
                        <a:gd name="T10" fmla="*/ 0 w 20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6"/>
                        <a:gd name="T19" fmla="*/ 0 h 19"/>
                        <a:gd name="T20" fmla="*/ 206 w 20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6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205" y="18"/>
                          </a:lnTo>
                          <a:lnTo>
                            <a:pt x="205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0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968" y="1785"/>
                      <a:ext cx="21" cy="19"/>
                    </a:xfrm>
                    <a:custGeom>
                      <a:avLst/>
                      <a:gdLst>
                        <a:gd name="T0" fmla="*/ 0 w 21"/>
                        <a:gd name="T1" fmla="*/ 0 h 19"/>
                        <a:gd name="T2" fmla="*/ 20 w 21"/>
                        <a:gd name="T3" fmla="*/ 0 h 19"/>
                        <a:gd name="T4" fmla="*/ 20 w 21"/>
                        <a:gd name="T5" fmla="*/ 18 h 19"/>
                        <a:gd name="T6" fmla="*/ 0 w 21"/>
                        <a:gd name="T7" fmla="*/ 18 h 19"/>
                        <a:gd name="T8" fmla="*/ 0 w 2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0" y="0"/>
                          </a:moveTo>
                          <a:lnTo>
                            <a:pt x="20" y="0"/>
                          </a:lnTo>
                          <a:lnTo>
                            <a:pt x="2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1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2967" y="1783"/>
                      <a:ext cx="21" cy="19"/>
                    </a:xfrm>
                    <a:custGeom>
                      <a:avLst/>
                      <a:gdLst>
                        <a:gd name="T0" fmla="*/ 0 w 21"/>
                        <a:gd name="T1" fmla="*/ 0 h 19"/>
                        <a:gd name="T2" fmla="*/ 20 w 21"/>
                        <a:gd name="T3" fmla="*/ 0 h 19"/>
                        <a:gd name="T4" fmla="*/ 20 w 21"/>
                        <a:gd name="T5" fmla="*/ 18 h 19"/>
                        <a:gd name="T6" fmla="*/ 0 w 21"/>
                        <a:gd name="T7" fmla="*/ 18 h 19"/>
                        <a:gd name="T8" fmla="*/ 0 w 2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19"/>
                        <a:gd name="T17" fmla="*/ 21 w 2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19">
                          <a:moveTo>
                            <a:pt x="0" y="0"/>
                          </a:moveTo>
                          <a:lnTo>
                            <a:pt x="20" y="0"/>
                          </a:lnTo>
                          <a:lnTo>
                            <a:pt x="2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2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001" y="1785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4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4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3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999" y="1783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6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6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4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242" y="1745"/>
                      <a:ext cx="42" cy="19"/>
                    </a:xfrm>
                    <a:custGeom>
                      <a:avLst/>
                      <a:gdLst>
                        <a:gd name="T0" fmla="*/ 41 w 42"/>
                        <a:gd name="T1" fmla="*/ 13 h 19"/>
                        <a:gd name="T2" fmla="*/ 41 w 42"/>
                        <a:gd name="T3" fmla="*/ 0 h 19"/>
                        <a:gd name="T4" fmla="*/ 0 w 42"/>
                        <a:gd name="T5" fmla="*/ 0 h 19"/>
                        <a:gd name="T6" fmla="*/ 0 w 42"/>
                        <a:gd name="T7" fmla="*/ 18 h 19"/>
                        <a:gd name="T8" fmla="*/ 41 w 42"/>
                        <a:gd name="T9" fmla="*/ 18 h 19"/>
                        <a:gd name="T10" fmla="*/ 41 w 42"/>
                        <a:gd name="T11" fmla="*/ 13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2"/>
                        <a:gd name="T19" fmla="*/ 0 h 19"/>
                        <a:gd name="T20" fmla="*/ 42 w 42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2" h="19">
                          <a:moveTo>
                            <a:pt x="41" y="13"/>
                          </a:moveTo>
                          <a:lnTo>
                            <a:pt x="4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1" y="18"/>
                          </a:lnTo>
                          <a:lnTo>
                            <a:pt x="41" y="13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5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241" y="1745"/>
                      <a:ext cx="43" cy="19"/>
                    </a:xfrm>
                    <a:custGeom>
                      <a:avLst/>
                      <a:gdLst>
                        <a:gd name="T0" fmla="*/ 42 w 43"/>
                        <a:gd name="T1" fmla="*/ 18 h 19"/>
                        <a:gd name="T2" fmla="*/ 40 w 43"/>
                        <a:gd name="T3" fmla="*/ 0 h 19"/>
                        <a:gd name="T4" fmla="*/ 0 w 43"/>
                        <a:gd name="T5" fmla="*/ 0 h 19"/>
                        <a:gd name="T6" fmla="*/ 0 w 43"/>
                        <a:gd name="T7" fmla="*/ 18 h 19"/>
                        <a:gd name="T8" fmla="*/ 42 w 43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3"/>
                        <a:gd name="T16" fmla="*/ 0 h 19"/>
                        <a:gd name="T17" fmla="*/ 43 w 4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3" h="19">
                          <a:moveTo>
                            <a:pt x="42" y="18"/>
                          </a:moveTo>
                          <a:lnTo>
                            <a:pt x="40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6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241" y="1754"/>
                      <a:ext cx="50" cy="20"/>
                    </a:xfrm>
                    <a:custGeom>
                      <a:avLst/>
                      <a:gdLst>
                        <a:gd name="T0" fmla="*/ 0 w 50"/>
                        <a:gd name="T1" fmla="*/ 0 h 20"/>
                        <a:gd name="T2" fmla="*/ 45 w 50"/>
                        <a:gd name="T3" fmla="*/ 0 h 20"/>
                        <a:gd name="T4" fmla="*/ 49 w 50"/>
                        <a:gd name="T5" fmla="*/ 19 h 20"/>
                        <a:gd name="T6" fmla="*/ 0 w 50"/>
                        <a:gd name="T7" fmla="*/ 19 h 20"/>
                        <a:gd name="T8" fmla="*/ 0 w 50"/>
                        <a:gd name="T9" fmla="*/ 4 h 20"/>
                        <a:gd name="T10" fmla="*/ 0 w 50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20"/>
                        <a:gd name="T20" fmla="*/ 50 w 50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20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9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7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241" y="1754"/>
                      <a:ext cx="43" cy="20"/>
                    </a:xfrm>
                    <a:custGeom>
                      <a:avLst/>
                      <a:gdLst>
                        <a:gd name="T0" fmla="*/ 0 w 43"/>
                        <a:gd name="T1" fmla="*/ 0 h 20"/>
                        <a:gd name="T2" fmla="*/ 42 w 43"/>
                        <a:gd name="T3" fmla="*/ 0 h 20"/>
                        <a:gd name="T4" fmla="*/ 42 w 43"/>
                        <a:gd name="T5" fmla="*/ 19 h 20"/>
                        <a:gd name="T6" fmla="*/ 0 w 43"/>
                        <a:gd name="T7" fmla="*/ 19 h 20"/>
                        <a:gd name="T8" fmla="*/ 0 w 43"/>
                        <a:gd name="T9" fmla="*/ 4 h 20"/>
                        <a:gd name="T10" fmla="*/ 0 w 43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3"/>
                        <a:gd name="T19" fmla="*/ 0 h 20"/>
                        <a:gd name="T20" fmla="*/ 43 w 43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3" h="20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8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3241" y="1764"/>
                      <a:ext cx="48" cy="19"/>
                    </a:xfrm>
                    <a:custGeom>
                      <a:avLst/>
                      <a:gdLst>
                        <a:gd name="T0" fmla="*/ 0 w 48"/>
                        <a:gd name="T1" fmla="*/ 0 h 19"/>
                        <a:gd name="T2" fmla="*/ 45 w 48"/>
                        <a:gd name="T3" fmla="*/ 0 h 19"/>
                        <a:gd name="T4" fmla="*/ 47 w 48"/>
                        <a:gd name="T5" fmla="*/ 18 h 19"/>
                        <a:gd name="T6" fmla="*/ 0 w 48"/>
                        <a:gd name="T7" fmla="*/ 18 h 19"/>
                        <a:gd name="T8" fmla="*/ 0 w 48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9"/>
                        <a:gd name="T17" fmla="*/ 48 w 48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9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7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59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3261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2 h 19"/>
                        <a:gd name="T10" fmla="*/ 0 w 20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"/>
                        <a:gd name="T19" fmla="*/ 0 h 19"/>
                        <a:gd name="T20" fmla="*/ 20 w 20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0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259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9"/>
                        <a:gd name="T17" fmla="*/ 20 w 2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1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3242" y="178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0 h 19"/>
                        <a:gd name="T2" fmla="*/ 50 w 51"/>
                        <a:gd name="T3" fmla="*/ 0 h 19"/>
                        <a:gd name="T4" fmla="*/ 50 w 51"/>
                        <a:gd name="T5" fmla="*/ 18 h 19"/>
                        <a:gd name="T6" fmla="*/ 0 w 51"/>
                        <a:gd name="T7" fmla="*/ 18 h 19"/>
                        <a:gd name="T8" fmla="*/ 0 w 5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2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3241" y="1783"/>
                      <a:ext cx="50" cy="19"/>
                    </a:xfrm>
                    <a:custGeom>
                      <a:avLst/>
                      <a:gdLst>
                        <a:gd name="T0" fmla="*/ 0 w 50"/>
                        <a:gd name="T1" fmla="*/ 0 h 19"/>
                        <a:gd name="T2" fmla="*/ 49 w 50"/>
                        <a:gd name="T3" fmla="*/ 0 h 19"/>
                        <a:gd name="T4" fmla="*/ 49 w 50"/>
                        <a:gd name="T5" fmla="*/ 18 h 19"/>
                        <a:gd name="T6" fmla="*/ 0 w 50"/>
                        <a:gd name="T7" fmla="*/ 18 h 19"/>
                        <a:gd name="T8" fmla="*/ 0 w 5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9"/>
                        <a:gd name="T17" fmla="*/ 50 w 5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9">
                          <a:moveTo>
                            <a:pt x="0" y="0"/>
                          </a:moveTo>
                          <a:lnTo>
                            <a:pt x="49" y="0"/>
                          </a:lnTo>
                          <a:lnTo>
                            <a:pt x="4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3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299" y="174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18 h 19"/>
                        <a:gd name="T2" fmla="*/ 0 w 51"/>
                        <a:gd name="T3" fmla="*/ 0 h 19"/>
                        <a:gd name="T4" fmla="*/ 45 w 51"/>
                        <a:gd name="T5" fmla="*/ 0 h 19"/>
                        <a:gd name="T6" fmla="*/ 50 w 51"/>
                        <a:gd name="T7" fmla="*/ 18 h 19"/>
                        <a:gd name="T8" fmla="*/ 0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4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296" y="1745"/>
                      <a:ext cx="50" cy="19"/>
                    </a:xfrm>
                    <a:custGeom>
                      <a:avLst/>
                      <a:gdLst>
                        <a:gd name="T0" fmla="*/ 1 w 50"/>
                        <a:gd name="T1" fmla="*/ 18 h 19"/>
                        <a:gd name="T2" fmla="*/ 0 w 50"/>
                        <a:gd name="T3" fmla="*/ 0 h 19"/>
                        <a:gd name="T4" fmla="*/ 45 w 50"/>
                        <a:gd name="T5" fmla="*/ 0 h 19"/>
                        <a:gd name="T6" fmla="*/ 49 w 50"/>
                        <a:gd name="T7" fmla="*/ 18 h 19"/>
                        <a:gd name="T8" fmla="*/ 1 w 50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9"/>
                        <a:gd name="T17" fmla="*/ 50 w 5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9">
                          <a:moveTo>
                            <a:pt x="1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49" y="18"/>
                          </a:lnTo>
                          <a:lnTo>
                            <a:pt x="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5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299" y="1754"/>
                      <a:ext cx="64" cy="37"/>
                    </a:xfrm>
                    <a:custGeom>
                      <a:avLst/>
                      <a:gdLst>
                        <a:gd name="T0" fmla="*/ 0 w 64"/>
                        <a:gd name="T1" fmla="*/ 0 h 37"/>
                        <a:gd name="T2" fmla="*/ 48 w 64"/>
                        <a:gd name="T3" fmla="*/ 0 h 37"/>
                        <a:gd name="T4" fmla="*/ 63 w 64"/>
                        <a:gd name="T5" fmla="*/ 36 h 37"/>
                        <a:gd name="T6" fmla="*/ 9 w 64"/>
                        <a:gd name="T7" fmla="*/ 36 h 37"/>
                        <a:gd name="T8" fmla="*/ 1 w 64"/>
                        <a:gd name="T9" fmla="*/ 1 h 37"/>
                        <a:gd name="T10" fmla="*/ 0 w 64"/>
                        <a:gd name="T11" fmla="*/ 0 h 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4"/>
                        <a:gd name="T19" fmla="*/ 0 h 37"/>
                        <a:gd name="T20" fmla="*/ 64 w 64"/>
                        <a:gd name="T21" fmla="*/ 37 h 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4" h="37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63" y="36"/>
                          </a:lnTo>
                          <a:lnTo>
                            <a:pt x="9" y="36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6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3298" y="1754"/>
                      <a:ext cx="53" cy="20"/>
                    </a:xfrm>
                    <a:custGeom>
                      <a:avLst/>
                      <a:gdLst>
                        <a:gd name="T0" fmla="*/ 0 w 53"/>
                        <a:gd name="T1" fmla="*/ 0 h 20"/>
                        <a:gd name="T2" fmla="*/ 47 w 53"/>
                        <a:gd name="T3" fmla="*/ 0 h 20"/>
                        <a:gd name="T4" fmla="*/ 52 w 53"/>
                        <a:gd name="T5" fmla="*/ 19 h 20"/>
                        <a:gd name="T6" fmla="*/ 1 w 53"/>
                        <a:gd name="T7" fmla="*/ 19 h 20"/>
                        <a:gd name="T8" fmla="*/ 0 w 53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20"/>
                        <a:gd name="T17" fmla="*/ 53 w 53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20">
                          <a:moveTo>
                            <a:pt x="0" y="0"/>
                          </a:moveTo>
                          <a:lnTo>
                            <a:pt x="47" y="0"/>
                          </a:lnTo>
                          <a:lnTo>
                            <a:pt x="52" y="19"/>
                          </a:lnTo>
                          <a:lnTo>
                            <a:pt x="1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299" y="1764"/>
                      <a:ext cx="54" cy="19"/>
                    </a:xfrm>
                    <a:custGeom>
                      <a:avLst/>
                      <a:gdLst>
                        <a:gd name="T0" fmla="*/ 0 w 54"/>
                        <a:gd name="T1" fmla="*/ 0 h 19"/>
                        <a:gd name="T2" fmla="*/ 51 w 54"/>
                        <a:gd name="T3" fmla="*/ 0 h 19"/>
                        <a:gd name="T4" fmla="*/ 53 w 54"/>
                        <a:gd name="T5" fmla="*/ 18 h 19"/>
                        <a:gd name="T6" fmla="*/ 0 w 54"/>
                        <a:gd name="T7" fmla="*/ 18 h 19"/>
                        <a:gd name="T8" fmla="*/ 0 w 5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19"/>
                        <a:gd name="T17" fmla="*/ 54 w 5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19">
                          <a:moveTo>
                            <a:pt x="0" y="0"/>
                          </a:moveTo>
                          <a:lnTo>
                            <a:pt x="51" y="0"/>
                          </a:lnTo>
                          <a:lnTo>
                            <a:pt x="53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8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302" y="1770"/>
                      <a:ext cx="53" cy="18"/>
                    </a:xfrm>
                    <a:custGeom>
                      <a:avLst/>
                      <a:gdLst>
                        <a:gd name="T0" fmla="*/ 0 w 53"/>
                        <a:gd name="T1" fmla="*/ 0 h 18"/>
                        <a:gd name="T2" fmla="*/ 50 w 53"/>
                        <a:gd name="T3" fmla="*/ 0 h 18"/>
                        <a:gd name="T4" fmla="*/ 52 w 53"/>
                        <a:gd name="T5" fmla="*/ 17 h 18"/>
                        <a:gd name="T6" fmla="*/ 0 w 53"/>
                        <a:gd name="T7" fmla="*/ 17 h 18"/>
                        <a:gd name="T8" fmla="*/ 0 w 53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8"/>
                        <a:gd name="T17" fmla="*/ 53 w 53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8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2" y="17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69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303" y="1777"/>
                      <a:ext cx="55" cy="19"/>
                    </a:xfrm>
                    <a:custGeom>
                      <a:avLst/>
                      <a:gdLst>
                        <a:gd name="T0" fmla="*/ 52 w 55"/>
                        <a:gd name="T1" fmla="*/ 0 h 19"/>
                        <a:gd name="T2" fmla="*/ 54 w 55"/>
                        <a:gd name="T3" fmla="*/ 18 h 19"/>
                        <a:gd name="T4" fmla="*/ 1 w 55"/>
                        <a:gd name="T5" fmla="*/ 18 h 19"/>
                        <a:gd name="T6" fmla="*/ 0 w 55"/>
                        <a:gd name="T7" fmla="*/ 0 h 19"/>
                        <a:gd name="T8" fmla="*/ 52 w 5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2" y="0"/>
                          </a:moveTo>
                          <a:lnTo>
                            <a:pt x="54" y="18"/>
                          </a:lnTo>
                          <a:lnTo>
                            <a:pt x="1" y="18"/>
                          </a:lnTo>
                          <a:lnTo>
                            <a:pt x="0" y="0"/>
                          </a:lnTo>
                          <a:lnTo>
                            <a:pt x="52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0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304" y="1783"/>
                      <a:ext cx="56" cy="19"/>
                    </a:xfrm>
                    <a:custGeom>
                      <a:avLst/>
                      <a:gdLst>
                        <a:gd name="T0" fmla="*/ 0 w 56"/>
                        <a:gd name="T1" fmla="*/ 0 h 19"/>
                        <a:gd name="T2" fmla="*/ 54 w 56"/>
                        <a:gd name="T3" fmla="*/ 0 h 19"/>
                        <a:gd name="T4" fmla="*/ 55 w 56"/>
                        <a:gd name="T5" fmla="*/ 18 h 19"/>
                        <a:gd name="T6" fmla="*/ 1 w 56"/>
                        <a:gd name="T7" fmla="*/ 18 h 19"/>
                        <a:gd name="T8" fmla="*/ 1 w 56"/>
                        <a:gd name="T9" fmla="*/ 0 h 19"/>
                        <a:gd name="T10" fmla="*/ 0 w 5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"/>
                        <a:gd name="T19" fmla="*/ 0 h 19"/>
                        <a:gd name="T20" fmla="*/ 56 w 5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" h="19">
                          <a:moveTo>
                            <a:pt x="0" y="0"/>
                          </a:moveTo>
                          <a:lnTo>
                            <a:pt x="54" y="0"/>
                          </a:lnTo>
                          <a:lnTo>
                            <a:pt x="55" y="18"/>
                          </a:lnTo>
                          <a:lnTo>
                            <a:pt x="1" y="18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1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3" y="1669"/>
                      <a:ext cx="434" cy="6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2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5" y="1676"/>
                      <a:ext cx="411" cy="4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3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9" y="1681"/>
                      <a:ext cx="405" cy="3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4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10"/>
                      <a:ext cx="112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5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16"/>
                      <a:ext cx="11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6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721"/>
                      <a:ext cx="112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7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7" y="1686"/>
                      <a:ext cx="13" cy="10"/>
                    </a:xfrm>
                    <a:prstGeom prst="ellipse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8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1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79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9" y="1683"/>
                      <a:ext cx="120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1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9" y="1705"/>
                      <a:ext cx="120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2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8" y="1685"/>
                      <a:ext cx="10" cy="1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3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8" y="1692"/>
                      <a:ext cx="10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4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8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5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6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3120" y="1681"/>
                      <a:ext cx="21" cy="21"/>
                    </a:xfrm>
                    <a:custGeom>
                      <a:avLst/>
                      <a:gdLst>
                        <a:gd name="T0" fmla="*/ 0 w 21"/>
                        <a:gd name="T1" fmla="*/ 20 h 21"/>
                        <a:gd name="T2" fmla="*/ 20 w 21"/>
                        <a:gd name="T3" fmla="*/ 20 h 21"/>
                        <a:gd name="T4" fmla="*/ 8 w 21"/>
                        <a:gd name="T5" fmla="*/ 20 h 21"/>
                        <a:gd name="T6" fmla="*/ 8 w 21"/>
                        <a:gd name="T7" fmla="*/ 7 h 21"/>
                        <a:gd name="T8" fmla="*/ 20 w 21"/>
                        <a:gd name="T9" fmla="*/ 3 h 21"/>
                        <a:gd name="T10" fmla="*/ 8 w 21"/>
                        <a:gd name="T11" fmla="*/ 0 h 21"/>
                        <a:gd name="T12" fmla="*/ 0 w 21"/>
                        <a:gd name="T13" fmla="*/ 0 h 21"/>
                        <a:gd name="T14" fmla="*/ 0 w 21"/>
                        <a:gd name="T15" fmla="*/ 20 h 2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"/>
                        <a:gd name="T25" fmla="*/ 0 h 21"/>
                        <a:gd name="T26" fmla="*/ 21 w 21"/>
                        <a:gd name="T27" fmla="*/ 21 h 2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" h="21">
                          <a:moveTo>
                            <a:pt x="0" y="20"/>
                          </a:moveTo>
                          <a:lnTo>
                            <a:pt x="20" y="20"/>
                          </a:lnTo>
                          <a:lnTo>
                            <a:pt x="8" y="20"/>
                          </a:lnTo>
                          <a:lnTo>
                            <a:pt x="8" y="7"/>
                          </a:lnTo>
                          <a:lnTo>
                            <a:pt x="20" y="3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7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4" y="1715"/>
                      <a:ext cx="7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8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3141" y="1713"/>
                      <a:ext cx="83" cy="20"/>
                    </a:xfrm>
                    <a:custGeom>
                      <a:avLst/>
                      <a:gdLst>
                        <a:gd name="T0" fmla="*/ 0 w 83"/>
                        <a:gd name="T1" fmla="*/ 0 h 20"/>
                        <a:gd name="T2" fmla="*/ 9 w 83"/>
                        <a:gd name="T3" fmla="*/ 0 h 20"/>
                        <a:gd name="T4" fmla="*/ 10 w 83"/>
                        <a:gd name="T5" fmla="*/ 9 h 20"/>
                        <a:gd name="T6" fmla="*/ 68 w 83"/>
                        <a:gd name="T7" fmla="*/ 9 h 20"/>
                        <a:gd name="T8" fmla="*/ 71 w 83"/>
                        <a:gd name="T9" fmla="*/ 0 h 20"/>
                        <a:gd name="T10" fmla="*/ 82 w 83"/>
                        <a:gd name="T11" fmla="*/ 0 h 20"/>
                        <a:gd name="T12" fmla="*/ 77 w 83"/>
                        <a:gd name="T13" fmla="*/ 19 h 20"/>
                        <a:gd name="T14" fmla="*/ 6 w 83"/>
                        <a:gd name="T15" fmla="*/ 19 h 20"/>
                        <a:gd name="T16" fmla="*/ 0 w 83"/>
                        <a:gd name="T17" fmla="*/ 9 h 20"/>
                        <a:gd name="T18" fmla="*/ 0 w 83"/>
                        <a:gd name="T19" fmla="*/ 0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3"/>
                        <a:gd name="T31" fmla="*/ 0 h 20"/>
                        <a:gd name="T32" fmla="*/ 83 w 83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3" h="20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10" y="9"/>
                          </a:lnTo>
                          <a:lnTo>
                            <a:pt x="68" y="9"/>
                          </a:lnTo>
                          <a:lnTo>
                            <a:pt x="71" y="0"/>
                          </a:lnTo>
                          <a:lnTo>
                            <a:pt x="82" y="0"/>
                          </a:lnTo>
                          <a:lnTo>
                            <a:pt x="77" y="19"/>
                          </a:lnTo>
                          <a:lnTo>
                            <a:pt x="6" y="1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89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5" y="1696"/>
                      <a:ext cx="106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0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7" y="1691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1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0" y="1694"/>
                      <a:ext cx="25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2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1" y="1656"/>
                      <a:ext cx="178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3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3" y="1403"/>
                      <a:ext cx="293" cy="22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4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6" y="1425"/>
                      <a:ext cx="227" cy="16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5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32"/>
                      <a:ext cx="206" cy="1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6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1645"/>
                      <a:ext cx="1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7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3079" y="1633"/>
                      <a:ext cx="167" cy="19"/>
                    </a:xfrm>
                    <a:custGeom>
                      <a:avLst/>
                      <a:gdLst>
                        <a:gd name="T0" fmla="*/ 23 w 167"/>
                        <a:gd name="T1" fmla="*/ 18 h 19"/>
                        <a:gd name="T2" fmla="*/ 146 w 167"/>
                        <a:gd name="T3" fmla="*/ 18 h 19"/>
                        <a:gd name="T4" fmla="*/ 166 w 167"/>
                        <a:gd name="T5" fmla="*/ 0 h 19"/>
                        <a:gd name="T6" fmla="*/ 0 w 167"/>
                        <a:gd name="T7" fmla="*/ 0 h 19"/>
                        <a:gd name="T8" fmla="*/ 23 w 167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7"/>
                        <a:gd name="T16" fmla="*/ 0 h 19"/>
                        <a:gd name="T17" fmla="*/ 167 w 16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7" h="19">
                          <a:moveTo>
                            <a:pt x="23" y="18"/>
                          </a:moveTo>
                          <a:lnTo>
                            <a:pt x="146" y="18"/>
                          </a:lnTo>
                          <a:lnTo>
                            <a:pt x="166" y="0"/>
                          </a:lnTo>
                          <a:lnTo>
                            <a:pt x="0" y="0"/>
                          </a:lnTo>
                          <a:lnTo>
                            <a:pt x="23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8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6" y="1613"/>
                      <a:ext cx="27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799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5" y="1613"/>
                      <a:ext cx="1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0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8" y="1615"/>
                      <a:ext cx="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1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5" y="1611"/>
                      <a:ext cx="34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2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6" y="1613"/>
                      <a:ext cx="3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3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0" y="1620"/>
                      <a:ext cx="26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5340" y="2115"/>
                    <a:ext cx="562" cy="705"/>
                    <a:chOff x="3849" y="1392"/>
                    <a:chExt cx="496" cy="426"/>
                  </a:xfrm>
                </p:grpSpPr>
                <p:sp>
                  <p:nvSpPr>
                    <p:cNvPr id="286805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3849" y="1392"/>
                      <a:ext cx="496" cy="426"/>
                    </a:xfrm>
                    <a:custGeom>
                      <a:avLst/>
                      <a:gdLst>
                        <a:gd name="T0" fmla="*/ 86 w 496"/>
                        <a:gd name="T1" fmla="*/ 0 h 426"/>
                        <a:gd name="T2" fmla="*/ 86 w 496"/>
                        <a:gd name="T3" fmla="*/ 247 h 426"/>
                        <a:gd name="T4" fmla="*/ 164 w 496"/>
                        <a:gd name="T5" fmla="*/ 247 h 426"/>
                        <a:gd name="T6" fmla="*/ 176 w 496"/>
                        <a:gd name="T7" fmla="*/ 254 h 426"/>
                        <a:gd name="T8" fmla="*/ 178 w 496"/>
                        <a:gd name="T9" fmla="*/ 251 h 426"/>
                        <a:gd name="T10" fmla="*/ 144 w 496"/>
                        <a:gd name="T11" fmla="*/ 251 h 426"/>
                        <a:gd name="T12" fmla="*/ 144 w 496"/>
                        <a:gd name="T13" fmla="*/ 265 h 426"/>
                        <a:gd name="T14" fmla="*/ 16 w 496"/>
                        <a:gd name="T15" fmla="*/ 265 h 426"/>
                        <a:gd name="T16" fmla="*/ 16 w 496"/>
                        <a:gd name="T17" fmla="*/ 350 h 426"/>
                        <a:gd name="T18" fmla="*/ 22 w 496"/>
                        <a:gd name="T19" fmla="*/ 350 h 426"/>
                        <a:gd name="T20" fmla="*/ 0 w 496"/>
                        <a:gd name="T21" fmla="*/ 406 h 426"/>
                        <a:gd name="T22" fmla="*/ 4 w 496"/>
                        <a:gd name="T23" fmla="*/ 425 h 426"/>
                        <a:gd name="T24" fmla="*/ 490 w 496"/>
                        <a:gd name="T25" fmla="*/ 425 h 426"/>
                        <a:gd name="T26" fmla="*/ 495 w 496"/>
                        <a:gd name="T27" fmla="*/ 406 h 426"/>
                        <a:gd name="T28" fmla="*/ 471 w 496"/>
                        <a:gd name="T29" fmla="*/ 352 h 426"/>
                        <a:gd name="T30" fmla="*/ 478 w 496"/>
                        <a:gd name="T31" fmla="*/ 352 h 426"/>
                        <a:gd name="T32" fmla="*/ 478 w 496"/>
                        <a:gd name="T33" fmla="*/ 265 h 426"/>
                        <a:gd name="T34" fmla="*/ 351 w 496"/>
                        <a:gd name="T35" fmla="*/ 265 h 426"/>
                        <a:gd name="T36" fmla="*/ 351 w 496"/>
                        <a:gd name="T37" fmla="*/ 254 h 426"/>
                        <a:gd name="T38" fmla="*/ 318 w 496"/>
                        <a:gd name="T39" fmla="*/ 254 h 426"/>
                        <a:gd name="T40" fmla="*/ 329 w 496"/>
                        <a:gd name="T41" fmla="*/ 247 h 426"/>
                        <a:gd name="T42" fmla="*/ 407 w 496"/>
                        <a:gd name="T43" fmla="*/ 247 h 426"/>
                        <a:gd name="T44" fmla="*/ 407 w 496"/>
                        <a:gd name="T45" fmla="*/ 0 h 426"/>
                        <a:gd name="T46" fmla="*/ 86 w 496"/>
                        <a:gd name="T47" fmla="*/ 0 h 42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96"/>
                        <a:gd name="T73" fmla="*/ 0 h 426"/>
                        <a:gd name="T74" fmla="*/ 496 w 496"/>
                        <a:gd name="T75" fmla="*/ 426 h 42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96" h="426">
                          <a:moveTo>
                            <a:pt x="86" y="0"/>
                          </a:moveTo>
                          <a:lnTo>
                            <a:pt x="86" y="247"/>
                          </a:lnTo>
                          <a:lnTo>
                            <a:pt x="164" y="247"/>
                          </a:lnTo>
                          <a:lnTo>
                            <a:pt x="176" y="254"/>
                          </a:lnTo>
                          <a:lnTo>
                            <a:pt x="178" y="251"/>
                          </a:lnTo>
                          <a:lnTo>
                            <a:pt x="144" y="251"/>
                          </a:lnTo>
                          <a:lnTo>
                            <a:pt x="144" y="265"/>
                          </a:lnTo>
                          <a:lnTo>
                            <a:pt x="16" y="265"/>
                          </a:lnTo>
                          <a:lnTo>
                            <a:pt x="16" y="350"/>
                          </a:lnTo>
                          <a:lnTo>
                            <a:pt x="22" y="350"/>
                          </a:lnTo>
                          <a:lnTo>
                            <a:pt x="0" y="406"/>
                          </a:lnTo>
                          <a:lnTo>
                            <a:pt x="4" y="425"/>
                          </a:lnTo>
                          <a:lnTo>
                            <a:pt x="490" y="425"/>
                          </a:lnTo>
                          <a:lnTo>
                            <a:pt x="495" y="406"/>
                          </a:lnTo>
                          <a:lnTo>
                            <a:pt x="471" y="352"/>
                          </a:lnTo>
                          <a:lnTo>
                            <a:pt x="478" y="352"/>
                          </a:lnTo>
                          <a:lnTo>
                            <a:pt x="478" y="265"/>
                          </a:lnTo>
                          <a:lnTo>
                            <a:pt x="351" y="265"/>
                          </a:lnTo>
                          <a:lnTo>
                            <a:pt x="351" y="254"/>
                          </a:lnTo>
                          <a:lnTo>
                            <a:pt x="318" y="254"/>
                          </a:lnTo>
                          <a:lnTo>
                            <a:pt x="329" y="247"/>
                          </a:lnTo>
                          <a:lnTo>
                            <a:pt x="407" y="247"/>
                          </a:lnTo>
                          <a:lnTo>
                            <a:pt x="407" y="0"/>
                          </a:lnTo>
                          <a:lnTo>
                            <a:pt x="8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6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3859" y="1800"/>
                      <a:ext cx="480" cy="18"/>
                    </a:xfrm>
                    <a:custGeom>
                      <a:avLst/>
                      <a:gdLst>
                        <a:gd name="T0" fmla="*/ 0 w 480"/>
                        <a:gd name="T1" fmla="*/ 0 h 18"/>
                        <a:gd name="T2" fmla="*/ 479 w 480"/>
                        <a:gd name="T3" fmla="*/ 0 h 18"/>
                        <a:gd name="T4" fmla="*/ 475 w 480"/>
                        <a:gd name="T5" fmla="*/ 17 h 18"/>
                        <a:gd name="T6" fmla="*/ 4 w 480"/>
                        <a:gd name="T7" fmla="*/ 17 h 18"/>
                        <a:gd name="T8" fmla="*/ 0 w 480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18"/>
                        <a:gd name="T17" fmla="*/ 480 w 48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18">
                          <a:moveTo>
                            <a:pt x="0" y="0"/>
                          </a:moveTo>
                          <a:lnTo>
                            <a:pt x="479" y="0"/>
                          </a:lnTo>
                          <a:lnTo>
                            <a:pt x="475" y="17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7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859" y="1737"/>
                      <a:ext cx="480" cy="64"/>
                    </a:xfrm>
                    <a:custGeom>
                      <a:avLst/>
                      <a:gdLst>
                        <a:gd name="T0" fmla="*/ 24 w 480"/>
                        <a:gd name="T1" fmla="*/ 0 h 64"/>
                        <a:gd name="T2" fmla="*/ 451 w 480"/>
                        <a:gd name="T3" fmla="*/ 0 h 64"/>
                        <a:gd name="T4" fmla="*/ 479 w 480"/>
                        <a:gd name="T5" fmla="*/ 63 h 64"/>
                        <a:gd name="T6" fmla="*/ 0 w 480"/>
                        <a:gd name="T7" fmla="*/ 63 h 64"/>
                        <a:gd name="T8" fmla="*/ 24 w 480"/>
                        <a:gd name="T9" fmla="*/ 0 h 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0"/>
                        <a:gd name="T16" fmla="*/ 0 h 64"/>
                        <a:gd name="T17" fmla="*/ 480 w 480"/>
                        <a:gd name="T18" fmla="*/ 64 h 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0" h="64">
                          <a:moveTo>
                            <a:pt x="24" y="0"/>
                          </a:moveTo>
                          <a:lnTo>
                            <a:pt x="451" y="0"/>
                          </a:lnTo>
                          <a:lnTo>
                            <a:pt x="479" y="63"/>
                          </a:lnTo>
                          <a:lnTo>
                            <a:pt x="0" y="63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8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891" y="1745"/>
                      <a:ext cx="415" cy="53"/>
                    </a:xfrm>
                    <a:custGeom>
                      <a:avLst/>
                      <a:gdLst>
                        <a:gd name="T0" fmla="*/ 13 w 415"/>
                        <a:gd name="T1" fmla="*/ 0 h 53"/>
                        <a:gd name="T2" fmla="*/ 394 w 415"/>
                        <a:gd name="T3" fmla="*/ 0 h 53"/>
                        <a:gd name="T4" fmla="*/ 414 w 415"/>
                        <a:gd name="T5" fmla="*/ 52 h 53"/>
                        <a:gd name="T6" fmla="*/ 0 w 415"/>
                        <a:gd name="T7" fmla="*/ 52 h 53"/>
                        <a:gd name="T8" fmla="*/ 13 w 415"/>
                        <a:gd name="T9" fmla="*/ 0 h 5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5"/>
                        <a:gd name="T16" fmla="*/ 0 h 53"/>
                        <a:gd name="T17" fmla="*/ 415 w 415"/>
                        <a:gd name="T18" fmla="*/ 53 h 5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5" h="53">
                          <a:moveTo>
                            <a:pt x="13" y="0"/>
                          </a:moveTo>
                          <a:lnTo>
                            <a:pt x="394" y="0"/>
                          </a:lnTo>
                          <a:lnTo>
                            <a:pt x="414" y="52"/>
                          </a:lnTo>
                          <a:lnTo>
                            <a:pt x="0" y="52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09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3896" y="1745"/>
                      <a:ext cx="405" cy="48"/>
                    </a:xfrm>
                    <a:custGeom>
                      <a:avLst/>
                      <a:gdLst>
                        <a:gd name="T0" fmla="*/ 13 w 405"/>
                        <a:gd name="T1" fmla="*/ 0 h 48"/>
                        <a:gd name="T2" fmla="*/ 389 w 405"/>
                        <a:gd name="T3" fmla="*/ 0 h 48"/>
                        <a:gd name="T4" fmla="*/ 404 w 405"/>
                        <a:gd name="T5" fmla="*/ 47 h 48"/>
                        <a:gd name="T6" fmla="*/ 0 w 405"/>
                        <a:gd name="T7" fmla="*/ 47 h 48"/>
                        <a:gd name="T8" fmla="*/ 11 w 405"/>
                        <a:gd name="T9" fmla="*/ 0 h 48"/>
                        <a:gd name="T10" fmla="*/ 13 w 405"/>
                        <a:gd name="T11" fmla="*/ 0 h 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5"/>
                        <a:gd name="T19" fmla="*/ 0 h 48"/>
                        <a:gd name="T20" fmla="*/ 405 w 405"/>
                        <a:gd name="T21" fmla="*/ 48 h 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5" h="48">
                          <a:moveTo>
                            <a:pt x="13" y="0"/>
                          </a:moveTo>
                          <a:lnTo>
                            <a:pt x="389" y="0"/>
                          </a:lnTo>
                          <a:lnTo>
                            <a:pt x="404" y="47"/>
                          </a:lnTo>
                          <a:lnTo>
                            <a:pt x="0" y="47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0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914" y="1745"/>
                      <a:ext cx="22" cy="19"/>
                    </a:xfrm>
                    <a:custGeom>
                      <a:avLst/>
                      <a:gdLst>
                        <a:gd name="T0" fmla="*/ 21 w 22"/>
                        <a:gd name="T1" fmla="*/ 18 h 19"/>
                        <a:gd name="T2" fmla="*/ 21 w 22"/>
                        <a:gd name="T3" fmla="*/ 0 h 19"/>
                        <a:gd name="T4" fmla="*/ 0 w 22"/>
                        <a:gd name="T5" fmla="*/ 0 h 19"/>
                        <a:gd name="T6" fmla="*/ 0 w 22"/>
                        <a:gd name="T7" fmla="*/ 18 h 19"/>
                        <a:gd name="T8" fmla="*/ 21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1" y="18"/>
                          </a:moveTo>
                          <a:lnTo>
                            <a:pt x="2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2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1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912" y="1745"/>
                      <a:ext cx="22" cy="19"/>
                    </a:xfrm>
                    <a:custGeom>
                      <a:avLst/>
                      <a:gdLst>
                        <a:gd name="T0" fmla="*/ 20 w 22"/>
                        <a:gd name="T1" fmla="*/ 18 h 19"/>
                        <a:gd name="T2" fmla="*/ 21 w 22"/>
                        <a:gd name="T3" fmla="*/ 0 h 19"/>
                        <a:gd name="T4" fmla="*/ 1 w 22"/>
                        <a:gd name="T5" fmla="*/ 0 h 19"/>
                        <a:gd name="T6" fmla="*/ 0 w 22"/>
                        <a:gd name="T7" fmla="*/ 18 h 19"/>
                        <a:gd name="T8" fmla="*/ 20 w 22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20" y="18"/>
                          </a:moveTo>
                          <a:lnTo>
                            <a:pt x="21" y="0"/>
                          </a:lnTo>
                          <a:lnTo>
                            <a:pt x="1" y="0"/>
                          </a:lnTo>
                          <a:lnTo>
                            <a:pt x="0" y="18"/>
                          </a:lnTo>
                          <a:lnTo>
                            <a:pt x="2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2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950" y="1745"/>
                      <a:ext cx="57" cy="19"/>
                    </a:xfrm>
                    <a:custGeom>
                      <a:avLst/>
                      <a:gdLst>
                        <a:gd name="T0" fmla="*/ 56 w 57"/>
                        <a:gd name="T1" fmla="*/ 18 h 19"/>
                        <a:gd name="T2" fmla="*/ 56 w 57"/>
                        <a:gd name="T3" fmla="*/ 0 h 19"/>
                        <a:gd name="T4" fmla="*/ 0 w 57"/>
                        <a:gd name="T5" fmla="*/ 0 h 19"/>
                        <a:gd name="T6" fmla="*/ 0 w 57"/>
                        <a:gd name="T7" fmla="*/ 18 h 19"/>
                        <a:gd name="T8" fmla="*/ 56 w 57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"/>
                        <a:gd name="T16" fmla="*/ 0 h 19"/>
                        <a:gd name="T17" fmla="*/ 57 w 5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" h="19">
                          <a:moveTo>
                            <a:pt x="56" y="18"/>
                          </a:moveTo>
                          <a:lnTo>
                            <a:pt x="56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6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3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948" y="1745"/>
                      <a:ext cx="56" cy="19"/>
                    </a:xfrm>
                    <a:custGeom>
                      <a:avLst/>
                      <a:gdLst>
                        <a:gd name="T0" fmla="*/ 55 w 56"/>
                        <a:gd name="T1" fmla="*/ 18 h 19"/>
                        <a:gd name="T2" fmla="*/ 55 w 56"/>
                        <a:gd name="T3" fmla="*/ 0 h 19"/>
                        <a:gd name="T4" fmla="*/ 0 w 56"/>
                        <a:gd name="T5" fmla="*/ 0 h 19"/>
                        <a:gd name="T6" fmla="*/ 0 w 56"/>
                        <a:gd name="T7" fmla="*/ 18 h 19"/>
                        <a:gd name="T8" fmla="*/ 55 w 56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19"/>
                        <a:gd name="T17" fmla="*/ 56 w 56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19">
                          <a:moveTo>
                            <a:pt x="55" y="18"/>
                          </a:moveTo>
                          <a:lnTo>
                            <a:pt x="55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5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4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027" y="1745"/>
                      <a:ext cx="53" cy="19"/>
                    </a:xfrm>
                    <a:custGeom>
                      <a:avLst/>
                      <a:gdLst>
                        <a:gd name="T0" fmla="*/ 52 w 53"/>
                        <a:gd name="T1" fmla="*/ 18 h 19"/>
                        <a:gd name="T2" fmla="*/ 52 w 53"/>
                        <a:gd name="T3" fmla="*/ 0 h 19"/>
                        <a:gd name="T4" fmla="*/ 0 w 53"/>
                        <a:gd name="T5" fmla="*/ 0 h 19"/>
                        <a:gd name="T6" fmla="*/ 0 w 53"/>
                        <a:gd name="T7" fmla="*/ 18 h 19"/>
                        <a:gd name="T8" fmla="*/ 52 w 53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9"/>
                        <a:gd name="T17" fmla="*/ 53 w 53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9">
                          <a:moveTo>
                            <a:pt x="52" y="18"/>
                          </a:moveTo>
                          <a:lnTo>
                            <a:pt x="52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5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4025" y="1745"/>
                      <a:ext cx="55" cy="19"/>
                    </a:xfrm>
                    <a:custGeom>
                      <a:avLst/>
                      <a:gdLst>
                        <a:gd name="T0" fmla="*/ 54 w 55"/>
                        <a:gd name="T1" fmla="*/ 18 h 19"/>
                        <a:gd name="T2" fmla="*/ 54 w 55"/>
                        <a:gd name="T3" fmla="*/ 0 h 19"/>
                        <a:gd name="T4" fmla="*/ 0 w 55"/>
                        <a:gd name="T5" fmla="*/ 0 h 19"/>
                        <a:gd name="T6" fmla="*/ 0 w 55"/>
                        <a:gd name="T7" fmla="*/ 18 h 19"/>
                        <a:gd name="T8" fmla="*/ 54 w 5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4" y="1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54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6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905" y="1754"/>
                      <a:ext cx="257" cy="32"/>
                    </a:xfrm>
                    <a:custGeom>
                      <a:avLst/>
                      <a:gdLst>
                        <a:gd name="T0" fmla="*/ 6 w 257"/>
                        <a:gd name="T1" fmla="*/ 0 h 32"/>
                        <a:gd name="T2" fmla="*/ 256 w 257"/>
                        <a:gd name="T3" fmla="*/ 0 h 32"/>
                        <a:gd name="T4" fmla="*/ 256 w 257"/>
                        <a:gd name="T5" fmla="*/ 31 h 32"/>
                        <a:gd name="T6" fmla="*/ 0 w 257"/>
                        <a:gd name="T7" fmla="*/ 31 h 32"/>
                        <a:gd name="T8" fmla="*/ 6 w 257"/>
                        <a:gd name="T9" fmla="*/ 1 h 32"/>
                        <a:gd name="T10" fmla="*/ 6 w 257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7"/>
                        <a:gd name="T19" fmla="*/ 0 h 32"/>
                        <a:gd name="T20" fmla="*/ 257 w 257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7" h="32">
                          <a:moveTo>
                            <a:pt x="6" y="0"/>
                          </a:moveTo>
                          <a:lnTo>
                            <a:pt x="256" y="0"/>
                          </a:lnTo>
                          <a:lnTo>
                            <a:pt x="256" y="31"/>
                          </a:lnTo>
                          <a:lnTo>
                            <a:pt x="0" y="31"/>
                          </a:lnTo>
                          <a:lnTo>
                            <a:pt x="6" y="1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7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908" y="1764"/>
                      <a:ext cx="252" cy="19"/>
                    </a:xfrm>
                    <a:custGeom>
                      <a:avLst/>
                      <a:gdLst>
                        <a:gd name="T0" fmla="*/ 1 w 252"/>
                        <a:gd name="T1" fmla="*/ 0 h 19"/>
                        <a:gd name="T2" fmla="*/ 251 w 252"/>
                        <a:gd name="T3" fmla="*/ 0 h 19"/>
                        <a:gd name="T4" fmla="*/ 251 w 252"/>
                        <a:gd name="T5" fmla="*/ 18 h 19"/>
                        <a:gd name="T6" fmla="*/ 0 w 252"/>
                        <a:gd name="T7" fmla="*/ 18 h 19"/>
                        <a:gd name="T8" fmla="*/ 1 w 25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2"/>
                        <a:gd name="T16" fmla="*/ 0 h 19"/>
                        <a:gd name="T17" fmla="*/ 252 w 25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2" h="19">
                          <a:moveTo>
                            <a:pt x="1" y="0"/>
                          </a:moveTo>
                          <a:lnTo>
                            <a:pt x="251" y="0"/>
                          </a:lnTo>
                          <a:lnTo>
                            <a:pt x="251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8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3909" y="1754"/>
                      <a:ext cx="250" cy="20"/>
                    </a:xfrm>
                    <a:custGeom>
                      <a:avLst/>
                      <a:gdLst>
                        <a:gd name="T0" fmla="*/ 0 w 250"/>
                        <a:gd name="T1" fmla="*/ 0 h 20"/>
                        <a:gd name="T2" fmla="*/ 249 w 250"/>
                        <a:gd name="T3" fmla="*/ 0 h 20"/>
                        <a:gd name="T4" fmla="*/ 249 w 250"/>
                        <a:gd name="T5" fmla="*/ 19 h 20"/>
                        <a:gd name="T6" fmla="*/ 0 w 250"/>
                        <a:gd name="T7" fmla="*/ 19 h 20"/>
                        <a:gd name="T8" fmla="*/ 0 w 250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0"/>
                        <a:gd name="T16" fmla="*/ 0 h 20"/>
                        <a:gd name="T17" fmla="*/ 250 w 250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0" h="20">
                          <a:moveTo>
                            <a:pt x="0" y="0"/>
                          </a:moveTo>
                          <a:lnTo>
                            <a:pt x="249" y="0"/>
                          </a:lnTo>
                          <a:lnTo>
                            <a:pt x="249" y="19"/>
                          </a:lnTo>
                          <a:lnTo>
                            <a:pt x="0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19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3905" y="1770"/>
                      <a:ext cx="22" cy="18"/>
                    </a:xfrm>
                    <a:custGeom>
                      <a:avLst/>
                      <a:gdLst>
                        <a:gd name="T0" fmla="*/ 1 w 22"/>
                        <a:gd name="T1" fmla="*/ 0 h 18"/>
                        <a:gd name="T2" fmla="*/ 21 w 22"/>
                        <a:gd name="T3" fmla="*/ 0 h 18"/>
                        <a:gd name="T4" fmla="*/ 19 w 22"/>
                        <a:gd name="T5" fmla="*/ 17 h 18"/>
                        <a:gd name="T6" fmla="*/ 0 w 22"/>
                        <a:gd name="T7" fmla="*/ 17 h 18"/>
                        <a:gd name="T8" fmla="*/ 1 w 22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8"/>
                        <a:gd name="T17" fmla="*/ 22 w 22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8">
                          <a:moveTo>
                            <a:pt x="1" y="0"/>
                          </a:moveTo>
                          <a:lnTo>
                            <a:pt x="21" y="0"/>
                          </a:lnTo>
                          <a:lnTo>
                            <a:pt x="19" y="17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0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3902" y="1777"/>
                      <a:ext cx="25" cy="19"/>
                    </a:xfrm>
                    <a:custGeom>
                      <a:avLst/>
                      <a:gdLst>
                        <a:gd name="T0" fmla="*/ 24 w 25"/>
                        <a:gd name="T1" fmla="*/ 0 h 19"/>
                        <a:gd name="T2" fmla="*/ 24 w 25"/>
                        <a:gd name="T3" fmla="*/ 18 h 19"/>
                        <a:gd name="T4" fmla="*/ 0 w 25"/>
                        <a:gd name="T5" fmla="*/ 18 h 19"/>
                        <a:gd name="T6" fmla="*/ 1 w 25"/>
                        <a:gd name="T7" fmla="*/ 0 h 19"/>
                        <a:gd name="T8" fmla="*/ 24 w 2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19"/>
                        <a:gd name="T17" fmla="*/ 25 w 2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19">
                          <a:moveTo>
                            <a:pt x="24" y="0"/>
                          </a:moveTo>
                          <a:lnTo>
                            <a:pt x="24" y="18"/>
                          </a:lnTo>
                          <a:lnTo>
                            <a:pt x="0" y="18"/>
                          </a:lnTo>
                          <a:lnTo>
                            <a:pt x="1" y="0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1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3927" y="1770"/>
                      <a:ext cx="210" cy="18"/>
                    </a:xfrm>
                    <a:custGeom>
                      <a:avLst/>
                      <a:gdLst>
                        <a:gd name="T0" fmla="*/ 0 w 210"/>
                        <a:gd name="T1" fmla="*/ 0 h 18"/>
                        <a:gd name="T2" fmla="*/ 0 w 210"/>
                        <a:gd name="T3" fmla="*/ 17 h 18"/>
                        <a:gd name="T4" fmla="*/ 208 w 210"/>
                        <a:gd name="T5" fmla="*/ 17 h 18"/>
                        <a:gd name="T6" fmla="*/ 209 w 210"/>
                        <a:gd name="T7" fmla="*/ 0 h 18"/>
                        <a:gd name="T8" fmla="*/ 1 w 210"/>
                        <a:gd name="T9" fmla="*/ 0 h 18"/>
                        <a:gd name="T10" fmla="*/ 0 w 210"/>
                        <a:gd name="T11" fmla="*/ 0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0"/>
                        <a:gd name="T19" fmla="*/ 0 h 18"/>
                        <a:gd name="T20" fmla="*/ 210 w 210"/>
                        <a:gd name="T21" fmla="*/ 18 h 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0" h="18">
                          <a:moveTo>
                            <a:pt x="0" y="0"/>
                          </a:moveTo>
                          <a:lnTo>
                            <a:pt x="0" y="17"/>
                          </a:lnTo>
                          <a:lnTo>
                            <a:pt x="208" y="17"/>
                          </a:lnTo>
                          <a:lnTo>
                            <a:pt x="209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2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929" y="1777"/>
                      <a:ext cx="206" cy="19"/>
                    </a:xfrm>
                    <a:custGeom>
                      <a:avLst/>
                      <a:gdLst>
                        <a:gd name="T0" fmla="*/ 0 w 206"/>
                        <a:gd name="T1" fmla="*/ 0 h 19"/>
                        <a:gd name="T2" fmla="*/ 0 w 206"/>
                        <a:gd name="T3" fmla="*/ 18 h 19"/>
                        <a:gd name="T4" fmla="*/ 205 w 206"/>
                        <a:gd name="T5" fmla="*/ 18 h 19"/>
                        <a:gd name="T6" fmla="*/ 205 w 206"/>
                        <a:gd name="T7" fmla="*/ 0 h 19"/>
                        <a:gd name="T8" fmla="*/ 4 w 206"/>
                        <a:gd name="T9" fmla="*/ 0 h 19"/>
                        <a:gd name="T10" fmla="*/ 0 w 20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6"/>
                        <a:gd name="T19" fmla="*/ 0 h 19"/>
                        <a:gd name="T20" fmla="*/ 206 w 20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6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205" y="18"/>
                          </a:lnTo>
                          <a:lnTo>
                            <a:pt x="205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3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902" y="1785"/>
                      <a:ext cx="22" cy="19"/>
                    </a:xfrm>
                    <a:custGeom>
                      <a:avLst/>
                      <a:gdLst>
                        <a:gd name="T0" fmla="*/ 0 w 22"/>
                        <a:gd name="T1" fmla="*/ 0 h 19"/>
                        <a:gd name="T2" fmla="*/ 21 w 22"/>
                        <a:gd name="T3" fmla="*/ 0 h 19"/>
                        <a:gd name="T4" fmla="*/ 21 w 22"/>
                        <a:gd name="T5" fmla="*/ 18 h 19"/>
                        <a:gd name="T6" fmla="*/ 0 w 22"/>
                        <a:gd name="T7" fmla="*/ 18 h 19"/>
                        <a:gd name="T8" fmla="*/ 0 w 2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0" y="0"/>
                          </a:moveTo>
                          <a:lnTo>
                            <a:pt x="21" y="0"/>
                          </a:lnTo>
                          <a:lnTo>
                            <a:pt x="21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4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901" y="1783"/>
                      <a:ext cx="22" cy="19"/>
                    </a:xfrm>
                    <a:custGeom>
                      <a:avLst/>
                      <a:gdLst>
                        <a:gd name="T0" fmla="*/ 0 w 22"/>
                        <a:gd name="T1" fmla="*/ 0 h 19"/>
                        <a:gd name="T2" fmla="*/ 21 w 22"/>
                        <a:gd name="T3" fmla="*/ 0 h 19"/>
                        <a:gd name="T4" fmla="*/ 21 w 22"/>
                        <a:gd name="T5" fmla="*/ 18 h 19"/>
                        <a:gd name="T6" fmla="*/ 0 w 22"/>
                        <a:gd name="T7" fmla="*/ 18 h 19"/>
                        <a:gd name="T8" fmla="*/ 0 w 22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19"/>
                        <a:gd name="T17" fmla="*/ 22 w 22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19">
                          <a:moveTo>
                            <a:pt x="0" y="0"/>
                          </a:moveTo>
                          <a:lnTo>
                            <a:pt x="21" y="0"/>
                          </a:lnTo>
                          <a:lnTo>
                            <a:pt x="21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5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936" y="1785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4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4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6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934" y="1783"/>
                      <a:ext cx="197" cy="19"/>
                    </a:xfrm>
                    <a:custGeom>
                      <a:avLst/>
                      <a:gdLst>
                        <a:gd name="T0" fmla="*/ 0 w 197"/>
                        <a:gd name="T1" fmla="*/ 0 h 19"/>
                        <a:gd name="T2" fmla="*/ 0 w 197"/>
                        <a:gd name="T3" fmla="*/ 18 h 19"/>
                        <a:gd name="T4" fmla="*/ 196 w 197"/>
                        <a:gd name="T5" fmla="*/ 18 h 19"/>
                        <a:gd name="T6" fmla="*/ 196 w 197"/>
                        <a:gd name="T7" fmla="*/ 0 h 19"/>
                        <a:gd name="T8" fmla="*/ 0 w 19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7"/>
                        <a:gd name="T16" fmla="*/ 0 h 19"/>
                        <a:gd name="T17" fmla="*/ 197 w 19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7" h="19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196" y="18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7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176" y="1745"/>
                      <a:ext cx="44" cy="19"/>
                    </a:xfrm>
                    <a:custGeom>
                      <a:avLst/>
                      <a:gdLst>
                        <a:gd name="T0" fmla="*/ 43 w 44"/>
                        <a:gd name="T1" fmla="*/ 13 h 19"/>
                        <a:gd name="T2" fmla="*/ 43 w 44"/>
                        <a:gd name="T3" fmla="*/ 0 h 19"/>
                        <a:gd name="T4" fmla="*/ 0 w 44"/>
                        <a:gd name="T5" fmla="*/ 0 h 19"/>
                        <a:gd name="T6" fmla="*/ 0 w 44"/>
                        <a:gd name="T7" fmla="*/ 18 h 19"/>
                        <a:gd name="T8" fmla="*/ 43 w 44"/>
                        <a:gd name="T9" fmla="*/ 18 h 19"/>
                        <a:gd name="T10" fmla="*/ 43 w 44"/>
                        <a:gd name="T11" fmla="*/ 13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4"/>
                        <a:gd name="T19" fmla="*/ 0 h 19"/>
                        <a:gd name="T20" fmla="*/ 44 w 44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4" h="19">
                          <a:moveTo>
                            <a:pt x="43" y="13"/>
                          </a:moveTo>
                          <a:lnTo>
                            <a:pt x="43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3" y="18"/>
                          </a:lnTo>
                          <a:lnTo>
                            <a:pt x="43" y="13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8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176" y="1745"/>
                      <a:ext cx="44" cy="19"/>
                    </a:xfrm>
                    <a:custGeom>
                      <a:avLst/>
                      <a:gdLst>
                        <a:gd name="T0" fmla="*/ 43 w 44"/>
                        <a:gd name="T1" fmla="*/ 18 h 19"/>
                        <a:gd name="T2" fmla="*/ 41 w 44"/>
                        <a:gd name="T3" fmla="*/ 0 h 19"/>
                        <a:gd name="T4" fmla="*/ 0 w 44"/>
                        <a:gd name="T5" fmla="*/ 0 h 19"/>
                        <a:gd name="T6" fmla="*/ 0 w 44"/>
                        <a:gd name="T7" fmla="*/ 18 h 19"/>
                        <a:gd name="T8" fmla="*/ 43 w 44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19"/>
                        <a:gd name="T17" fmla="*/ 44 w 4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19">
                          <a:moveTo>
                            <a:pt x="43" y="18"/>
                          </a:moveTo>
                          <a:lnTo>
                            <a:pt x="41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43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29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4176" y="1754"/>
                      <a:ext cx="49" cy="20"/>
                    </a:xfrm>
                    <a:custGeom>
                      <a:avLst/>
                      <a:gdLst>
                        <a:gd name="T0" fmla="*/ 0 w 49"/>
                        <a:gd name="T1" fmla="*/ 0 h 20"/>
                        <a:gd name="T2" fmla="*/ 44 w 49"/>
                        <a:gd name="T3" fmla="*/ 0 h 20"/>
                        <a:gd name="T4" fmla="*/ 48 w 49"/>
                        <a:gd name="T5" fmla="*/ 19 h 20"/>
                        <a:gd name="T6" fmla="*/ 0 w 49"/>
                        <a:gd name="T7" fmla="*/ 19 h 20"/>
                        <a:gd name="T8" fmla="*/ 0 w 49"/>
                        <a:gd name="T9" fmla="*/ 4 h 20"/>
                        <a:gd name="T10" fmla="*/ 0 w 49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"/>
                        <a:gd name="T19" fmla="*/ 0 h 20"/>
                        <a:gd name="T20" fmla="*/ 49 w 49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" h="20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8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0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4176" y="1754"/>
                      <a:ext cx="44" cy="20"/>
                    </a:xfrm>
                    <a:custGeom>
                      <a:avLst/>
                      <a:gdLst>
                        <a:gd name="T0" fmla="*/ 0 w 44"/>
                        <a:gd name="T1" fmla="*/ 0 h 20"/>
                        <a:gd name="T2" fmla="*/ 43 w 44"/>
                        <a:gd name="T3" fmla="*/ 0 h 20"/>
                        <a:gd name="T4" fmla="*/ 43 w 44"/>
                        <a:gd name="T5" fmla="*/ 19 h 20"/>
                        <a:gd name="T6" fmla="*/ 0 w 44"/>
                        <a:gd name="T7" fmla="*/ 19 h 20"/>
                        <a:gd name="T8" fmla="*/ 0 w 44"/>
                        <a:gd name="T9" fmla="*/ 4 h 20"/>
                        <a:gd name="T10" fmla="*/ 0 w 44"/>
                        <a:gd name="T11" fmla="*/ 0 h 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4"/>
                        <a:gd name="T19" fmla="*/ 0 h 20"/>
                        <a:gd name="T20" fmla="*/ 44 w 44"/>
                        <a:gd name="T21" fmla="*/ 20 h 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4" h="20">
                          <a:moveTo>
                            <a:pt x="0" y="0"/>
                          </a:moveTo>
                          <a:lnTo>
                            <a:pt x="43" y="0"/>
                          </a:lnTo>
                          <a:lnTo>
                            <a:pt x="43" y="19"/>
                          </a:lnTo>
                          <a:lnTo>
                            <a:pt x="0" y="1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1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176" y="1764"/>
                      <a:ext cx="48" cy="19"/>
                    </a:xfrm>
                    <a:custGeom>
                      <a:avLst/>
                      <a:gdLst>
                        <a:gd name="T0" fmla="*/ 0 w 48"/>
                        <a:gd name="T1" fmla="*/ 0 h 19"/>
                        <a:gd name="T2" fmla="*/ 45 w 48"/>
                        <a:gd name="T3" fmla="*/ 0 h 19"/>
                        <a:gd name="T4" fmla="*/ 47 w 48"/>
                        <a:gd name="T5" fmla="*/ 18 h 19"/>
                        <a:gd name="T6" fmla="*/ 0 w 48"/>
                        <a:gd name="T7" fmla="*/ 18 h 19"/>
                        <a:gd name="T8" fmla="*/ 0 w 48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9"/>
                        <a:gd name="T17" fmla="*/ 48 w 48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9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7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2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4196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2 h 19"/>
                        <a:gd name="T10" fmla="*/ 0 w 20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"/>
                        <a:gd name="T19" fmla="*/ 0 h 19"/>
                        <a:gd name="T20" fmla="*/ 20 w 20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3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4193" y="1777"/>
                      <a:ext cx="20" cy="19"/>
                    </a:xfrm>
                    <a:custGeom>
                      <a:avLst/>
                      <a:gdLst>
                        <a:gd name="T0" fmla="*/ 0 w 20"/>
                        <a:gd name="T1" fmla="*/ 0 h 19"/>
                        <a:gd name="T2" fmla="*/ 19 w 20"/>
                        <a:gd name="T3" fmla="*/ 0 h 19"/>
                        <a:gd name="T4" fmla="*/ 19 w 20"/>
                        <a:gd name="T5" fmla="*/ 18 h 19"/>
                        <a:gd name="T6" fmla="*/ 0 w 20"/>
                        <a:gd name="T7" fmla="*/ 18 h 19"/>
                        <a:gd name="T8" fmla="*/ 0 w 20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19"/>
                        <a:gd name="T17" fmla="*/ 20 w 2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19">
                          <a:moveTo>
                            <a:pt x="0" y="0"/>
                          </a:moveTo>
                          <a:lnTo>
                            <a:pt x="19" y="0"/>
                          </a:lnTo>
                          <a:lnTo>
                            <a:pt x="19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4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176" y="178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0 h 19"/>
                        <a:gd name="T2" fmla="*/ 50 w 51"/>
                        <a:gd name="T3" fmla="*/ 0 h 19"/>
                        <a:gd name="T4" fmla="*/ 50 w 51"/>
                        <a:gd name="T5" fmla="*/ 18 h 19"/>
                        <a:gd name="T6" fmla="*/ 0 w 51"/>
                        <a:gd name="T7" fmla="*/ 18 h 19"/>
                        <a:gd name="T8" fmla="*/ 0 w 51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5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4176" y="1783"/>
                      <a:ext cx="49" cy="19"/>
                    </a:xfrm>
                    <a:custGeom>
                      <a:avLst/>
                      <a:gdLst>
                        <a:gd name="T0" fmla="*/ 0 w 49"/>
                        <a:gd name="T1" fmla="*/ 0 h 19"/>
                        <a:gd name="T2" fmla="*/ 48 w 49"/>
                        <a:gd name="T3" fmla="*/ 0 h 19"/>
                        <a:gd name="T4" fmla="*/ 48 w 49"/>
                        <a:gd name="T5" fmla="*/ 18 h 19"/>
                        <a:gd name="T6" fmla="*/ 0 w 49"/>
                        <a:gd name="T7" fmla="*/ 18 h 19"/>
                        <a:gd name="T8" fmla="*/ 0 w 49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9"/>
                        <a:gd name="T16" fmla="*/ 0 h 19"/>
                        <a:gd name="T17" fmla="*/ 49 w 49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9" h="19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4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6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4234" y="1745"/>
                      <a:ext cx="51" cy="19"/>
                    </a:xfrm>
                    <a:custGeom>
                      <a:avLst/>
                      <a:gdLst>
                        <a:gd name="T0" fmla="*/ 0 w 51"/>
                        <a:gd name="T1" fmla="*/ 18 h 19"/>
                        <a:gd name="T2" fmla="*/ 0 w 51"/>
                        <a:gd name="T3" fmla="*/ 0 h 19"/>
                        <a:gd name="T4" fmla="*/ 45 w 51"/>
                        <a:gd name="T5" fmla="*/ 0 h 19"/>
                        <a:gd name="T6" fmla="*/ 50 w 51"/>
                        <a:gd name="T7" fmla="*/ 18 h 19"/>
                        <a:gd name="T8" fmla="*/ 0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0" y="18"/>
                          </a:moveTo>
                          <a:lnTo>
                            <a:pt x="0" y="0"/>
                          </a:lnTo>
                          <a:lnTo>
                            <a:pt x="45" y="0"/>
                          </a:lnTo>
                          <a:lnTo>
                            <a:pt x="50" y="18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7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4229" y="1745"/>
                      <a:ext cx="51" cy="19"/>
                    </a:xfrm>
                    <a:custGeom>
                      <a:avLst/>
                      <a:gdLst>
                        <a:gd name="T0" fmla="*/ 1 w 51"/>
                        <a:gd name="T1" fmla="*/ 18 h 19"/>
                        <a:gd name="T2" fmla="*/ 0 w 51"/>
                        <a:gd name="T3" fmla="*/ 0 h 19"/>
                        <a:gd name="T4" fmla="*/ 46 w 51"/>
                        <a:gd name="T5" fmla="*/ 0 h 19"/>
                        <a:gd name="T6" fmla="*/ 50 w 51"/>
                        <a:gd name="T7" fmla="*/ 18 h 19"/>
                        <a:gd name="T8" fmla="*/ 1 w 51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9"/>
                        <a:gd name="T17" fmla="*/ 51 w 51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9">
                          <a:moveTo>
                            <a:pt x="1" y="18"/>
                          </a:moveTo>
                          <a:lnTo>
                            <a:pt x="0" y="0"/>
                          </a:lnTo>
                          <a:lnTo>
                            <a:pt x="46" y="0"/>
                          </a:lnTo>
                          <a:lnTo>
                            <a:pt x="50" y="18"/>
                          </a:lnTo>
                          <a:lnTo>
                            <a:pt x="1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8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4234" y="1754"/>
                      <a:ext cx="64" cy="37"/>
                    </a:xfrm>
                    <a:custGeom>
                      <a:avLst/>
                      <a:gdLst>
                        <a:gd name="T0" fmla="*/ 0 w 64"/>
                        <a:gd name="T1" fmla="*/ 0 h 37"/>
                        <a:gd name="T2" fmla="*/ 48 w 64"/>
                        <a:gd name="T3" fmla="*/ 0 h 37"/>
                        <a:gd name="T4" fmla="*/ 63 w 64"/>
                        <a:gd name="T5" fmla="*/ 36 h 37"/>
                        <a:gd name="T6" fmla="*/ 9 w 64"/>
                        <a:gd name="T7" fmla="*/ 36 h 37"/>
                        <a:gd name="T8" fmla="*/ 1 w 64"/>
                        <a:gd name="T9" fmla="*/ 1 h 37"/>
                        <a:gd name="T10" fmla="*/ 0 w 64"/>
                        <a:gd name="T11" fmla="*/ 0 h 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4"/>
                        <a:gd name="T19" fmla="*/ 0 h 37"/>
                        <a:gd name="T20" fmla="*/ 64 w 64"/>
                        <a:gd name="T21" fmla="*/ 37 h 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4" h="37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63" y="36"/>
                          </a:lnTo>
                          <a:lnTo>
                            <a:pt x="9" y="36"/>
                          </a:lnTo>
                          <a:lnTo>
                            <a:pt x="1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39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4233" y="1754"/>
                      <a:ext cx="53" cy="20"/>
                    </a:xfrm>
                    <a:custGeom>
                      <a:avLst/>
                      <a:gdLst>
                        <a:gd name="T0" fmla="*/ 0 w 53"/>
                        <a:gd name="T1" fmla="*/ 0 h 20"/>
                        <a:gd name="T2" fmla="*/ 47 w 53"/>
                        <a:gd name="T3" fmla="*/ 0 h 20"/>
                        <a:gd name="T4" fmla="*/ 52 w 53"/>
                        <a:gd name="T5" fmla="*/ 19 h 20"/>
                        <a:gd name="T6" fmla="*/ 1 w 53"/>
                        <a:gd name="T7" fmla="*/ 19 h 20"/>
                        <a:gd name="T8" fmla="*/ 0 w 53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20"/>
                        <a:gd name="T17" fmla="*/ 53 w 53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20">
                          <a:moveTo>
                            <a:pt x="0" y="0"/>
                          </a:moveTo>
                          <a:lnTo>
                            <a:pt x="47" y="0"/>
                          </a:lnTo>
                          <a:lnTo>
                            <a:pt x="52" y="19"/>
                          </a:lnTo>
                          <a:lnTo>
                            <a:pt x="1" y="1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0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4234" y="1764"/>
                      <a:ext cx="54" cy="19"/>
                    </a:xfrm>
                    <a:custGeom>
                      <a:avLst/>
                      <a:gdLst>
                        <a:gd name="T0" fmla="*/ 0 w 54"/>
                        <a:gd name="T1" fmla="*/ 0 h 19"/>
                        <a:gd name="T2" fmla="*/ 51 w 54"/>
                        <a:gd name="T3" fmla="*/ 0 h 19"/>
                        <a:gd name="T4" fmla="*/ 53 w 54"/>
                        <a:gd name="T5" fmla="*/ 18 h 19"/>
                        <a:gd name="T6" fmla="*/ 0 w 54"/>
                        <a:gd name="T7" fmla="*/ 18 h 19"/>
                        <a:gd name="T8" fmla="*/ 0 w 54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4"/>
                        <a:gd name="T16" fmla="*/ 0 h 19"/>
                        <a:gd name="T17" fmla="*/ 54 w 54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4" h="19">
                          <a:moveTo>
                            <a:pt x="0" y="0"/>
                          </a:moveTo>
                          <a:lnTo>
                            <a:pt x="51" y="0"/>
                          </a:lnTo>
                          <a:lnTo>
                            <a:pt x="53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1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4236" y="1770"/>
                      <a:ext cx="53" cy="18"/>
                    </a:xfrm>
                    <a:custGeom>
                      <a:avLst/>
                      <a:gdLst>
                        <a:gd name="T0" fmla="*/ 0 w 53"/>
                        <a:gd name="T1" fmla="*/ 0 h 18"/>
                        <a:gd name="T2" fmla="*/ 50 w 53"/>
                        <a:gd name="T3" fmla="*/ 0 h 18"/>
                        <a:gd name="T4" fmla="*/ 52 w 53"/>
                        <a:gd name="T5" fmla="*/ 17 h 18"/>
                        <a:gd name="T6" fmla="*/ 0 w 53"/>
                        <a:gd name="T7" fmla="*/ 17 h 18"/>
                        <a:gd name="T8" fmla="*/ 0 w 53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3"/>
                        <a:gd name="T16" fmla="*/ 0 h 18"/>
                        <a:gd name="T17" fmla="*/ 53 w 53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3" h="18">
                          <a:moveTo>
                            <a:pt x="0" y="0"/>
                          </a:moveTo>
                          <a:lnTo>
                            <a:pt x="50" y="0"/>
                          </a:lnTo>
                          <a:lnTo>
                            <a:pt x="52" y="17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2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4237" y="1777"/>
                      <a:ext cx="55" cy="19"/>
                    </a:xfrm>
                    <a:custGeom>
                      <a:avLst/>
                      <a:gdLst>
                        <a:gd name="T0" fmla="*/ 52 w 55"/>
                        <a:gd name="T1" fmla="*/ 0 h 19"/>
                        <a:gd name="T2" fmla="*/ 54 w 55"/>
                        <a:gd name="T3" fmla="*/ 18 h 19"/>
                        <a:gd name="T4" fmla="*/ 1 w 55"/>
                        <a:gd name="T5" fmla="*/ 18 h 19"/>
                        <a:gd name="T6" fmla="*/ 0 w 55"/>
                        <a:gd name="T7" fmla="*/ 0 h 19"/>
                        <a:gd name="T8" fmla="*/ 52 w 55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9"/>
                        <a:gd name="T17" fmla="*/ 55 w 5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9">
                          <a:moveTo>
                            <a:pt x="52" y="0"/>
                          </a:moveTo>
                          <a:lnTo>
                            <a:pt x="54" y="18"/>
                          </a:lnTo>
                          <a:lnTo>
                            <a:pt x="1" y="18"/>
                          </a:lnTo>
                          <a:lnTo>
                            <a:pt x="0" y="0"/>
                          </a:lnTo>
                          <a:lnTo>
                            <a:pt x="52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3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4238" y="1783"/>
                      <a:ext cx="56" cy="19"/>
                    </a:xfrm>
                    <a:custGeom>
                      <a:avLst/>
                      <a:gdLst>
                        <a:gd name="T0" fmla="*/ 0 w 56"/>
                        <a:gd name="T1" fmla="*/ 0 h 19"/>
                        <a:gd name="T2" fmla="*/ 54 w 56"/>
                        <a:gd name="T3" fmla="*/ 0 h 19"/>
                        <a:gd name="T4" fmla="*/ 55 w 56"/>
                        <a:gd name="T5" fmla="*/ 18 h 19"/>
                        <a:gd name="T6" fmla="*/ 1 w 56"/>
                        <a:gd name="T7" fmla="*/ 18 h 19"/>
                        <a:gd name="T8" fmla="*/ 1 w 56"/>
                        <a:gd name="T9" fmla="*/ 0 h 19"/>
                        <a:gd name="T10" fmla="*/ 0 w 56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"/>
                        <a:gd name="T19" fmla="*/ 0 h 19"/>
                        <a:gd name="T20" fmla="*/ 56 w 5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" h="19">
                          <a:moveTo>
                            <a:pt x="0" y="0"/>
                          </a:moveTo>
                          <a:lnTo>
                            <a:pt x="54" y="0"/>
                          </a:lnTo>
                          <a:lnTo>
                            <a:pt x="55" y="18"/>
                          </a:lnTo>
                          <a:lnTo>
                            <a:pt x="1" y="18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4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1669"/>
                      <a:ext cx="433" cy="6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5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9" y="1676"/>
                      <a:ext cx="412" cy="4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6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3" y="1681"/>
                      <a:ext cx="405" cy="3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10"/>
                      <a:ext cx="114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8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16"/>
                      <a:ext cx="114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49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721"/>
                      <a:ext cx="114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0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2" y="1686"/>
                      <a:ext cx="12" cy="10"/>
                    </a:xfrm>
                    <a:prstGeom prst="ellipse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1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6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2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5" y="1683"/>
                      <a:ext cx="119" cy="3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3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6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4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5" y="1705"/>
                      <a:ext cx="11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5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1" y="1685"/>
                      <a:ext cx="12" cy="1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6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91" y="1692"/>
                      <a:ext cx="1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7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3" y="1694"/>
                      <a:ext cx="3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8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1694"/>
                      <a:ext cx="38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59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4054" y="1681"/>
                      <a:ext cx="21" cy="21"/>
                    </a:xfrm>
                    <a:custGeom>
                      <a:avLst/>
                      <a:gdLst>
                        <a:gd name="T0" fmla="*/ 0 w 21"/>
                        <a:gd name="T1" fmla="*/ 20 h 21"/>
                        <a:gd name="T2" fmla="*/ 20 w 21"/>
                        <a:gd name="T3" fmla="*/ 20 h 21"/>
                        <a:gd name="T4" fmla="*/ 8 w 21"/>
                        <a:gd name="T5" fmla="*/ 20 h 21"/>
                        <a:gd name="T6" fmla="*/ 8 w 21"/>
                        <a:gd name="T7" fmla="*/ 7 h 21"/>
                        <a:gd name="T8" fmla="*/ 20 w 21"/>
                        <a:gd name="T9" fmla="*/ 3 h 21"/>
                        <a:gd name="T10" fmla="*/ 8 w 21"/>
                        <a:gd name="T11" fmla="*/ 0 h 21"/>
                        <a:gd name="T12" fmla="*/ 0 w 21"/>
                        <a:gd name="T13" fmla="*/ 0 h 21"/>
                        <a:gd name="T14" fmla="*/ 0 w 21"/>
                        <a:gd name="T15" fmla="*/ 20 h 2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"/>
                        <a:gd name="T25" fmla="*/ 0 h 21"/>
                        <a:gd name="T26" fmla="*/ 21 w 21"/>
                        <a:gd name="T27" fmla="*/ 21 h 2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" h="21">
                          <a:moveTo>
                            <a:pt x="0" y="20"/>
                          </a:moveTo>
                          <a:lnTo>
                            <a:pt x="20" y="20"/>
                          </a:lnTo>
                          <a:lnTo>
                            <a:pt x="8" y="20"/>
                          </a:lnTo>
                          <a:lnTo>
                            <a:pt x="8" y="7"/>
                          </a:lnTo>
                          <a:lnTo>
                            <a:pt x="20" y="3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0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8" y="1715"/>
                      <a:ext cx="72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1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076" y="1713"/>
                      <a:ext cx="83" cy="20"/>
                    </a:xfrm>
                    <a:custGeom>
                      <a:avLst/>
                      <a:gdLst>
                        <a:gd name="T0" fmla="*/ 0 w 83"/>
                        <a:gd name="T1" fmla="*/ 0 h 20"/>
                        <a:gd name="T2" fmla="*/ 9 w 83"/>
                        <a:gd name="T3" fmla="*/ 0 h 20"/>
                        <a:gd name="T4" fmla="*/ 10 w 83"/>
                        <a:gd name="T5" fmla="*/ 9 h 20"/>
                        <a:gd name="T6" fmla="*/ 68 w 83"/>
                        <a:gd name="T7" fmla="*/ 9 h 20"/>
                        <a:gd name="T8" fmla="*/ 71 w 83"/>
                        <a:gd name="T9" fmla="*/ 0 h 20"/>
                        <a:gd name="T10" fmla="*/ 82 w 83"/>
                        <a:gd name="T11" fmla="*/ 0 h 20"/>
                        <a:gd name="T12" fmla="*/ 77 w 83"/>
                        <a:gd name="T13" fmla="*/ 19 h 20"/>
                        <a:gd name="T14" fmla="*/ 6 w 83"/>
                        <a:gd name="T15" fmla="*/ 19 h 20"/>
                        <a:gd name="T16" fmla="*/ 0 w 83"/>
                        <a:gd name="T17" fmla="*/ 9 h 20"/>
                        <a:gd name="T18" fmla="*/ 0 w 83"/>
                        <a:gd name="T19" fmla="*/ 0 h 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3"/>
                        <a:gd name="T31" fmla="*/ 0 h 20"/>
                        <a:gd name="T32" fmla="*/ 83 w 83"/>
                        <a:gd name="T33" fmla="*/ 20 h 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3" h="20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10" y="9"/>
                          </a:lnTo>
                          <a:lnTo>
                            <a:pt x="68" y="9"/>
                          </a:lnTo>
                          <a:lnTo>
                            <a:pt x="71" y="0"/>
                          </a:lnTo>
                          <a:lnTo>
                            <a:pt x="82" y="0"/>
                          </a:lnTo>
                          <a:lnTo>
                            <a:pt x="77" y="19"/>
                          </a:lnTo>
                          <a:lnTo>
                            <a:pt x="6" y="19"/>
                          </a:lnTo>
                          <a:lnTo>
                            <a:pt x="0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2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0" y="1696"/>
                      <a:ext cx="105" cy="9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3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1" y="1691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4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3" y="1694"/>
                      <a:ext cx="2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5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5" y="1656"/>
                      <a:ext cx="179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6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8" y="1403"/>
                      <a:ext cx="291" cy="223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7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" y="1425"/>
                      <a:ext cx="226" cy="167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8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1" y="1432"/>
                      <a:ext cx="206" cy="1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69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1645"/>
                      <a:ext cx="112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0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4014" y="1633"/>
                      <a:ext cx="165" cy="19"/>
                    </a:xfrm>
                    <a:custGeom>
                      <a:avLst/>
                      <a:gdLst>
                        <a:gd name="T0" fmla="*/ 22 w 165"/>
                        <a:gd name="T1" fmla="*/ 18 h 19"/>
                        <a:gd name="T2" fmla="*/ 144 w 165"/>
                        <a:gd name="T3" fmla="*/ 18 h 19"/>
                        <a:gd name="T4" fmla="*/ 164 w 165"/>
                        <a:gd name="T5" fmla="*/ 0 h 19"/>
                        <a:gd name="T6" fmla="*/ 0 w 165"/>
                        <a:gd name="T7" fmla="*/ 0 h 19"/>
                        <a:gd name="T8" fmla="*/ 22 w 165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5"/>
                        <a:gd name="T16" fmla="*/ 0 h 19"/>
                        <a:gd name="T17" fmla="*/ 165 w 165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5" h="19">
                          <a:moveTo>
                            <a:pt x="22" y="18"/>
                          </a:moveTo>
                          <a:lnTo>
                            <a:pt x="144" y="18"/>
                          </a:lnTo>
                          <a:lnTo>
                            <a:pt x="164" y="0"/>
                          </a:lnTo>
                          <a:lnTo>
                            <a:pt x="0" y="0"/>
                          </a:lnTo>
                          <a:lnTo>
                            <a:pt x="22" y="18"/>
                          </a:lnTo>
                        </a:path>
                      </a:pathLst>
                    </a:custGeom>
                    <a:solidFill>
                      <a:srgbClr val="BFBFB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1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0" y="1613"/>
                      <a:ext cx="27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2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0" y="1613"/>
                      <a:ext cx="1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3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01" y="1615"/>
                      <a:ext cx="11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4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0" y="1611"/>
                      <a:ext cx="35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5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1" y="1613"/>
                      <a:ext cx="31" cy="1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6876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3" y="1620"/>
                      <a:ext cx="27" cy="10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286877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3464" y="3019"/>
                  <a:ext cx="586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7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4203" y="3032"/>
                  <a:ext cx="0" cy="30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79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4202" y="3742"/>
                  <a:ext cx="0" cy="47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0" name="Line 162"/>
                <p:cNvSpPr>
                  <a:spLocks noChangeShapeType="1"/>
                </p:cNvSpPr>
                <p:nvPr/>
              </p:nvSpPr>
              <p:spPr bwMode="auto">
                <a:xfrm>
                  <a:off x="4557" y="2683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1" name="Line 163"/>
                <p:cNvSpPr>
                  <a:spLocks noChangeShapeType="1"/>
                </p:cNvSpPr>
                <p:nvPr/>
              </p:nvSpPr>
              <p:spPr bwMode="auto">
                <a:xfrm>
                  <a:off x="5617" y="2683"/>
                  <a:ext cx="0" cy="34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2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5132" y="4070"/>
                  <a:ext cx="0" cy="12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3" name="Line 166"/>
                <p:cNvSpPr>
                  <a:spLocks noChangeShapeType="1"/>
                </p:cNvSpPr>
                <p:nvPr/>
              </p:nvSpPr>
              <p:spPr bwMode="auto">
                <a:xfrm>
                  <a:off x="4665" y="4063"/>
                  <a:ext cx="0" cy="199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4" name="Freeform 167"/>
                <p:cNvSpPr>
                  <a:spLocks/>
                </p:cNvSpPr>
                <p:nvPr/>
              </p:nvSpPr>
              <p:spPr bwMode="auto">
                <a:xfrm>
                  <a:off x="5442" y="4178"/>
                  <a:ext cx="295" cy="412"/>
                </a:xfrm>
                <a:custGeom>
                  <a:avLst/>
                  <a:gdLst>
                    <a:gd name="T0" fmla="*/ 0 w 260"/>
                    <a:gd name="T1" fmla="*/ 0 h 249"/>
                    <a:gd name="T2" fmla="*/ 0 w 260"/>
                    <a:gd name="T3" fmla="*/ 5081 h 249"/>
                    <a:gd name="T4" fmla="*/ 554 w 260"/>
                    <a:gd name="T5" fmla="*/ 5081 h 249"/>
                    <a:gd name="T6" fmla="*/ 554 w 260"/>
                    <a:gd name="T7" fmla="*/ 0 h 249"/>
                    <a:gd name="T8" fmla="*/ 0 w 260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0"/>
                    <a:gd name="T16" fmla="*/ 0 h 249"/>
                    <a:gd name="T17" fmla="*/ 260 w 260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0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59" y="248"/>
                      </a:lnTo>
                      <a:lnTo>
                        <a:pt x="25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5" name="Freeform 169"/>
                <p:cNvSpPr>
                  <a:spLocks/>
                </p:cNvSpPr>
                <p:nvPr/>
              </p:nvSpPr>
              <p:spPr bwMode="auto">
                <a:xfrm>
                  <a:off x="4520" y="4175"/>
                  <a:ext cx="295" cy="413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162 h 249"/>
                    <a:gd name="T4" fmla="*/ 541 w 261"/>
                    <a:gd name="T5" fmla="*/ 5162 h 249"/>
                    <a:gd name="T6" fmla="*/ 541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6" name="Freeform 171"/>
                <p:cNvSpPr>
                  <a:spLocks/>
                </p:cNvSpPr>
                <p:nvPr/>
              </p:nvSpPr>
              <p:spPr bwMode="auto">
                <a:xfrm>
                  <a:off x="4166" y="3340"/>
                  <a:ext cx="87" cy="405"/>
                </a:xfrm>
                <a:custGeom>
                  <a:avLst/>
                  <a:gdLst>
                    <a:gd name="T0" fmla="*/ 0 w 77"/>
                    <a:gd name="T1" fmla="*/ 0 h 244"/>
                    <a:gd name="T2" fmla="*/ 0 w 77"/>
                    <a:gd name="T3" fmla="*/ 5074 h 244"/>
                    <a:gd name="T4" fmla="*/ 158 w 77"/>
                    <a:gd name="T5" fmla="*/ 5074 h 244"/>
                    <a:gd name="T6" fmla="*/ 158 w 77"/>
                    <a:gd name="T7" fmla="*/ 0 h 244"/>
                    <a:gd name="T8" fmla="*/ 0 w 77"/>
                    <a:gd name="T9" fmla="*/ 0 h 2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244"/>
                    <a:gd name="T17" fmla="*/ 77 w 77"/>
                    <a:gd name="T18" fmla="*/ 244 h 2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244">
                      <a:moveTo>
                        <a:pt x="0" y="0"/>
                      </a:moveTo>
                      <a:lnTo>
                        <a:pt x="0" y="243"/>
                      </a:lnTo>
                      <a:lnTo>
                        <a:pt x="76" y="243"/>
                      </a:lnTo>
                      <a:lnTo>
                        <a:pt x="7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7" name="Freeform 170"/>
                <p:cNvSpPr>
                  <a:spLocks/>
                </p:cNvSpPr>
                <p:nvPr/>
              </p:nvSpPr>
              <p:spPr bwMode="auto">
                <a:xfrm>
                  <a:off x="4057" y="4175"/>
                  <a:ext cx="298" cy="413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162 h 249"/>
                    <a:gd name="T4" fmla="*/ 577 w 261"/>
                    <a:gd name="T5" fmla="*/ 5162 h 249"/>
                    <a:gd name="T6" fmla="*/ 577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8" name="Freeform 168"/>
                <p:cNvSpPr>
                  <a:spLocks/>
                </p:cNvSpPr>
                <p:nvPr/>
              </p:nvSpPr>
              <p:spPr bwMode="auto">
                <a:xfrm>
                  <a:off x="4987" y="4178"/>
                  <a:ext cx="298" cy="412"/>
                </a:xfrm>
                <a:custGeom>
                  <a:avLst/>
                  <a:gdLst>
                    <a:gd name="T0" fmla="*/ 0 w 261"/>
                    <a:gd name="T1" fmla="*/ 0 h 249"/>
                    <a:gd name="T2" fmla="*/ 0 w 261"/>
                    <a:gd name="T3" fmla="*/ 5081 h 249"/>
                    <a:gd name="T4" fmla="*/ 577 w 261"/>
                    <a:gd name="T5" fmla="*/ 5081 h 249"/>
                    <a:gd name="T6" fmla="*/ 577 w 261"/>
                    <a:gd name="T7" fmla="*/ 0 h 249"/>
                    <a:gd name="T8" fmla="*/ 0 w 26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49"/>
                    <a:gd name="T17" fmla="*/ 261 w 26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49">
                      <a:moveTo>
                        <a:pt x="0" y="0"/>
                      </a:moveTo>
                      <a:lnTo>
                        <a:pt x="0" y="248"/>
                      </a:lnTo>
                      <a:lnTo>
                        <a:pt x="260" y="248"/>
                      </a:lnTo>
                      <a:lnTo>
                        <a:pt x="2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6889" name="Freeform 172"/>
              <p:cNvSpPr>
                <a:spLocks/>
              </p:cNvSpPr>
              <p:nvPr/>
            </p:nvSpPr>
            <p:spPr bwMode="auto">
              <a:xfrm>
                <a:off x="4727" y="5083"/>
                <a:ext cx="423" cy="175"/>
              </a:xfrm>
              <a:custGeom>
                <a:avLst/>
                <a:gdLst>
                  <a:gd name="T0" fmla="*/ 0 w 373"/>
                  <a:gd name="T1" fmla="*/ 0 h 106"/>
                  <a:gd name="T2" fmla="*/ 0 w 373"/>
                  <a:gd name="T3" fmla="*/ 2123 h 106"/>
                  <a:gd name="T4" fmla="*/ 793 w 373"/>
                  <a:gd name="T5" fmla="*/ 2123 h 106"/>
                  <a:gd name="T6" fmla="*/ 793 w 373"/>
                  <a:gd name="T7" fmla="*/ 0 h 106"/>
                  <a:gd name="T8" fmla="*/ 0 w 373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3"/>
                  <a:gd name="T16" fmla="*/ 0 h 106"/>
                  <a:gd name="T17" fmla="*/ 373 w 373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3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2" y="105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890" name="Freeform 173"/>
              <p:cNvSpPr>
                <a:spLocks/>
              </p:cNvSpPr>
              <p:nvPr/>
            </p:nvSpPr>
            <p:spPr bwMode="auto">
              <a:xfrm>
                <a:off x="4727" y="5620"/>
                <a:ext cx="425" cy="175"/>
              </a:xfrm>
              <a:custGeom>
                <a:avLst/>
                <a:gdLst>
                  <a:gd name="T0" fmla="*/ 0 w 374"/>
                  <a:gd name="T1" fmla="*/ 0 h 106"/>
                  <a:gd name="T2" fmla="*/ 0 w 374"/>
                  <a:gd name="T3" fmla="*/ 2123 h 106"/>
                  <a:gd name="T4" fmla="*/ 805 w 374"/>
                  <a:gd name="T5" fmla="*/ 2123 h 106"/>
                  <a:gd name="T6" fmla="*/ 805 w 374"/>
                  <a:gd name="T7" fmla="*/ 0 h 106"/>
                  <a:gd name="T8" fmla="*/ 0 w 374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6"/>
                  <a:gd name="T17" fmla="*/ 374 w 374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3" y="105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891" name="Freeform 174"/>
              <p:cNvSpPr>
                <a:spLocks/>
              </p:cNvSpPr>
              <p:nvPr/>
            </p:nvSpPr>
            <p:spPr bwMode="auto">
              <a:xfrm>
                <a:off x="4727" y="5355"/>
                <a:ext cx="425" cy="175"/>
              </a:xfrm>
              <a:custGeom>
                <a:avLst/>
                <a:gdLst>
                  <a:gd name="T0" fmla="*/ 0 w 374"/>
                  <a:gd name="T1" fmla="*/ 0 h 106"/>
                  <a:gd name="T2" fmla="*/ 0 w 374"/>
                  <a:gd name="T3" fmla="*/ 2123 h 106"/>
                  <a:gd name="T4" fmla="*/ 805 w 374"/>
                  <a:gd name="T5" fmla="*/ 2123 h 106"/>
                  <a:gd name="T6" fmla="*/ 805 w 374"/>
                  <a:gd name="T7" fmla="*/ 0 h 106"/>
                  <a:gd name="T8" fmla="*/ 0 w 374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6"/>
                  <a:gd name="T17" fmla="*/ 374 w 374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6">
                    <a:moveTo>
                      <a:pt x="0" y="0"/>
                    </a:moveTo>
                    <a:lnTo>
                      <a:pt x="0" y="105"/>
                    </a:lnTo>
                    <a:lnTo>
                      <a:pt x="373" y="105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892" name="Freeform 175"/>
              <p:cNvSpPr>
                <a:spLocks/>
              </p:cNvSpPr>
              <p:nvPr/>
            </p:nvSpPr>
            <p:spPr bwMode="auto">
              <a:xfrm>
                <a:off x="4727" y="5895"/>
                <a:ext cx="425" cy="173"/>
              </a:xfrm>
              <a:custGeom>
                <a:avLst/>
                <a:gdLst>
                  <a:gd name="T0" fmla="*/ 0 w 374"/>
                  <a:gd name="T1" fmla="*/ 0 h 105"/>
                  <a:gd name="T2" fmla="*/ 0 w 374"/>
                  <a:gd name="T3" fmla="*/ 2079 h 105"/>
                  <a:gd name="T4" fmla="*/ 805 w 374"/>
                  <a:gd name="T5" fmla="*/ 2079 h 105"/>
                  <a:gd name="T6" fmla="*/ 805 w 374"/>
                  <a:gd name="T7" fmla="*/ 0 h 105"/>
                  <a:gd name="T8" fmla="*/ 0 w 374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4"/>
                  <a:gd name="T16" fmla="*/ 0 h 105"/>
                  <a:gd name="T17" fmla="*/ 374 w 374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4" h="105">
                    <a:moveTo>
                      <a:pt x="0" y="0"/>
                    </a:moveTo>
                    <a:lnTo>
                      <a:pt x="0" y="104"/>
                    </a:lnTo>
                    <a:lnTo>
                      <a:pt x="373" y="10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86893" name="Line 177"/>
            <p:cNvSpPr>
              <a:spLocks noChangeShapeType="1"/>
            </p:cNvSpPr>
            <p:nvPr/>
          </p:nvSpPr>
          <p:spPr bwMode="auto">
            <a:xfrm flipH="1">
              <a:off x="4667" y="5158"/>
              <a:ext cx="5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94" name="Line 178"/>
            <p:cNvSpPr>
              <a:spLocks noChangeShapeType="1"/>
            </p:cNvSpPr>
            <p:nvPr/>
          </p:nvSpPr>
          <p:spPr bwMode="auto">
            <a:xfrm flipH="1">
              <a:off x="4667" y="5698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95" name="Line 179"/>
            <p:cNvSpPr>
              <a:spLocks noChangeShapeType="1"/>
            </p:cNvSpPr>
            <p:nvPr/>
          </p:nvSpPr>
          <p:spPr bwMode="auto">
            <a:xfrm flipH="1">
              <a:off x="4667" y="5433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896" name="Line 180"/>
            <p:cNvSpPr>
              <a:spLocks noChangeShapeType="1"/>
            </p:cNvSpPr>
            <p:nvPr/>
          </p:nvSpPr>
          <p:spPr bwMode="auto">
            <a:xfrm flipH="1">
              <a:off x="4667" y="5968"/>
              <a:ext cx="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6897" name="Line 160"/>
          <p:cNvSpPr>
            <a:spLocks noChangeShapeType="1"/>
          </p:cNvSpPr>
          <p:nvPr/>
        </p:nvSpPr>
        <p:spPr bwMode="auto">
          <a:xfrm flipV="1">
            <a:off x="4047678" y="3179340"/>
            <a:ext cx="0" cy="325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898" name="Line 161"/>
          <p:cNvSpPr>
            <a:spLocks noChangeShapeType="1"/>
          </p:cNvSpPr>
          <p:nvPr/>
        </p:nvSpPr>
        <p:spPr bwMode="auto">
          <a:xfrm flipH="1">
            <a:off x="4038153" y="3890540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899" name="Line 160"/>
          <p:cNvSpPr>
            <a:spLocks noChangeShapeType="1"/>
          </p:cNvSpPr>
          <p:nvPr/>
        </p:nvSpPr>
        <p:spPr bwMode="auto">
          <a:xfrm flipV="1">
            <a:off x="4573140" y="3179340"/>
            <a:ext cx="0" cy="325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0" name="Line 161"/>
          <p:cNvSpPr>
            <a:spLocks noChangeShapeType="1"/>
          </p:cNvSpPr>
          <p:nvPr/>
        </p:nvSpPr>
        <p:spPr bwMode="auto">
          <a:xfrm flipH="1">
            <a:off x="4571553" y="3898478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1" name="Line 160"/>
          <p:cNvSpPr>
            <a:spLocks noChangeShapeType="1"/>
          </p:cNvSpPr>
          <p:nvPr/>
        </p:nvSpPr>
        <p:spPr bwMode="auto">
          <a:xfrm flipV="1">
            <a:off x="5090665" y="3179340"/>
            <a:ext cx="0" cy="325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2" name="Line 161"/>
          <p:cNvSpPr>
            <a:spLocks noChangeShapeType="1"/>
          </p:cNvSpPr>
          <p:nvPr/>
        </p:nvSpPr>
        <p:spPr bwMode="auto">
          <a:xfrm flipH="1">
            <a:off x="5097015" y="3901653"/>
            <a:ext cx="0" cy="498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86903" name="Freeform 171"/>
          <p:cNvSpPr>
            <a:spLocks/>
          </p:cNvSpPr>
          <p:nvPr/>
        </p:nvSpPr>
        <p:spPr bwMode="auto">
          <a:xfrm>
            <a:off x="5049390" y="3504778"/>
            <a:ext cx="98425" cy="427037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904" name="Freeform 171"/>
          <p:cNvSpPr>
            <a:spLocks/>
          </p:cNvSpPr>
          <p:nvPr/>
        </p:nvSpPr>
        <p:spPr bwMode="auto">
          <a:xfrm>
            <a:off x="4530278" y="3504778"/>
            <a:ext cx="100012" cy="427037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905" name="Freeform 171"/>
          <p:cNvSpPr>
            <a:spLocks/>
          </p:cNvSpPr>
          <p:nvPr/>
        </p:nvSpPr>
        <p:spPr bwMode="auto">
          <a:xfrm>
            <a:off x="3996878" y="3504778"/>
            <a:ext cx="100012" cy="427037"/>
          </a:xfrm>
          <a:custGeom>
            <a:avLst/>
            <a:gdLst>
              <a:gd name="T0" fmla="*/ 0 w 77"/>
              <a:gd name="T1" fmla="*/ 0 h 244"/>
              <a:gd name="T2" fmla="*/ 0 w 77"/>
              <a:gd name="T3" fmla="*/ 2147483647 h 244"/>
              <a:gd name="T4" fmla="*/ 2147483647 w 77"/>
              <a:gd name="T5" fmla="*/ 2147483647 h 244"/>
              <a:gd name="T6" fmla="*/ 2147483647 w 77"/>
              <a:gd name="T7" fmla="*/ 0 h 244"/>
              <a:gd name="T8" fmla="*/ 0 w 77"/>
              <a:gd name="T9" fmla="*/ 0 h 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44"/>
              <a:gd name="T17" fmla="*/ 77 w 77"/>
              <a:gd name="T18" fmla="*/ 244 h 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44">
                <a:moveTo>
                  <a:pt x="0" y="0"/>
                </a:moveTo>
                <a:lnTo>
                  <a:pt x="0" y="243"/>
                </a:lnTo>
                <a:lnTo>
                  <a:pt x="76" y="243"/>
                </a:lnTo>
                <a:lnTo>
                  <a:pt x="7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6074915" y="2207790"/>
            <a:ext cx="2254250" cy="4167188"/>
            <a:chOff x="3912" y="2115"/>
            <a:chExt cx="1990" cy="395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3912" y="2115"/>
              <a:ext cx="1990" cy="3953"/>
              <a:chOff x="3912" y="2115"/>
              <a:chExt cx="1990" cy="3953"/>
            </a:xfrm>
          </p:grpSpPr>
          <p:sp>
            <p:nvSpPr>
              <p:cNvPr id="287073" name="Line 176"/>
              <p:cNvSpPr>
                <a:spLocks noChangeShapeType="1"/>
              </p:cNvSpPr>
              <p:nvPr/>
            </p:nvSpPr>
            <p:spPr bwMode="auto">
              <a:xfrm flipV="1">
                <a:off x="4200" y="4083"/>
                <a:ext cx="0" cy="1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3912" y="2115"/>
                <a:ext cx="1990" cy="3953"/>
                <a:chOff x="3912" y="2115"/>
                <a:chExt cx="1990" cy="3953"/>
              </a:xfrm>
            </p:grpSpPr>
            <p:grpSp>
              <p:nvGrpSpPr>
                <p:cNvPr id="11" name="Group 5"/>
                <p:cNvGrpSpPr>
                  <a:grpSpLocks/>
                </p:cNvGrpSpPr>
                <p:nvPr/>
              </p:nvGrpSpPr>
              <p:grpSpPr bwMode="auto">
                <a:xfrm>
                  <a:off x="3912" y="2115"/>
                  <a:ext cx="1990" cy="3938"/>
                  <a:chOff x="3912" y="2115"/>
                  <a:chExt cx="1990" cy="3938"/>
                </a:xfrm>
              </p:grpSpPr>
              <p:grpSp>
                <p:nvGrpSpPr>
                  <p:cNvPr id="1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4280" y="2115"/>
                    <a:ext cx="1622" cy="705"/>
                    <a:chOff x="4280" y="2115"/>
                    <a:chExt cx="1622" cy="705"/>
                  </a:xfrm>
                </p:grpSpPr>
                <p:grpSp>
                  <p:nvGrpSpPr>
                    <p:cNvPr id="13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0" y="2115"/>
                      <a:ext cx="560" cy="705"/>
                      <a:chOff x="2915" y="1392"/>
                      <a:chExt cx="495" cy="426"/>
                    </a:xfrm>
                  </p:grpSpPr>
                  <p:sp>
                    <p:nvSpPr>
                      <p:cNvPr id="286912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15" y="1392"/>
                        <a:ext cx="495" cy="426"/>
                      </a:xfrm>
                      <a:custGeom>
                        <a:avLst/>
                        <a:gdLst>
                          <a:gd name="T0" fmla="*/ 86 w 495"/>
                          <a:gd name="T1" fmla="*/ 0 h 426"/>
                          <a:gd name="T2" fmla="*/ 86 w 495"/>
                          <a:gd name="T3" fmla="*/ 247 h 426"/>
                          <a:gd name="T4" fmla="*/ 164 w 495"/>
                          <a:gd name="T5" fmla="*/ 247 h 426"/>
                          <a:gd name="T6" fmla="*/ 176 w 495"/>
                          <a:gd name="T7" fmla="*/ 254 h 426"/>
                          <a:gd name="T8" fmla="*/ 178 w 495"/>
                          <a:gd name="T9" fmla="*/ 251 h 426"/>
                          <a:gd name="T10" fmla="*/ 144 w 495"/>
                          <a:gd name="T11" fmla="*/ 251 h 426"/>
                          <a:gd name="T12" fmla="*/ 144 w 495"/>
                          <a:gd name="T13" fmla="*/ 265 h 426"/>
                          <a:gd name="T14" fmla="*/ 16 w 495"/>
                          <a:gd name="T15" fmla="*/ 265 h 426"/>
                          <a:gd name="T16" fmla="*/ 16 w 495"/>
                          <a:gd name="T17" fmla="*/ 350 h 426"/>
                          <a:gd name="T18" fmla="*/ 22 w 495"/>
                          <a:gd name="T19" fmla="*/ 350 h 426"/>
                          <a:gd name="T20" fmla="*/ 0 w 495"/>
                          <a:gd name="T21" fmla="*/ 406 h 426"/>
                          <a:gd name="T22" fmla="*/ 4 w 495"/>
                          <a:gd name="T23" fmla="*/ 425 h 426"/>
                          <a:gd name="T24" fmla="*/ 489 w 495"/>
                          <a:gd name="T25" fmla="*/ 425 h 426"/>
                          <a:gd name="T26" fmla="*/ 494 w 495"/>
                          <a:gd name="T27" fmla="*/ 406 h 426"/>
                          <a:gd name="T28" fmla="*/ 470 w 495"/>
                          <a:gd name="T29" fmla="*/ 352 h 426"/>
                          <a:gd name="T30" fmla="*/ 477 w 495"/>
                          <a:gd name="T31" fmla="*/ 352 h 426"/>
                          <a:gd name="T32" fmla="*/ 477 w 495"/>
                          <a:gd name="T33" fmla="*/ 265 h 426"/>
                          <a:gd name="T34" fmla="*/ 350 w 495"/>
                          <a:gd name="T35" fmla="*/ 265 h 426"/>
                          <a:gd name="T36" fmla="*/ 350 w 495"/>
                          <a:gd name="T37" fmla="*/ 254 h 426"/>
                          <a:gd name="T38" fmla="*/ 317 w 495"/>
                          <a:gd name="T39" fmla="*/ 254 h 426"/>
                          <a:gd name="T40" fmla="*/ 329 w 495"/>
                          <a:gd name="T41" fmla="*/ 247 h 426"/>
                          <a:gd name="T42" fmla="*/ 406 w 495"/>
                          <a:gd name="T43" fmla="*/ 247 h 426"/>
                          <a:gd name="T44" fmla="*/ 406 w 495"/>
                          <a:gd name="T45" fmla="*/ 0 h 426"/>
                          <a:gd name="T46" fmla="*/ 86 w 495"/>
                          <a:gd name="T47" fmla="*/ 0 h 42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5"/>
                          <a:gd name="T73" fmla="*/ 0 h 426"/>
                          <a:gd name="T74" fmla="*/ 495 w 495"/>
                          <a:gd name="T75" fmla="*/ 426 h 426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5" h="426">
                            <a:moveTo>
                              <a:pt x="86" y="0"/>
                            </a:moveTo>
                            <a:lnTo>
                              <a:pt x="86" y="247"/>
                            </a:lnTo>
                            <a:lnTo>
                              <a:pt x="164" y="247"/>
                            </a:lnTo>
                            <a:lnTo>
                              <a:pt x="176" y="254"/>
                            </a:lnTo>
                            <a:lnTo>
                              <a:pt x="178" y="251"/>
                            </a:lnTo>
                            <a:lnTo>
                              <a:pt x="144" y="251"/>
                            </a:lnTo>
                            <a:lnTo>
                              <a:pt x="144" y="265"/>
                            </a:lnTo>
                            <a:lnTo>
                              <a:pt x="16" y="265"/>
                            </a:lnTo>
                            <a:lnTo>
                              <a:pt x="16" y="350"/>
                            </a:lnTo>
                            <a:lnTo>
                              <a:pt x="22" y="350"/>
                            </a:lnTo>
                            <a:lnTo>
                              <a:pt x="0" y="406"/>
                            </a:lnTo>
                            <a:lnTo>
                              <a:pt x="4" y="425"/>
                            </a:lnTo>
                            <a:lnTo>
                              <a:pt x="489" y="425"/>
                            </a:lnTo>
                            <a:lnTo>
                              <a:pt x="494" y="406"/>
                            </a:lnTo>
                            <a:lnTo>
                              <a:pt x="470" y="352"/>
                            </a:lnTo>
                            <a:lnTo>
                              <a:pt x="477" y="352"/>
                            </a:lnTo>
                            <a:lnTo>
                              <a:pt x="477" y="265"/>
                            </a:lnTo>
                            <a:lnTo>
                              <a:pt x="350" y="265"/>
                            </a:lnTo>
                            <a:lnTo>
                              <a:pt x="350" y="254"/>
                            </a:lnTo>
                            <a:lnTo>
                              <a:pt x="317" y="254"/>
                            </a:lnTo>
                            <a:lnTo>
                              <a:pt x="329" y="247"/>
                            </a:lnTo>
                            <a:lnTo>
                              <a:pt x="406" y="247"/>
                            </a:lnTo>
                            <a:lnTo>
                              <a:pt x="406" y="0"/>
                            </a:lnTo>
                            <a:lnTo>
                              <a:pt x="8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3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5" y="1800"/>
                        <a:ext cx="480" cy="18"/>
                      </a:xfrm>
                      <a:custGeom>
                        <a:avLst/>
                        <a:gdLst>
                          <a:gd name="T0" fmla="*/ 0 w 480"/>
                          <a:gd name="T1" fmla="*/ 0 h 18"/>
                          <a:gd name="T2" fmla="*/ 479 w 480"/>
                          <a:gd name="T3" fmla="*/ 0 h 18"/>
                          <a:gd name="T4" fmla="*/ 475 w 480"/>
                          <a:gd name="T5" fmla="*/ 17 h 18"/>
                          <a:gd name="T6" fmla="*/ 4 w 480"/>
                          <a:gd name="T7" fmla="*/ 17 h 18"/>
                          <a:gd name="T8" fmla="*/ 0 w 480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18"/>
                          <a:gd name="T17" fmla="*/ 480 w 480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18">
                            <a:moveTo>
                              <a:pt x="0" y="0"/>
                            </a:moveTo>
                            <a:lnTo>
                              <a:pt x="479" y="0"/>
                            </a:lnTo>
                            <a:lnTo>
                              <a:pt x="475" y="17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4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25" y="1737"/>
                        <a:ext cx="480" cy="64"/>
                      </a:xfrm>
                      <a:custGeom>
                        <a:avLst/>
                        <a:gdLst>
                          <a:gd name="T0" fmla="*/ 24 w 480"/>
                          <a:gd name="T1" fmla="*/ 0 h 64"/>
                          <a:gd name="T2" fmla="*/ 451 w 480"/>
                          <a:gd name="T3" fmla="*/ 0 h 64"/>
                          <a:gd name="T4" fmla="*/ 479 w 480"/>
                          <a:gd name="T5" fmla="*/ 63 h 64"/>
                          <a:gd name="T6" fmla="*/ 0 w 480"/>
                          <a:gd name="T7" fmla="*/ 63 h 64"/>
                          <a:gd name="T8" fmla="*/ 24 w 480"/>
                          <a:gd name="T9" fmla="*/ 0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64"/>
                          <a:gd name="T17" fmla="*/ 480 w 480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64">
                            <a:moveTo>
                              <a:pt x="24" y="0"/>
                            </a:moveTo>
                            <a:lnTo>
                              <a:pt x="451" y="0"/>
                            </a:lnTo>
                            <a:lnTo>
                              <a:pt x="479" y="63"/>
                            </a:lnTo>
                            <a:lnTo>
                              <a:pt x="0" y="63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5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57" y="1745"/>
                        <a:ext cx="415" cy="53"/>
                      </a:xfrm>
                      <a:custGeom>
                        <a:avLst/>
                        <a:gdLst>
                          <a:gd name="T0" fmla="*/ 13 w 415"/>
                          <a:gd name="T1" fmla="*/ 0 h 53"/>
                          <a:gd name="T2" fmla="*/ 394 w 415"/>
                          <a:gd name="T3" fmla="*/ 0 h 53"/>
                          <a:gd name="T4" fmla="*/ 414 w 415"/>
                          <a:gd name="T5" fmla="*/ 52 h 53"/>
                          <a:gd name="T6" fmla="*/ 0 w 415"/>
                          <a:gd name="T7" fmla="*/ 52 h 53"/>
                          <a:gd name="T8" fmla="*/ 13 w 415"/>
                          <a:gd name="T9" fmla="*/ 0 h 5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5"/>
                          <a:gd name="T16" fmla="*/ 0 h 53"/>
                          <a:gd name="T17" fmla="*/ 415 w 415"/>
                          <a:gd name="T18" fmla="*/ 53 h 5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5" h="53">
                            <a:moveTo>
                              <a:pt x="13" y="0"/>
                            </a:moveTo>
                            <a:lnTo>
                              <a:pt x="394" y="0"/>
                            </a:lnTo>
                            <a:lnTo>
                              <a:pt x="414" y="52"/>
                            </a:lnTo>
                            <a:lnTo>
                              <a:pt x="0" y="52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6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2" y="1745"/>
                        <a:ext cx="406" cy="48"/>
                      </a:xfrm>
                      <a:custGeom>
                        <a:avLst/>
                        <a:gdLst>
                          <a:gd name="T0" fmla="*/ 14 w 406"/>
                          <a:gd name="T1" fmla="*/ 0 h 48"/>
                          <a:gd name="T2" fmla="*/ 390 w 406"/>
                          <a:gd name="T3" fmla="*/ 0 h 48"/>
                          <a:gd name="T4" fmla="*/ 405 w 406"/>
                          <a:gd name="T5" fmla="*/ 47 h 48"/>
                          <a:gd name="T6" fmla="*/ 0 w 406"/>
                          <a:gd name="T7" fmla="*/ 47 h 48"/>
                          <a:gd name="T8" fmla="*/ 11 w 406"/>
                          <a:gd name="T9" fmla="*/ 0 h 48"/>
                          <a:gd name="T10" fmla="*/ 14 w 406"/>
                          <a:gd name="T11" fmla="*/ 0 h 4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06"/>
                          <a:gd name="T19" fmla="*/ 0 h 48"/>
                          <a:gd name="T20" fmla="*/ 406 w 406"/>
                          <a:gd name="T21" fmla="*/ 48 h 4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06" h="48">
                            <a:moveTo>
                              <a:pt x="14" y="0"/>
                            </a:moveTo>
                            <a:lnTo>
                              <a:pt x="390" y="0"/>
                            </a:lnTo>
                            <a:lnTo>
                              <a:pt x="405" y="47"/>
                            </a:lnTo>
                            <a:lnTo>
                              <a:pt x="0" y="47"/>
                            </a:lnTo>
                            <a:lnTo>
                              <a:pt x="11" y="0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7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0" y="1745"/>
                        <a:ext cx="22" cy="19"/>
                      </a:xfrm>
                      <a:custGeom>
                        <a:avLst/>
                        <a:gdLst>
                          <a:gd name="T0" fmla="*/ 21 w 22"/>
                          <a:gd name="T1" fmla="*/ 18 h 19"/>
                          <a:gd name="T2" fmla="*/ 21 w 22"/>
                          <a:gd name="T3" fmla="*/ 0 h 19"/>
                          <a:gd name="T4" fmla="*/ 0 w 22"/>
                          <a:gd name="T5" fmla="*/ 0 h 19"/>
                          <a:gd name="T6" fmla="*/ 0 w 22"/>
                          <a:gd name="T7" fmla="*/ 18 h 19"/>
                          <a:gd name="T8" fmla="*/ 21 w 22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21" y="18"/>
                            </a:moveTo>
                            <a:lnTo>
                              <a:pt x="2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2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8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8" y="1745"/>
                        <a:ext cx="21" cy="19"/>
                      </a:xfrm>
                      <a:custGeom>
                        <a:avLst/>
                        <a:gdLst>
                          <a:gd name="T0" fmla="*/ 19 w 21"/>
                          <a:gd name="T1" fmla="*/ 18 h 19"/>
                          <a:gd name="T2" fmla="*/ 20 w 21"/>
                          <a:gd name="T3" fmla="*/ 0 h 19"/>
                          <a:gd name="T4" fmla="*/ 1 w 21"/>
                          <a:gd name="T5" fmla="*/ 0 h 19"/>
                          <a:gd name="T6" fmla="*/ 0 w 21"/>
                          <a:gd name="T7" fmla="*/ 18 h 19"/>
                          <a:gd name="T8" fmla="*/ 19 w 2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19" y="18"/>
                            </a:moveTo>
                            <a:lnTo>
                              <a:pt x="20" y="0"/>
                            </a:lnTo>
                            <a:lnTo>
                              <a:pt x="1" y="0"/>
                            </a:lnTo>
                            <a:lnTo>
                              <a:pt x="0" y="18"/>
                            </a:lnTo>
                            <a:lnTo>
                              <a:pt x="19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19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7" y="1745"/>
                        <a:ext cx="55" cy="19"/>
                      </a:xfrm>
                      <a:custGeom>
                        <a:avLst/>
                        <a:gdLst>
                          <a:gd name="T0" fmla="*/ 54 w 55"/>
                          <a:gd name="T1" fmla="*/ 18 h 19"/>
                          <a:gd name="T2" fmla="*/ 54 w 55"/>
                          <a:gd name="T3" fmla="*/ 0 h 19"/>
                          <a:gd name="T4" fmla="*/ 0 w 55"/>
                          <a:gd name="T5" fmla="*/ 0 h 19"/>
                          <a:gd name="T6" fmla="*/ 0 w 55"/>
                          <a:gd name="T7" fmla="*/ 18 h 19"/>
                          <a:gd name="T8" fmla="*/ 54 w 5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4" y="18"/>
                            </a:move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4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0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4" y="1745"/>
                        <a:ext cx="56" cy="19"/>
                      </a:xfrm>
                      <a:custGeom>
                        <a:avLst/>
                        <a:gdLst>
                          <a:gd name="T0" fmla="*/ 55 w 56"/>
                          <a:gd name="T1" fmla="*/ 18 h 19"/>
                          <a:gd name="T2" fmla="*/ 55 w 56"/>
                          <a:gd name="T3" fmla="*/ 0 h 19"/>
                          <a:gd name="T4" fmla="*/ 0 w 56"/>
                          <a:gd name="T5" fmla="*/ 0 h 19"/>
                          <a:gd name="T6" fmla="*/ 0 w 56"/>
                          <a:gd name="T7" fmla="*/ 18 h 19"/>
                          <a:gd name="T8" fmla="*/ 55 w 56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"/>
                          <a:gd name="T17" fmla="*/ 56 w 56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">
                            <a:moveTo>
                              <a:pt x="55" y="18"/>
                            </a:moveTo>
                            <a:lnTo>
                              <a:pt x="55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5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1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91" y="1745"/>
                        <a:ext cx="56" cy="19"/>
                      </a:xfrm>
                      <a:custGeom>
                        <a:avLst/>
                        <a:gdLst>
                          <a:gd name="T0" fmla="*/ 55 w 56"/>
                          <a:gd name="T1" fmla="*/ 18 h 19"/>
                          <a:gd name="T2" fmla="*/ 55 w 56"/>
                          <a:gd name="T3" fmla="*/ 0 h 19"/>
                          <a:gd name="T4" fmla="*/ 0 w 56"/>
                          <a:gd name="T5" fmla="*/ 0 h 19"/>
                          <a:gd name="T6" fmla="*/ 0 w 56"/>
                          <a:gd name="T7" fmla="*/ 18 h 19"/>
                          <a:gd name="T8" fmla="*/ 55 w 56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"/>
                          <a:gd name="T17" fmla="*/ 56 w 56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">
                            <a:moveTo>
                              <a:pt x="55" y="18"/>
                            </a:moveTo>
                            <a:lnTo>
                              <a:pt x="55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5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2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90" y="1745"/>
                        <a:ext cx="55" cy="19"/>
                      </a:xfrm>
                      <a:custGeom>
                        <a:avLst/>
                        <a:gdLst>
                          <a:gd name="T0" fmla="*/ 54 w 55"/>
                          <a:gd name="T1" fmla="*/ 18 h 19"/>
                          <a:gd name="T2" fmla="*/ 54 w 55"/>
                          <a:gd name="T3" fmla="*/ 0 h 19"/>
                          <a:gd name="T4" fmla="*/ 0 w 55"/>
                          <a:gd name="T5" fmla="*/ 0 h 19"/>
                          <a:gd name="T6" fmla="*/ 0 w 55"/>
                          <a:gd name="T7" fmla="*/ 18 h 19"/>
                          <a:gd name="T8" fmla="*/ 54 w 5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4" y="18"/>
                            </a:move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4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3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0" y="1754"/>
                        <a:ext cx="258" cy="32"/>
                      </a:xfrm>
                      <a:custGeom>
                        <a:avLst/>
                        <a:gdLst>
                          <a:gd name="T0" fmla="*/ 6 w 258"/>
                          <a:gd name="T1" fmla="*/ 0 h 32"/>
                          <a:gd name="T2" fmla="*/ 257 w 258"/>
                          <a:gd name="T3" fmla="*/ 0 h 32"/>
                          <a:gd name="T4" fmla="*/ 257 w 258"/>
                          <a:gd name="T5" fmla="*/ 31 h 32"/>
                          <a:gd name="T6" fmla="*/ 0 w 258"/>
                          <a:gd name="T7" fmla="*/ 31 h 32"/>
                          <a:gd name="T8" fmla="*/ 6 w 258"/>
                          <a:gd name="T9" fmla="*/ 1 h 32"/>
                          <a:gd name="T10" fmla="*/ 6 w 258"/>
                          <a:gd name="T11" fmla="*/ 0 h 3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58"/>
                          <a:gd name="T19" fmla="*/ 0 h 32"/>
                          <a:gd name="T20" fmla="*/ 258 w 258"/>
                          <a:gd name="T21" fmla="*/ 32 h 3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58" h="32">
                            <a:moveTo>
                              <a:pt x="6" y="0"/>
                            </a:moveTo>
                            <a:lnTo>
                              <a:pt x="257" y="0"/>
                            </a:lnTo>
                            <a:lnTo>
                              <a:pt x="257" y="31"/>
                            </a:lnTo>
                            <a:lnTo>
                              <a:pt x="0" y="31"/>
                            </a:lnTo>
                            <a:lnTo>
                              <a:pt x="6" y="1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4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2" y="1764"/>
                        <a:ext cx="253" cy="19"/>
                      </a:xfrm>
                      <a:custGeom>
                        <a:avLst/>
                        <a:gdLst>
                          <a:gd name="T0" fmla="*/ 1 w 253"/>
                          <a:gd name="T1" fmla="*/ 0 h 19"/>
                          <a:gd name="T2" fmla="*/ 252 w 253"/>
                          <a:gd name="T3" fmla="*/ 0 h 19"/>
                          <a:gd name="T4" fmla="*/ 252 w 253"/>
                          <a:gd name="T5" fmla="*/ 18 h 19"/>
                          <a:gd name="T6" fmla="*/ 0 w 253"/>
                          <a:gd name="T7" fmla="*/ 18 h 19"/>
                          <a:gd name="T8" fmla="*/ 1 w 253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3"/>
                          <a:gd name="T16" fmla="*/ 0 h 19"/>
                          <a:gd name="T17" fmla="*/ 253 w 253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3" h="19">
                            <a:moveTo>
                              <a:pt x="1" y="0"/>
                            </a:moveTo>
                            <a:lnTo>
                              <a:pt x="252" y="0"/>
                            </a:lnTo>
                            <a:lnTo>
                              <a:pt x="252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5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5" y="1754"/>
                        <a:ext cx="249" cy="20"/>
                      </a:xfrm>
                      <a:custGeom>
                        <a:avLst/>
                        <a:gdLst>
                          <a:gd name="T0" fmla="*/ 0 w 249"/>
                          <a:gd name="T1" fmla="*/ 0 h 20"/>
                          <a:gd name="T2" fmla="*/ 248 w 249"/>
                          <a:gd name="T3" fmla="*/ 0 h 20"/>
                          <a:gd name="T4" fmla="*/ 248 w 249"/>
                          <a:gd name="T5" fmla="*/ 19 h 20"/>
                          <a:gd name="T6" fmla="*/ 0 w 249"/>
                          <a:gd name="T7" fmla="*/ 19 h 20"/>
                          <a:gd name="T8" fmla="*/ 0 w 249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9"/>
                          <a:gd name="T16" fmla="*/ 0 h 20"/>
                          <a:gd name="T17" fmla="*/ 249 w 249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9" h="20">
                            <a:moveTo>
                              <a:pt x="0" y="0"/>
                            </a:moveTo>
                            <a:lnTo>
                              <a:pt x="248" y="0"/>
                            </a:lnTo>
                            <a:lnTo>
                              <a:pt x="248" y="19"/>
                            </a:lnTo>
                            <a:lnTo>
                              <a:pt x="0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6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70" y="1770"/>
                        <a:ext cx="22" cy="18"/>
                      </a:xfrm>
                      <a:custGeom>
                        <a:avLst/>
                        <a:gdLst>
                          <a:gd name="T0" fmla="*/ 1 w 22"/>
                          <a:gd name="T1" fmla="*/ 0 h 18"/>
                          <a:gd name="T2" fmla="*/ 21 w 22"/>
                          <a:gd name="T3" fmla="*/ 0 h 18"/>
                          <a:gd name="T4" fmla="*/ 19 w 22"/>
                          <a:gd name="T5" fmla="*/ 17 h 18"/>
                          <a:gd name="T6" fmla="*/ 0 w 22"/>
                          <a:gd name="T7" fmla="*/ 17 h 18"/>
                          <a:gd name="T8" fmla="*/ 1 w 22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8"/>
                          <a:gd name="T17" fmla="*/ 22 w 22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8">
                            <a:moveTo>
                              <a:pt x="1" y="0"/>
                            </a:moveTo>
                            <a:lnTo>
                              <a:pt x="21" y="0"/>
                            </a:lnTo>
                            <a:lnTo>
                              <a:pt x="19" y="17"/>
                            </a:lnTo>
                            <a:lnTo>
                              <a:pt x="0" y="17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8" y="1777"/>
                        <a:ext cx="24" cy="19"/>
                      </a:xfrm>
                      <a:custGeom>
                        <a:avLst/>
                        <a:gdLst>
                          <a:gd name="T0" fmla="*/ 23 w 24"/>
                          <a:gd name="T1" fmla="*/ 0 h 19"/>
                          <a:gd name="T2" fmla="*/ 23 w 24"/>
                          <a:gd name="T3" fmla="*/ 18 h 19"/>
                          <a:gd name="T4" fmla="*/ 0 w 24"/>
                          <a:gd name="T5" fmla="*/ 18 h 19"/>
                          <a:gd name="T6" fmla="*/ 1 w 24"/>
                          <a:gd name="T7" fmla="*/ 0 h 19"/>
                          <a:gd name="T8" fmla="*/ 23 w 24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19"/>
                          <a:gd name="T17" fmla="*/ 24 w 2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19">
                            <a:moveTo>
                              <a:pt x="23" y="0"/>
                            </a:moveTo>
                            <a:lnTo>
                              <a:pt x="23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  <a:lnTo>
                              <a:pt x="2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8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2" y="1770"/>
                        <a:ext cx="211" cy="18"/>
                      </a:xfrm>
                      <a:custGeom>
                        <a:avLst/>
                        <a:gdLst>
                          <a:gd name="T0" fmla="*/ 0 w 211"/>
                          <a:gd name="T1" fmla="*/ 0 h 18"/>
                          <a:gd name="T2" fmla="*/ 0 w 211"/>
                          <a:gd name="T3" fmla="*/ 17 h 18"/>
                          <a:gd name="T4" fmla="*/ 209 w 211"/>
                          <a:gd name="T5" fmla="*/ 17 h 18"/>
                          <a:gd name="T6" fmla="*/ 210 w 211"/>
                          <a:gd name="T7" fmla="*/ 0 h 18"/>
                          <a:gd name="T8" fmla="*/ 1 w 211"/>
                          <a:gd name="T9" fmla="*/ 0 h 18"/>
                          <a:gd name="T10" fmla="*/ 0 w 211"/>
                          <a:gd name="T11" fmla="*/ 0 h 1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1"/>
                          <a:gd name="T19" fmla="*/ 0 h 18"/>
                          <a:gd name="T20" fmla="*/ 211 w 211"/>
                          <a:gd name="T21" fmla="*/ 18 h 1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1" h="18">
                            <a:moveTo>
                              <a:pt x="0" y="0"/>
                            </a:moveTo>
                            <a:lnTo>
                              <a:pt x="0" y="17"/>
                            </a:lnTo>
                            <a:lnTo>
                              <a:pt x="209" y="17"/>
                            </a:lnTo>
                            <a:lnTo>
                              <a:pt x="210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29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4" y="1777"/>
                        <a:ext cx="206" cy="19"/>
                      </a:xfrm>
                      <a:custGeom>
                        <a:avLst/>
                        <a:gdLst>
                          <a:gd name="T0" fmla="*/ 0 w 206"/>
                          <a:gd name="T1" fmla="*/ 0 h 19"/>
                          <a:gd name="T2" fmla="*/ 0 w 206"/>
                          <a:gd name="T3" fmla="*/ 18 h 19"/>
                          <a:gd name="T4" fmla="*/ 205 w 206"/>
                          <a:gd name="T5" fmla="*/ 18 h 19"/>
                          <a:gd name="T6" fmla="*/ 205 w 206"/>
                          <a:gd name="T7" fmla="*/ 0 h 19"/>
                          <a:gd name="T8" fmla="*/ 4 w 206"/>
                          <a:gd name="T9" fmla="*/ 0 h 19"/>
                          <a:gd name="T10" fmla="*/ 0 w 20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6"/>
                          <a:gd name="T19" fmla="*/ 0 h 19"/>
                          <a:gd name="T20" fmla="*/ 206 w 20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6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205" y="18"/>
                            </a:lnTo>
                            <a:lnTo>
                              <a:pt x="205" y="0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0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8" y="1785"/>
                        <a:ext cx="21" cy="19"/>
                      </a:xfrm>
                      <a:custGeom>
                        <a:avLst/>
                        <a:gdLst>
                          <a:gd name="T0" fmla="*/ 0 w 21"/>
                          <a:gd name="T1" fmla="*/ 0 h 19"/>
                          <a:gd name="T2" fmla="*/ 20 w 21"/>
                          <a:gd name="T3" fmla="*/ 0 h 19"/>
                          <a:gd name="T4" fmla="*/ 20 w 21"/>
                          <a:gd name="T5" fmla="*/ 18 h 19"/>
                          <a:gd name="T6" fmla="*/ 0 w 21"/>
                          <a:gd name="T7" fmla="*/ 18 h 19"/>
                          <a:gd name="T8" fmla="*/ 0 w 2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1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7" y="1783"/>
                        <a:ext cx="21" cy="19"/>
                      </a:xfrm>
                      <a:custGeom>
                        <a:avLst/>
                        <a:gdLst>
                          <a:gd name="T0" fmla="*/ 0 w 21"/>
                          <a:gd name="T1" fmla="*/ 0 h 19"/>
                          <a:gd name="T2" fmla="*/ 20 w 21"/>
                          <a:gd name="T3" fmla="*/ 0 h 19"/>
                          <a:gd name="T4" fmla="*/ 20 w 21"/>
                          <a:gd name="T5" fmla="*/ 18 h 19"/>
                          <a:gd name="T6" fmla="*/ 0 w 21"/>
                          <a:gd name="T7" fmla="*/ 18 h 19"/>
                          <a:gd name="T8" fmla="*/ 0 w 2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19"/>
                          <a:gd name="T17" fmla="*/ 21 w 2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19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2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01" y="1785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4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4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3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9" y="1783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6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6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4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2" y="1745"/>
                        <a:ext cx="42" cy="19"/>
                      </a:xfrm>
                      <a:custGeom>
                        <a:avLst/>
                        <a:gdLst>
                          <a:gd name="T0" fmla="*/ 41 w 42"/>
                          <a:gd name="T1" fmla="*/ 13 h 19"/>
                          <a:gd name="T2" fmla="*/ 41 w 42"/>
                          <a:gd name="T3" fmla="*/ 0 h 19"/>
                          <a:gd name="T4" fmla="*/ 0 w 42"/>
                          <a:gd name="T5" fmla="*/ 0 h 19"/>
                          <a:gd name="T6" fmla="*/ 0 w 42"/>
                          <a:gd name="T7" fmla="*/ 18 h 19"/>
                          <a:gd name="T8" fmla="*/ 41 w 42"/>
                          <a:gd name="T9" fmla="*/ 18 h 19"/>
                          <a:gd name="T10" fmla="*/ 41 w 42"/>
                          <a:gd name="T11" fmla="*/ 13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2"/>
                          <a:gd name="T19" fmla="*/ 0 h 19"/>
                          <a:gd name="T20" fmla="*/ 42 w 42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2" h="19">
                            <a:moveTo>
                              <a:pt x="41" y="13"/>
                            </a:moveTo>
                            <a:lnTo>
                              <a:pt x="4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1" y="18"/>
                            </a:lnTo>
                            <a:lnTo>
                              <a:pt x="41" y="13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5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45"/>
                        <a:ext cx="43" cy="19"/>
                      </a:xfrm>
                      <a:custGeom>
                        <a:avLst/>
                        <a:gdLst>
                          <a:gd name="T0" fmla="*/ 42 w 43"/>
                          <a:gd name="T1" fmla="*/ 18 h 19"/>
                          <a:gd name="T2" fmla="*/ 40 w 43"/>
                          <a:gd name="T3" fmla="*/ 0 h 19"/>
                          <a:gd name="T4" fmla="*/ 0 w 43"/>
                          <a:gd name="T5" fmla="*/ 0 h 19"/>
                          <a:gd name="T6" fmla="*/ 0 w 43"/>
                          <a:gd name="T7" fmla="*/ 18 h 19"/>
                          <a:gd name="T8" fmla="*/ 42 w 43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3"/>
                          <a:gd name="T16" fmla="*/ 0 h 19"/>
                          <a:gd name="T17" fmla="*/ 43 w 43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3" h="19">
                            <a:moveTo>
                              <a:pt x="42" y="18"/>
                            </a:moveTo>
                            <a:lnTo>
                              <a:pt x="40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2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54"/>
                        <a:ext cx="50" cy="20"/>
                      </a:xfrm>
                      <a:custGeom>
                        <a:avLst/>
                        <a:gdLst>
                          <a:gd name="T0" fmla="*/ 0 w 50"/>
                          <a:gd name="T1" fmla="*/ 0 h 20"/>
                          <a:gd name="T2" fmla="*/ 45 w 50"/>
                          <a:gd name="T3" fmla="*/ 0 h 20"/>
                          <a:gd name="T4" fmla="*/ 49 w 50"/>
                          <a:gd name="T5" fmla="*/ 19 h 20"/>
                          <a:gd name="T6" fmla="*/ 0 w 50"/>
                          <a:gd name="T7" fmla="*/ 19 h 20"/>
                          <a:gd name="T8" fmla="*/ 0 w 50"/>
                          <a:gd name="T9" fmla="*/ 4 h 20"/>
                          <a:gd name="T10" fmla="*/ 0 w 50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0"/>
                          <a:gd name="T19" fmla="*/ 0 h 20"/>
                          <a:gd name="T20" fmla="*/ 50 w 50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0" h="20">
                            <a:moveTo>
                              <a:pt x="0" y="0"/>
                            </a:moveTo>
                            <a:lnTo>
                              <a:pt x="45" y="0"/>
                            </a:lnTo>
                            <a:lnTo>
                              <a:pt x="49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54"/>
                        <a:ext cx="43" cy="20"/>
                      </a:xfrm>
                      <a:custGeom>
                        <a:avLst/>
                        <a:gdLst>
                          <a:gd name="T0" fmla="*/ 0 w 43"/>
                          <a:gd name="T1" fmla="*/ 0 h 20"/>
                          <a:gd name="T2" fmla="*/ 42 w 43"/>
                          <a:gd name="T3" fmla="*/ 0 h 20"/>
                          <a:gd name="T4" fmla="*/ 42 w 43"/>
                          <a:gd name="T5" fmla="*/ 19 h 20"/>
                          <a:gd name="T6" fmla="*/ 0 w 43"/>
                          <a:gd name="T7" fmla="*/ 19 h 20"/>
                          <a:gd name="T8" fmla="*/ 0 w 43"/>
                          <a:gd name="T9" fmla="*/ 4 h 20"/>
                          <a:gd name="T10" fmla="*/ 0 w 43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3"/>
                          <a:gd name="T19" fmla="*/ 0 h 20"/>
                          <a:gd name="T20" fmla="*/ 43 w 43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3" h="20">
                            <a:moveTo>
                              <a:pt x="0" y="0"/>
                            </a:moveTo>
                            <a:lnTo>
                              <a:pt x="42" y="0"/>
                            </a:lnTo>
                            <a:lnTo>
                              <a:pt x="42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8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64"/>
                        <a:ext cx="48" cy="19"/>
                      </a:xfrm>
                      <a:custGeom>
                        <a:avLst/>
                        <a:gdLst>
                          <a:gd name="T0" fmla="*/ 0 w 48"/>
                          <a:gd name="T1" fmla="*/ 0 h 19"/>
                          <a:gd name="T2" fmla="*/ 45 w 48"/>
                          <a:gd name="T3" fmla="*/ 0 h 19"/>
                          <a:gd name="T4" fmla="*/ 47 w 48"/>
                          <a:gd name="T5" fmla="*/ 18 h 19"/>
                          <a:gd name="T6" fmla="*/ 0 w 48"/>
                          <a:gd name="T7" fmla="*/ 18 h 19"/>
                          <a:gd name="T8" fmla="*/ 0 w 48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"/>
                          <a:gd name="T16" fmla="*/ 0 h 19"/>
                          <a:gd name="T17" fmla="*/ 48 w 48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" h="19">
                            <a:moveTo>
                              <a:pt x="0" y="0"/>
                            </a:moveTo>
                            <a:lnTo>
                              <a:pt x="45" y="0"/>
                            </a:lnTo>
                            <a:lnTo>
                              <a:pt x="47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39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1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2 h 19"/>
                          <a:gd name="T10" fmla="*/ 0 w 20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"/>
                          <a:gd name="T19" fmla="*/ 0 h 19"/>
                          <a:gd name="T20" fmla="*/ 20 w 20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0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59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19"/>
                          <a:gd name="T17" fmla="*/ 20 w 2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1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2" y="178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0 h 19"/>
                          <a:gd name="T2" fmla="*/ 50 w 51"/>
                          <a:gd name="T3" fmla="*/ 0 h 19"/>
                          <a:gd name="T4" fmla="*/ 50 w 51"/>
                          <a:gd name="T5" fmla="*/ 18 h 19"/>
                          <a:gd name="T6" fmla="*/ 0 w 51"/>
                          <a:gd name="T7" fmla="*/ 18 h 19"/>
                          <a:gd name="T8" fmla="*/ 0 w 5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1" y="1783"/>
                        <a:ext cx="50" cy="19"/>
                      </a:xfrm>
                      <a:custGeom>
                        <a:avLst/>
                        <a:gdLst>
                          <a:gd name="T0" fmla="*/ 0 w 50"/>
                          <a:gd name="T1" fmla="*/ 0 h 19"/>
                          <a:gd name="T2" fmla="*/ 49 w 50"/>
                          <a:gd name="T3" fmla="*/ 0 h 19"/>
                          <a:gd name="T4" fmla="*/ 49 w 50"/>
                          <a:gd name="T5" fmla="*/ 18 h 19"/>
                          <a:gd name="T6" fmla="*/ 0 w 50"/>
                          <a:gd name="T7" fmla="*/ 18 h 19"/>
                          <a:gd name="T8" fmla="*/ 0 w 5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"/>
                          <a:gd name="T16" fmla="*/ 0 h 19"/>
                          <a:gd name="T17" fmla="*/ 50 w 5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" h="19">
                            <a:moveTo>
                              <a:pt x="0" y="0"/>
                            </a:moveTo>
                            <a:lnTo>
                              <a:pt x="49" y="0"/>
                            </a:lnTo>
                            <a:lnTo>
                              <a:pt x="4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9" y="174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18 h 19"/>
                          <a:gd name="T2" fmla="*/ 0 w 51"/>
                          <a:gd name="T3" fmla="*/ 0 h 19"/>
                          <a:gd name="T4" fmla="*/ 45 w 51"/>
                          <a:gd name="T5" fmla="*/ 0 h 19"/>
                          <a:gd name="T6" fmla="*/ 50 w 51"/>
                          <a:gd name="T7" fmla="*/ 18 h 19"/>
                          <a:gd name="T8" fmla="*/ 0 w 5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18"/>
                            </a:moveTo>
                            <a:lnTo>
                              <a:pt x="0" y="0"/>
                            </a:lnTo>
                            <a:lnTo>
                              <a:pt x="45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4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6" y="1745"/>
                        <a:ext cx="50" cy="19"/>
                      </a:xfrm>
                      <a:custGeom>
                        <a:avLst/>
                        <a:gdLst>
                          <a:gd name="T0" fmla="*/ 1 w 50"/>
                          <a:gd name="T1" fmla="*/ 18 h 19"/>
                          <a:gd name="T2" fmla="*/ 0 w 50"/>
                          <a:gd name="T3" fmla="*/ 0 h 19"/>
                          <a:gd name="T4" fmla="*/ 45 w 50"/>
                          <a:gd name="T5" fmla="*/ 0 h 19"/>
                          <a:gd name="T6" fmla="*/ 49 w 50"/>
                          <a:gd name="T7" fmla="*/ 18 h 19"/>
                          <a:gd name="T8" fmla="*/ 1 w 50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"/>
                          <a:gd name="T16" fmla="*/ 0 h 19"/>
                          <a:gd name="T17" fmla="*/ 50 w 5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" h="19">
                            <a:moveTo>
                              <a:pt x="1" y="18"/>
                            </a:moveTo>
                            <a:lnTo>
                              <a:pt x="0" y="0"/>
                            </a:lnTo>
                            <a:lnTo>
                              <a:pt x="45" y="0"/>
                            </a:lnTo>
                            <a:lnTo>
                              <a:pt x="49" y="18"/>
                            </a:lnTo>
                            <a:lnTo>
                              <a:pt x="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5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9" y="1754"/>
                        <a:ext cx="64" cy="37"/>
                      </a:xfrm>
                      <a:custGeom>
                        <a:avLst/>
                        <a:gdLst>
                          <a:gd name="T0" fmla="*/ 0 w 64"/>
                          <a:gd name="T1" fmla="*/ 0 h 37"/>
                          <a:gd name="T2" fmla="*/ 48 w 64"/>
                          <a:gd name="T3" fmla="*/ 0 h 37"/>
                          <a:gd name="T4" fmla="*/ 63 w 64"/>
                          <a:gd name="T5" fmla="*/ 36 h 37"/>
                          <a:gd name="T6" fmla="*/ 9 w 64"/>
                          <a:gd name="T7" fmla="*/ 36 h 37"/>
                          <a:gd name="T8" fmla="*/ 1 w 64"/>
                          <a:gd name="T9" fmla="*/ 1 h 37"/>
                          <a:gd name="T10" fmla="*/ 0 w 64"/>
                          <a:gd name="T11" fmla="*/ 0 h 37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64"/>
                          <a:gd name="T19" fmla="*/ 0 h 37"/>
                          <a:gd name="T20" fmla="*/ 64 w 64"/>
                          <a:gd name="T21" fmla="*/ 37 h 37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64" h="37">
                            <a:moveTo>
                              <a:pt x="0" y="0"/>
                            </a:moveTo>
                            <a:lnTo>
                              <a:pt x="48" y="0"/>
                            </a:lnTo>
                            <a:lnTo>
                              <a:pt x="63" y="36"/>
                            </a:lnTo>
                            <a:lnTo>
                              <a:pt x="9" y="36"/>
                            </a:lnTo>
                            <a:lnTo>
                              <a:pt x="1" y="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6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8" y="1754"/>
                        <a:ext cx="53" cy="20"/>
                      </a:xfrm>
                      <a:custGeom>
                        <a:avLst/>
                        <a:gdLst>
                          <a:gd name="T0" fmla="*/ 0 w 53"/>
                          <a:gd name="T1" fmla="*/ 0 h 20"/>
                          <a:gd name="T2" fmla="*/ 47 w 53"/>
                          <a:gd name="T3" fmla="*/ 0 h 20"/>
                          <a:gd name="T4" fmla="*/ 52 w 53"/>
                          <a:gd name="T5" fmla="*/ 19 h 20"/>
                          <a:gd name="T6" fmla="*/ 1 w 53"/>
                          <a:gd name="T7" fmla="*/ 19 h 20"/>
                          <a:gd name="T8" fmla="*/ 0 w 53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20"/>
                          <a:gd name="T17" fmla="*/ 53 w 53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20">
                            <a:moveTo>
                              <a:pt x="0" y="0"/>
                            </a:moveTo>
                            <a:lnTo>
                              <a:pt x="47" y="0"/>
                            </a:lnTo>
                            <a:lnTo>
                              <a:pt x="52" y="19"/>
                            </a:lnTo>
                            <a:lnTo>
                              <a:pt x="1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7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99" y="1764"/>
                        <a:ext cx="54" cy="19"/>
                      </a:xfrm>
                      <a:custGeom>
                        <a:avLst/>
                        <a:gdLst>
                          <a:gd name="T0" fmla="*/ 0 w 54"/>
                          <a:gd name="T1" fmla="*/ 0 h 19"/>
                          <a:gd name="T2" fmla="*/ 51 w 54"/>
                          <a:gd name="T3" fmla="*/ 0 h 19"/>
                          <a:gd name="T4" fmla="*/ 53 w 54"/>
                          <a:gd name="T5" fmla="*/ 18 h 19"/>
                          <a:gd name="T6" fmla="*/ 0 w 54"/>
                          <a:gd name="T7" fmla="*/ 18 h 19"/>
                          <a:gd name="T8" fmla="*/ 0 w 54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4"/>
                          <a:gd name="T16" fmla="*/ 0 h 19"/>
                          <a:gd name="T17" fmla="*/ 54 w 5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4" h="19">
                            <a:moveTo>
                              <a:pt x="0" y="0"/>
                            </a:moveTo>
                            <a:lnTo>
                              <a:pt x="51" y="0"/>
                            </a:lnTo>
                            <a:lnTo>
                              <a:pt x="53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8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2" y="1770"/>
                        <a:ext cx="53" cy="18"/>
                      </a:xfrm>
                      <a:custGeom>
                        <a:avLst/>
                        <a:gdLst>
                          <a:gd name="T0" fmla="*/ 0 w 53"/>
                          <a:gd name="T1" fmla="*/ 0 h 18"/>
                          <a:gd name="T2" fmla="*/ 50 w 53"/>
                          <a:gd name="T3" fmla="*/ 0 h 18"/>
                          <a:gd name="T4" fmla="*/ 52 w 53"/>
                          <a:gd name="T5" fmla="*/ 17 h 18"/>
                          <a:gd name="T6" fmla="*/ 0 w 53"/>
                          <a:gd name="T7" fmla="*/ 17 h 18"/>
                          <a:gd name="T8" fmla="*/ 0 w 53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18"/>
                          <a:gd name="T17" fmla="*/ 53 w 53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18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2" y="17"/>
                            </a:lnTo>
                            <a:lnTo>
                              <a:pt x="0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49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3" y="1777"/>
                        <a:ext cx="55" cy="19"/>
                      </a:xfrm>
                      <a:custGeom>
                        <a:avLst/>
                        <a:gdLst>
                          <a:gd name="T0" fmla="*/ 52 w 55"/>
                          <a:gd name="T1" fmla="*/ 0 h 19"/>
                          <a:gd name="T2" fmla="*/ 54 w 55"/>
                          <a:gd name="T3" fmla="*/ 18 h 19"/>
                          <a:gd name="T4" fmla="*/ 1 w 55"/>
                          <a:gd name="T5" fmla="*/ 18 h 19"/>
                          <a:gd name="T6" fmla="*/ 0 w 55"/>
                          <a:gd name="T7" fmla="*/ 0 h 19"/>
                          <a:gd name="T8" fmla="*/ 52 w 55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2" y="0"/>
                            </a:moveTo>
                            <a:lnTo>
                              <a:pt x="54" y="18"/>
                            </a:lnTo>
                            <a:lnTo>
                              <a:pt x="1" y="18"/>
                            </a:lnTo>
                            <a:lnTo>
                              <a:pt x="0" y="0"/>
                            </a:lnTo>
                            <a:lnTo>
                              <a:pt x="52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0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04" y="1783"/>
                        <a:ext cx="56" cy="19"/>
                      </a:xfrm>
                      <a:custGeom>
                        <a:avLst/>
                        <a:gdLst>
                          <a:gd name="T0" fmla="*/ 0 w 56"/>
                          <a:gd name="T1" fmla="*/ 0 h 19"/>
                          <a:gd name="T2" fmla="*/ 54 w 56"/>
                          <a:gd name="T3" fmla="*/ 0 h 19"/>
                          <a:gd name="T4" fmla="*/ 55 w 56"/>
                          <a:gd name="T5" fmla="*/ 18 h 19"/>
                          <a:gd name="T6" fmla="*/ 1 w 56"/>
                          <a:gd name="T7" fmla="*/ 18 h 19"/>
                          <a:gd name="T8" fmla="*/ 1 w 56"/>
                          <a:gd name="T9" fmla="*/ 0 h 19"/>
                          <a:gd name="T10" fmla="*/ 0 w 5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6"/>
                          <a:gd name="T19" fmla="*/ 0 h 19"/>
                          <a:gd name="T20" fmla="*/ 56 w 5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6" h="19">
                            <a:moveTo>
                              <a:pt x="0" y="0"/>
                            </a:moveTo>
                            <a:lnTo>
                              <a:pt x="54" y="0"/>
                            </a:lnTo>
                            <a:lnTo>
                              <a:pt x="55" y="18"/>
                            </a:lnTo>
                            <a:lnTo>
                              <a:pt x="1" y="18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1" name="Rectangl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43" y="1669"/>
                        <a:ext cx="434" cy="6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2" name="Rectangle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5" y="1676"/>
                        <a:ext cx="411" cy="4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3" name="Rectangle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9" y="1681"/>
                        <a:ext cx="405" cy="3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4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710"/>
                        <a:ext cx="112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5" name="Rectangle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716"/>
                        <a:ext cx="11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6" name="Rectangle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721"/>
                        <a:ext cx="112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7" name="Oval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7" y="1686"/>
                        <a:ext cx="13" cy="10"/>
                      </a:xfrm>
                      <a:prstGeom prst="ellipse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8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1" y="1683"/>
                        <a:ext cx="119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59" name="Rectangl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39" y="1683"/>
                        <a:ext cx="120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0" name="Rectangl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1" y="1705"/>
                        <a:ext cx="11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1" name="Rectangle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39" y="1705"/>
                        <a:ext cx="120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2" name="Rectangl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8" y="1685"/>
                        <a:ext cx="10" cy="12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3" name="Rectangl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8" y="1692"/>
                        <a:ext cx="10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4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8" y="1694"/>
                        <a:ext cx="3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5" name="Rectangl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1694"/>
                        <a:ext cx="3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6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0" y="1681"/>
                        <a:ext cx="21" cy="21"/>
                      </a:xfrm>
                      <a:custGeom>
                        <a:avLst/>
                        <a:gdLst>
                          <a:gd name="T0" fmla="*/ 0 w 21"/>
                          <a:gd name="T1" fmla="*/ 20 h 21"/>
                          <a:gd name="T2" fmla="*/ 20 w 21"/>
                          <a:gd name="T3" fmla="*/ 20 h 21"/>
                          <a:gd name="T4" fmla="*/ 8 w 21"/>
                          <a:gd name="T5" fmla="*/ 20 h 21"/>
                          <a:gd name="T6" fmla="*/ 8 w 21"/>
                          <a:gd name="T7" fmla="*/ 7 h 21"/>
                          <a:gd name="T8" fmla="*/ 20 w 21"/>
                          <a:gd name="T9" fmla="*/ 3 h 21"/>
                          <a:gd name="T10" fmla="*/ 8 w 21"/>
                          <a:gd name="T11" fmla="*/ 0 h 21"/>
                          <a:gd name="T12" fmla="*/ 0 w 21"/>
                          <a:gd name="T13" fmla="*/ 0 h 21"/>
                          <a:gd name="T14" fmla="*/ 0 w 21"/>
                          <a:gd name="T15" fmla="*/ 20 h 2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21"/>
                          <a:gd name="T25" fmla="*/ 0 h 21"/>
                          <a:gd name="T26" fmla="*/ 21 w 21"/>
                          <a:gd name="T27" fmla="*/ 21 h 2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" h="21">
                            <a:moveTo>
                              <a:pt x="0" y="20"/>
                            </a:moveTo>
                            <a:lnTo>
                              <a:pt x="20" y="20"/>
                            </a:lnTo>
                            <a:lnTo>
                              <a:pt x="8" y="20"/>
                            </a:lnTo>
                            <a:lnTo>
                              <a:pt x="8" y="7"/>
                            </a:lnTo>
                            <a:lnTo>
                              <a:pt x="20" y="3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2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7" name="Rectangle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44" y="1715"/>
                        <a:ext cx="7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8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1" y="1713"/>
                        <a:ext cx="83" cy="20"/>
                      </a:xfrm>
                      <a:custGeom>
                        <a:avLst/>
                        <a:gdLst>
                          <a:gd name="T0" fmla="*/ 0 w 83"/>
                          <a:gd name="T1" fmla="*/ 0 h 20"/>
                          <a:gd name="T2" fmla="*/ 9 w 83"/>
                          <a:gd name="T3" fmla="*/ 0 h 20"/>
                          <a:gd name="T4" fmla="*/ 10 w 83"/>
                          <a:gd name="T5" fmla="*/ 9 h 20"/>
                          <a:gd name="T6" fmla="*/ 68 w 83"/>
                          <a:gd name="T7" fmla="*/ 9 h 20"/>
                          <a:gd name="T8" fmla="*/ 71 w 83"/>
                          <a:gd name="T9" fmla="*/ 0 h 20"/>
                          <a:gd name="T10" fmla="*/ 82 w 83"/>
                          <a:gd name="T11" fmla="*/ 0 h 20"/>
                          <a:gd name="T12" fmla="*/ 77 w 83"/>
                          <a:gd name="T13" fmla="*/ 19 h 20"/>
                          <a:gd name="T14" fmla="*/ 6 w 83"/>
                          <a:gd name="T15" fmla="*/ 19 h 20"/>
                          <a:gd name="T16" fmla="*/ 0 w 83"/>
                          <a:gd name="T17" fmla="*/ 9 h 20"/>
                          <a:gd name="T18" fmla="*/ 0 w 83"/>
                          <a:gd name="T19" fmla="*/ 0 h 2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83"/>
                          <a:gd name="T31" fmla="*/ 0 h 20"/>
                          <a:gd name="T32" fmla="*/ 83 w 83"/>
                          <a:gd name="T33" fmla="*/ 20 h 2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83" h="20">
                            <a:moveTo>
                              <a:pt x="0" y="0"/>
                            </a:moveTo>
                            <a:lnTo>
                              <a:pt x="9" y="0"/>
                            </a:lnTo>
                            <a:lnTo>
                              <a:pt x="10" y="9"/>
                            </a:lnTo>
                            <a:lnTo>
                              <a:pt x="68" y="9"/>
                            </a:lnTo>
                            <a:lnTo>
                              <a:pt x="71" y="0"/>
                            </a:lnTo>
                            <a:lnTo>
                              <a:pt x="82" y="0"/>
                            </a:lnTo>
                            <a:lnTo>
                              <a:pt x="77" y="19"/>
                            </a:lnTo>
                            <a:lnTo>
                              <a:pt x="6" y="19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69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5" y="1696"/>
                        <a:ext cx="106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0" name="Rectangl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67" y="1691"/>
                        <a:ext cx="3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1" name="Rectangl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70" y="1694"/>
                        <a:ext cx="25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2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1" y="1656"/>
                        <a:ext cx="178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3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3" y="1403"/>
                        <a:ext cx="293" cy="22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4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6" y="1425"/>
                        <a:ext cx="227" cy="16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5" name="Rectangl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57" y="1432"/>
                        <a:ext cx="206" cy="1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6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07" y="1645"/>
                        <a:ext cx="111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7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79" y="1633"/>
                        <a:ext cx="167" cy="19"/>
                      </a:xfrm>
                      <a:custGeom>
                        <a:avLst/>
                        <a:gdLst>
                          <a:gd name="T0" fmla="*/ 23 w 167"/>
                          <a:gd name="T1" fmla="*/ 18 h 19"/>
                          <a:gd name="T2" fmla="*/ 146 w 167"/>
                          <a:gd name="T3" fmla="*/ 18 h 19"/>
                          <a:gd name="T4" fmla="*/ 166 w 167"/>
                          <a:gd name="T5" fmla="*/ 0 h 19"/>
                          <a:gd name="T6" fmla="*/ 0 w 167"/>
                          <a:gd name="T7" fmla="*/ 0 h 19"/>
                          <a:gd name="T8" fmla="*/ 23 w 167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7"/>
                          <a:gd name="T16" fmla="*/ 0 h 19"/>
                          <a:gd name="T17" fmla="*/ 167 w 16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7" h="19">
                            <a:moveTo>
                              <a:pt x="23" y="18"/>
                            </a:moveTo>
                            <a:lnTo>
                              <a:pt x="146" y="18"/>
                            </a:lnTo>
                            <a:lnTo>
                              <a:pt x="166" y="0"/>
                            </a:lnTo>
                            <a:lnTo>
                              <a:pt x="0" y="0"/>
                            </a:lnTo>
                            <a:lnTo>
                              <a:pt x="23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8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6" y="1613"/>
                        <a:ext cx="27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79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5" y="1613"/>
                        <a:ext cx="1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0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8" y="1615"/>
                        <a:ext cx="11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1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5" y="1611"/>
                        <a:ext cx="34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2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6" y="1613"/>
                        <a:ext cx="3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3" name="Rectangle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50" y="1620"/>
                        <a:ext cx="26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4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40" y="2115"/>
                      <a:ext cx="562" cy="705"/>
                      <a:chOff x="3849" y="1392"/>
                      <a:chExt cx="496" cy="426"/>
                    </a:xfrm>
                  </p:grpSpPr>
                  <p:sp>
                    <p:nvSpPr>
                      <p:cNvPr id="28698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9" y="1392"/>
                        <a:ext cx="496" cy="426"/>
                      </a:xfrm>
                      <a:custGeom>
                        <a:avLst/>
                        <a:gdLst>
                          <a:gd name="T0" fmla="*/ 86 w 496"/>
                          <a:gd name="T1" fmla="*/ 0 h 426"/>
                          <a:gd name="T2" fmla="*/ 86 w 496"/>
                          <a:gd name="T3" fmla="*/ 247 h 426"/>
                          <a:gd name="T4" fmla="*/ 164 w 496"/>
                          <a:gd name="T5" fmla="*/ 247 h 426"/>
                          <a:gd name="T6" fmla="*/ 176 w 496"/>
                          <a:gd name="T7" fmla="*/ 254 h 426"/>
                          <a:gd name="T8" fmla="*/ 178 w 496"/>
                          <a:gd name="T9" fmla="*/ 251 h 426"/>
                          <a:gd name="T10" fmla="*/ 144 w 496"/>
                          <a:gd name="T11" fmla="*/ 251 h 426"/>
                          <a:gd name="T12" fmla="*/ 144 w 496"/>
                          <a:gd name="T13" fmla="*/ 265 h 426"/>
                          <a:gd name="T14" fmla="*/ 16 w 496"/>
                          <a:gd name="T15" fmla="*/ 265 h 426"/>
                          <a:gd name="T16" fmla="*/ 16 w 496"/>
                          <a:gd name="T17" fmla="*/ 350 h 426"/>
                          <a:gd name="T18" fmla="*/ 22 w 496"/>
                          <a:gd name="T19" fmla="*/ 350 h 426"/>
                          <a:gd name="T20" fmla="*/ 0 w 496"/>
                          <a:gd name="T21" fmla="*/ 406 h 426"/>
                          <a:gd name="T22" fmla="*/ 4 w 496"/>
                          <a:gd name="T23" fmla="*/ 425 h 426"/>
                          <a:gd name="T24" fmla="*/ 490 w 496"/>
                          <a:gd name="T25" fmla="*/ 425 h 426"/>
                          <a:gd name="T26" fmla="*/ 495 w 496"/>
                          <a:gd name="T27" fmla="*/ 406 h 426"/>
                          <a:gd name="T28" fmla="*/ 471 w 496"/>
                          <a:gd name="T29" fmla="*/ 352 h 426"/>
                          <a:gd name="T30" fmla="*/ 478 w 496"/>
                          <a:gd name="T31" fmla="*/ 352 h 426"/>
                          <a:gd name="T32" fmla="*/ 478 w 496"/>
                          <a:gd name="T33" fmla="*/ 265 h 426"/>
                          <a:gd name="T34" fmla="*/ 351 w 496"/>
                          <a:gd name="T35" fmla="*/ 265 h 426"/>
                          <a:gd name="T36" fmla="*/ 351 w 496"/>
                          <a:gd name="T37" fmla="*/ 254 h 426"/>
                          <a:gd name="T38" fmla="*/ 318 w 496"/>
                          <a:gd name="T39" fmla="*/ 254 h 426"/>
                          <a:gd name="T40" fmla="*/ 329 w 496"/>
                          <a:gd name="T41" fmla="*/ 247 h 426"/>
                          <a:gd name="T42" fmla="*/ 407 w 496"/>
                          <a:gd name="T43" fmla="*/ 247 h 426"/>
                          <a:gd name="T44" fmla="*/ 407 w 496"/>
                          <a:gd name="T45" fmla="*/ 0 h 426"/>
                          <a:gd name="T46" fmla="*/ 86 w 496"/>
                          <a:gd name="T47" fmla="*/ 0 h 42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6"/>
                          <a:gd name="T73" fmla="*/ 0 h 426"/>
                          <a:gd name="T74" fmla="*/ 496 w 496"/>
                          <a:gd name="T75" fmla="*/ 426 h 426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6" h="426">
                            <a:moveTo>
                              <a:pt x="86" y="0"/>
                            </a:moveTo>
                            <a:lnTo>
                              <a:pt x="86" y="247"/>
                            </a:lnTo>
                            <a:lnTo>
                              <a:pt x="164" y="247"/>
                            </a:lnTo>
                            <a:lnTo>
                              <a:pt x="176" y="254"/>
                            </a:lnTo>
                            <a:lnTo>
                              <a:pt x="178" y="251"/>
                            </a:lnTo>
                            <a:lnTo>
                              <a:pt x="144" y="251"/>
                            </a:lnTo>
                            <a:lnTo>
                              <a:pt x="144" y="265"/>
                            </a:lnTo>
                            <a:lnTo>
                              <a:pt x="16" y="265"/>
                            </a:lnTo>
                            <a:lnTo>
                              <a:pt x="16" y="350"/>
                            </a:lnTo>
                            <a:lnTo>
                              <a:pt x="22" y="350"/>
                            </a:lnTo>
                            <a:lnTo>
                              <a:pt x="0" y="406"/>
                            </a:lnTo>
                            <a:lnTo>
                              <a:pt x="4" y="425"/>
                            </a:lnTo>
                            <a:lnTo>
                              <a:pt x="490" y="425"/>
                            </a:lnTo>
                            <a:lnTo>
                              <a:pt x="495" y="406"/>
                            </a:lnTo>
                            <a:lnTo>
                              <a:pt x="471" y="352"/>
                            </a:lnTo>
                            <a:lnTo>
                              <a:pt x="478" y="352"/>
                            </a:lnTo>
                            <a:lnTo>
                              <a:pt x="478" y="265"/>
                            </a:lnTo>
                            <a:lnTo>
                              <a:pt x="351" y="265"/>
                            </a:lnTo>
                            <a:lnTo>
                              <a:pt x="351" y="254"/>
                            </a:lnTo>
                            <a:lnTo>
                              <a:pt x="318" y="254"/>
                            </a:lnTo>
                            <a:lnTo>
                              <a:pt x="329" y="247"/>
                            </a:lnTo>
                            <a:lnTo>
                              <a:pt x="407" y="247"/>
                            </a:lnTo>
                            <a:lnTo>
                              <a:pt x="407" y="0"/>
                            </a:lnTo>
                            <a:lnTo>
                              <a:pt x="8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6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1800"/>
                        <a:ext cx="480" cy="18"/>
                      </a:xfrm>
                      <a:custGeom>
                        <a:avLst/>
                        <a:gdLst>
                          <a:gd name="T0" fmla="*/ 0 w 480"/>
                          <a:gd name="T1" fmla="*/ 0 h 18"/>
                          <a:gd name="T2" fmla="*/ 479 w 480"/>
                          <a:gd name="T3" fmla="*/ 0 h 18"/>
                          <a:gd name="T4" fmla="*/ 475 w 480"/>
                          <a:gd name="T5" fmla="*/ 17 h 18"/>
                          <a:gd name="T6" fmla="*/ 4 w 480"/>
                          <a:gd name="T7" fmla="*/ 17 h 18"/>
                          <a:gd name="T8" fmla="*/ 0 w 480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18"/>
                          <a:gd name="T17" fmla="*/ 480 w 480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18">
                            <a:moveTo>
                              <a:pt x="0" y="0"/>
                            </a:moveTo>
                            <a:lnTo>
                              <a:pt x="479" y="0"/>
                            </a:lnTo>
                            <a:lnTo>
                              <a:pt x="475" y="17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7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1737"/>
                        <a:ext cx="480" cy="64"/>
                      </a:xfrm>
                      <a:custGeom>
                        <a:avLst/>
                        <a:gdLst>
                          <a:gd name="T0" fmla="*/ 24 w 480"/>
                          <a:gd name="T1" fmla="*/ 0 h 64"/>
                          <a:gd name="T2" fmla="*/ 451 w 480"/>
                          <a:gd name="T3" fmla="*/ 0 h 64"/>
                          <a:gd name="T4" fmla="*/ 479 w 480"/>
                          <a:gd name="T5" fmla="*/ 63 h 64"/>
                          <a:gd name="T6" fmla="*/ 0 w 480"/>
                          <a:gd name="T7" fmla="*/ 63 h 64"/>
                          <a:gd name="T8" fmla="*/ 24 w 480"/>
                          <a:gd name="T9" fmla="*/ 0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0"/>
                          <a:gd name="T16" fmla="*/ 0 h 64"/>
                          <a:gd name="T17" fmla="*/ 480 w 480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0" h="64">
                            <a:moveTo>
                              <a:pt x="24" y="0"/>
                            </a:moveTo>
                            <a:lnTo>
                              <a:pt x="451" y="0"/>
                            </a:lnTo>
                            <a:lnTo>
                              <a:pt x="479" y="63"/>
                            </a:lnTo>
                            <a:lnTo>
                              <a:pt x="0" y="63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8" name="Freeform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1" y="1745"/>
                        <a:ext cx="415" cy="53"/>
                      </a:xfrm>
                      <a:custGeom>
                        <a:avLst/>
                        <a:gdLst>
                          <a:gd name="T0" fmla="*/ 13 w 415"/>
                          <a:gd name="T1" fmla="*/ 0 h 53"/>
                          <a:gd name="T2" fmla="*/ 394 w 415"/>
                          <a:gd name="T3" fmla="*/ 0 h 53"/>
                          <a:gd name="T4" fmla="*/ 414 w 415"/>
                          <a:gd name="T5" fmla="*/ 52 h 53"/>
                          <a:gd name="T6" fmla="*/ 0 w 415"/>
                          <a:gd name="T7" fmla="*/ 52 h 53"/>
                          <a:gd name="T8" fmla="*/ 13 w 415"/>
                          <a:gd name="T9" fmla="*/ 0 h 5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5"/>
                          <a:gd name="T16" fmla="*/ 0 h 53"/>
                          <a:gd name="T17" fmla="*/ 415 w 415"/>
                          <a:gd name="T18" fmla="*/ 53 h 5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5" h="53">
                            <a:moveTo>
                              <a:pt x="13" y="0"/>
                            </a:moveTo>
                            <a:lnTo>
                              <a:pt x="394" y="0"/>
                            </a:lnTo>
                            <a:lnTo>
                              <a:pt x="414" y="52"/>
                            </a:lnTo>
                            <a:lnTo>
                              <a:pt x="0" y="52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89" name="Freeform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6" y="1745"/>
                        <a:ext cx="405" cy="48"/>
                      </a:xfrm>
                      <a:custGeom>
                        <a:avLst/>
                        <a:gdLst>
                          <a:gd name="T0" fmla="*/ 13 w 405"/>
                          <a:gd name="T1" fmla="*/ 0 h 48"/>
                          <a:gd name="T2" fmla="*/ 389 w 405"/>
                          <a:gd name="T3" fmla="*/ 0 h 48"/>
                          <a:gd name="T4" fmla="*/ 404 w 405"/>
                          <a:gd name="T5" fmla="*/ 47 h 48"/>
                          <a:gd name="T6" fmla="*/ 0 w 405"/>
                          <a:gd name="T7" fmla="*/ 47 h 48"/>
                          <a:gd name="T8" fmla="*/ 11 w 405"/>
                          <a:gd name="T9" fmla="*/ 0 h 48"/>
                          <a:gd name="T10" fmla="*/ 13 w 405"/>
                          <a:gd name="T11" fmla="*/ 0 h 4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05"/>
                          <a:gd name="T19" fmla="*/ 0 h 48"/>
                          <a:gd name="T20" fmla="*/ 405 w 405"/>
                          <a:gd name="T21" fmla="*/ 48 h 4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05" h="48">
                            <a:moveTo>
                              <a:pt x="13" y="0"/>
                            </a:moveTo>
                            <a:lnTo>
                              <a:pt x="389" y="0"/>
                            </a:lnTo>
                            <a:lnTo>
                              <a:pt x="404" y="47"/>
                            </a:lnTo>
                            <a:lnTo>
                              <a:pt x="0" y="47"/>
                            </a:lnTo>
                            <a:lnTo>
                              <a:pt x="11" y="0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0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4" y="1745"/>
                        <a:ext cx="22" cy="19"/>
                      </a:xfrm>
                      <a:custGeom>
                        <a:avLst/>
                        <a:gdLst>
                          <a:gd name="T0" fmla="*/ 21 w 22"/>
                          <a:gd name="T1" fmla="*/ 18 h 19"/>
                          <a:gd name="T2" fmla="*/ 21 w 22"/>
                          <a:gd name="T3" fmla="*/ 0 h 19"/>
                          <a:gd name="T4" fmla="*/ 0 w 22"/>
                          <a:gd name="T5" fmla="*/ 0 h 19"/>
                          <a:gd name="T6" fmla="*/ 0 w 22"/>
                          <a:gd name="T7" fmla="*/ 18 h 19"/>
                          <a:gd name="T8" fmla="*/ 21 w 22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21" y="18"/>
                            </a:moveTo>
                            <a:lnTo>
                              <a:pt x="2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2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1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2" y="1745"/>
                        <a:ext cx="22" cy="19"/>
                      </a:xfrm>
                      <a:custGeom>
                        <a:avLst/>
                        <a:gdLst>
                          <a:gd name="T0" fmla="*/ 20 w 22"/>
                          <a:gd name="T1" fmla="*/ 18 h 19"/>
                          <a:gd name="T2" fmla="*/ 21 w 22"/>
                          <a:gd name="T3" fmla="*/ 0 h 19"/>
                          <a:gd name="T4" fmla="*/ 1 w 22"/>
                          <a:gd name="T5" fmla="*/ 0 h 19"/>
                          <a:gd name="T6" fmla="*/ 0 w 22"/>
                          <a:gd name="T7" fmla="*/ 18 h 19"/>
                          <a:gd name="T8" fmla="*/ 20 w 22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20" y="18"/>
                            </a:moveTo>
                            <a:lnTo>
                              <a:pt x="21" y="0"/>
                            </a:lnTo>
                            <a:lnTo>
                              <a:pt x="1" y="0"/>
                            </a:lnTo>
                            <a:lnTo>
                              <a:pt x="0" y="18"/>
                            </a:lnTo>
                            <a:lnTo>
                              <a:pt x="20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2" name="Freeform 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0" y="1745"/>
                        <a:ext cx="57" cy="19"/>
                      </a:xfrm>
                      <a:custGeom>
                        <a:avLst/>
                        <a:gdLst>
                          <a:gd name="T0" fmla="*/ 56 w 57"/>
                          <a:gd name="T1" fmla="*/ 18 h 19"/>
                          <a:gd name="T2" fmla="*/ 56 w 57"/>
                          <a:gd name="T3" fmla="*/ 0 h 19"/>
                          <a:gd name="T4" fmla="*/ 0 w 57"/>
                          <a:gd name="T5" fmla="*/ 0 h 19"/>
                          <a:gd name="T6" fmla="*/ 0 w 57"/>
                          <a:gd name="T7" fmla="*/ 18 h 19"/>
                          <a:gd name="T8" fmla="*/ 56 w 57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7"/>
                          <a:gd name="T16" fmla="*/ 0 h 19"/>
                          <a:gd name="T17" fmla="*/ 57 w 5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7" h="19">
                            <a:moveTo>
                              <a:pt x="56" y="18"/>
                            </a:moveTo>
                            <a:lnTo>
                              <a:pt x="56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6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3" name="Freeform 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8" y="1745"/>
                        <a:ext cx="56" cy="19"/>
                      </a:xfrm>
                      <a:custGeom>
                        <a:avLst/>
                        <a:gdLst>
                          <a:gd name="T0" fmla="*/ 55 w 56"/>
                          <a:gd name="T1" fmla="*/ 18 h 19"/>
                          <a:gd name="T2" fmla="*/ 55 w 56"/>
                          <a:gd name="T3" fmla="*/ 0 h 19"/>
                          <a:gd name="T4" fmla="*/ 0 w 56"/>
                          <a:gd name="T5" fmla="*/ 0 h 19"/>
                          <a:gd name="T6" fmla="*/ 0 w 56"/>
                          <a:gd name="T7" fmla="*/ 18 h 19"/>
                          <a:gd name="T8" fmla="*/ 55 w 56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19"/>
                          <a:gd name="T17" fmla="*/ 56 w 56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19">
                            <a:moveTo>
                              <a:pt x="55" y="18"/>
                            </a:moveTo>
                            <a:lnTo>
                              <a:pt x="55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5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4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7" y="1745"/>
                        <a:ext cx="53" cy="19"/>
                      </a:xfrm>
                      <a:custGeom>
                        <a:avLst/>
                        <a:gdLst>
                          <a:gd name="T0" fmla="*/ 52 w 53"/>
                          <a:gd name="T1" fmla="*/ 18 h 19"/>
                          <a:gd name="T2" fmla="*/ 52 w 53"/>
                          <a:gd name="T3" fmla="*/ 0 h 19"/>
                          <a:gd name="T4" fmla="*/ 0 w 53"/>
                          <a:gd name="T5" fmla="*/ 0 h 19"/>
                          <a:gd name="T6" fmla="*/ 0 w 53"/>
                          <a:gd name="T7" fmla="*/ 18 h 19"/>
                          <a:gd name="T8" fmla="*/ 52 w 53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19"/>
                          <a:gd name="T17" fmla="*/ 53 w 53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19">
                            <a:moveTo>
                              <a:pt x="52" y="18"/>
                            </a:moveTo>
                            <a:lnTo>
                              <a:pt x="52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2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5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25" y="1745"/>
                        <a:ext cx="55" cy="19"/>
                      </a:xfrm>
                      <a:custGeom>
                        <a:avLst/>
                        <a:gdLst>
                          <a:gd name="T0" fmla="*/ 54 w 55"/>
                          <a:gd name="T1" fmla="*/ 18 h 19"/>
                          <a:gd name="T2" fmla="*/ 54 w 55"/>
                          <a:gd name="T3" fmla="*/ 0 h 19"/>
                          <a:gd name="T4" fmla="*/ 0 w 55"/>
                          <a:gd name="T5" fmla="*/ 0 h 19"/>
                          <a:gd name="T6" fmla="*/ 0 w 55"/>
                          <a:gd name="T7" fmla="*/ 18 h 19"/>
                          <a:gd name="T8" fmla="*/ 54 w 5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4" y="18"/>
                            </a:moveTo>
                            <a:lnTo>
                              <a:pt x="54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54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6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5" y="1754"/>
                        <a:ext cx="257" cy="32"/>
                      </a:xfrm>
                      <a:custGeom>
                        <a:avLst/>
                        <a:gdLst>
                          <a:gd name="T0" fmla="*/ 6 w 257"/>
                          <a:gd name="T1" fmla="*/ 0 h 32"/>
                          <a:gd name="T2" fmla="*/ 256 w 257"/>
                          <a:gd name="T3" fmla="*/ 0 h 32"/>
                          <a:gd name="T4" fmla="*/ 256 w 257"/>
                          <a:gd name="T5" fmla="*/ 31 h 32"/>
                          <a:gd name="T6" fmla="*/ 0 w 257"/>
                          <a:gd name="T7" fmla="*/ 31 h 32"/>
                          <a:gd name="T8" fmla="*/ 6 w 257"/>
                          <a:gd name="T9" fmla="*/ 1 h 32"/>
                          <a:gd name="T10" fmla="*/ 6 w 257"/>
                          <a:gd name="T11" fmla="*/ 0 h 3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57"/>
                          <a:gd name="T19" fmla="*/ 0 h 32"/>
                          <a:gd name="T20" fmla="*/ 257 w 257"/>
                          <a:gd name="T21" fmla="*/ 32 h 32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57" h="32">
                            <a:moveTo>
                              <a:pt x="6" y="0"/>
                            </a:moveTo>
                            <a:lnTo>
                              <a:pt x="256" y="0"/>
                            </a:lnTo>
                            <a:lnTo>
                              <a:pt x="256" y="31"/>
                            </a:lnTo>
                            <a:lnTo>
                              <a:pt x="0" y="31"/>
                            </a:lnTo>
                            <a:lnTo>
                              <a:pt x="6" y="1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7" name="Freeform 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8" y="1764"/>
                        <a:ext cx="252" cy="19"/>
                      </a:xfrm>
                      <a:custGeom>
                        <a:avLst/>
                        <a:gdLst>
                          <a:gd name="T0" fmla="*/ 1 w 252"/>
                          <a:gd name="T1" fmla="*/ 0 h 19"/>
                          <a:gd name="T2" fmla="*/ 251 w 252"/>
                          <a:gd name="T3" fmla="*/ 0 h 19"/>
                          <a:gd name="T4" fmla="*/ 251 w 252"/>
                          <a:gd name="T5" fmla="*/ 18 h 19"/>
                          <a:gd name="T6" fmla="*/ 0 w 252"/>
                          <a:gd name="T7" fmla="*/ 18 h 19"/>
                          <a:gd name="T8" fmla="*/ 1 w 25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2"/>
                          <a:gd name="T16" fmla="*/ 0 h 19"/>
                          <a:gd name="T17" fmla="*/ 252 w 25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2" h="19">
                            <a:moveTo>
                              <a:pt x="1" y="0"/>
                            </a:moveTo>
                            <a:lnTo>
                              <a:pt x="251" y="0"/>
                            </a:lnTo>
                            <a:lnTo>
                              <a:pt x="251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8" name="Freeform 1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9" y="1754"/>
                        <a:ext cx="250" cy="20"/>
                      </a:xfrm>
                      <a:custGeom>
                        <a:avLst/>
                        <a:gdLst>
                          <a:gd name="T0" fmla="*/ 0 w 250"/>
                          <a:gd name="T1" fmla="*/ 0 h 20"/>
                          <a:gd name="T2" fmla="*/ 249 w 250"/>
                          <a:gd name="T3" fmla="*/ 0 h 20"/>
                          <a:gd name="T4" fmla="*/ 249 w 250"/>
                          <a:gd name="T5" fmla="*/ 19 h 20"/>
                          <a:gd name="T6" fmla="*/ 0 w 250"/>
                          <a:gd name="T7" fmla="*/ 19 h 20"/>
                          <a:gd name="T8" fmla="*/ 0 w 250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0"/>
                          <a:gd name="T16" fmla="*/ 0 h 20"/>
                          <a:gd name="T17" fmla="*/ 250 w 250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0" h="20">
                            <a:moveTo>
                              <a:pt x="0" y="0"/>
                            </a:moveTo>
                            <a:lnTo>
                              <a:pt x="249" y="0"/>
                            </a:lnTo>
                            <a:lnTo>
                              <a:pt x="249" y="19"/>
                            </a:lnTo>
                            <a:lnTo>
                              <a:pt x="0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6999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5" y="1770"/>
                        <a:ext cx="22" cy="18"/>
                      </a:xfrm>
                      <a:custGeom>
                        <a:avLst/>
                        <a:gdLst>
                          <a:gd name="T0" fmla="*/ 1 w 22"/>
                          <a:gd name="T1" fmla="*/ 0 h 18"/>
                          <a:gd name="T2" fmla="*/ 21 w 22"/>
                          <a:gd name="T3" fmla="*/ 0 h 18"/>
                          <a:gd name="T4" fmla="*/ 19 w 22"/>
                          <a:gd name="T5" fmla="*/ 17 h 18"/>
                          <a:gd name="T6" fmla="*/ 0 w 22"/>
                          <a:gd name="T7" fmla="*/ 17 h 18"/>
                          <a:gd name="T8" fmla="*/ 1 w 22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8"/>
                          <a:gd name="T17" fmla="*/ 22 w 22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8">
                            <a:moveTo>
                              <a:pt x="1" y="0"/>
                            </a:moveTo>
                            <a:lnTo>
                              <a:pt x="21" y="0"/>
                            </a:lnTo>
                            <a:lnTo>
                              <a:pt x="19" y="17"/>
                            </a:lnTo>
                            <a:lnTo>
                              <a:pt x="0" y="17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0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2" y="1777"/>
                        <a:ext cx="25" cy="19"/>
                      </a:xfrm>
                      <a:custGeom>
                        <a:avLst/>
                        <a:gdLst>
                          <a:gd name="T0" fmla="*/ 24 w 25"/>
                          <a:gd name="T1" fmla="*/ 0 h 19"/>
                          <a:gd name="T2" fmla="*/ 24 w 25"/>
                          <a:gd name="T3" fmla="*/ 18 h 19"/>
                          <a:gd name="T4" fmla="*/ 0 w 25"/>
                          <a:gd name="T5" fmla="*/ 18 h 19"/>
                          <a:gd name="T6" fmla="*/ 1 w 25"/>
                          <a:gd name="T7" fmla="*/ 0 h 19"/>
                          <a:gd name="T8" fmla="*/ 24 w 25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"/>
                          <a:gd name="T16" fmla="*/ 0 h 19"/>
                          <a:gd name="T17" fmla="*/ 25 w 2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" h="19">
                            <a:moveTo>
                              <a:pt x="24" y="0"/>
                            </a:moveTo>
                            <a:lnTo>
                              <a:pt x="24" y="18"/>
                            </a:lnTo>
                            <a:lnTo>
                              <a:pt x="0" y="18"/>
                            </a:lnTo>
                            <a:lnTo>
                              <a:pt x="1" y="0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1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7" y="1770"/>
                        <a:ext cx="210" cy="18"/>
                      </a:xfrm>
                      <a:custGeom>
                        <a:avLst/>
                        <a:gdLst>
                          <a:gd name="T0" fmla="*/ 0 w 210"/>
                          <a:gd name="T1" fmla="*/ 0 h 18"/>
                          <a:gd name="T2" fmla="*/ 0 w 210"/>
                          <a:gd name="T3" fmla="*/ 17 h 18"/>
                          <a:gd name="T4" fmla="*/ 208 w 210"/>
                          <a:gd name="T5" fmla="*/ 17 h 18"/>
                          <a:gd name="T6" fmla="*/ 209 w 210"/>
                          <a:gd name="T7" fmla="*/ 0 h 18"/>
                          <a:gd name="T8" fmla="*/ 1 w 210"/>
                          <a:gd name="T9" fmla="*/ 0 h 18"/>
                          <a:gd name="T10" fmla="*/ 0 w 210"/>
                          <a:gd name="T11" fmla="*/ 0 h 1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0"/>
                          <a:gd name="T19" fmla="*/ 0 h 18"/>
                          <a:gd name="T20" fmla="*/ 210 w 210"/>
                          <a:gd name="T21" fmla="*/ 18 h 1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0" h="18">
                            <a:moveTo>
                              <a:pt x="0" y="0"/>
                            </a:moveTo>
                            <a:lnTo>
                              <a:pt x="0" y="17"/>
                            </a:lnTo>
                            <a:lnTo>
                              <a:pt x="208" y="17"/>
                            </a:lnTo>
                            <a:lnTo>
                              <a:pt x="209" y="0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2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9" y="1777"/>
                        <a:ext cx="206" cy="19"/>
                      </a:xfrm>
                      <a:custGeom>
                        <a:avLst/>
                        <a:gdLst>
                          <a:gd name="T0" fmla="*/ 0 w 206"/>
                          <a:gd name="T1" fmla="*/ 0 h 19"/>
                          <a:gd name="T2" fmla="*/ 0 w 206"/>
                          <a:gd name="T3" fmla="*/ 18 h 19"/>
                          <a:gd name="T4" fmla="*/ 205 w 206"/>
                          <a:gd name="T5" fmla="*/ 18 h 19"/>
                          <a:gd name="T6" fmla="*/ 205 w 206"/>
                          <a:gd name="T7" fmla="*/ 0 h 19"/>
                          <a:gd name="T8" fmla="*/ 4 w 206"/>
                          <a:gd name="T9" fmla="*/ 0 h 19"/>
                          <a:gd name="T10" fmla="*/ 0 w 20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6"/>
                          <a:gd name="T19" fmla="*/ 0 h 19"/>
                          <a:gd name="T20" fmla="*/ 206 w 20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6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205" y="18"/>
                            </a:lnTo>
                            <a:lnTo>
                              <a:pt x="205" y="0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3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2" y="1785"/>
                        <a:ext cx="22" cy="19"/>
                      </a:xfrm>
                      <a:custGeom>
                        <a:avLst/>
                        <a:gdLst>
                          <a:gd name="T0" fmla="*/ 0 w 22"/>
                          <a:gd name="T1" fmla="*/ 0 h 19"/>
                          <a:gd name="T2" fmla="*/ 21 w 22"/>
                          <a:gd name="T3" fmla="*/ 0 h 19"/>
                          <a:gd name="T4" fmla="*/ 21 w 22"/>
                          <a:gd name="T5" fmla="*/ 18 h 19"/>
                          <a:gd name="T6" fmla="*/ 0 w 22"/>
                          <a:gd name="T7" fmla="*/ 18 h 19"/>
                          <a:gd name="T8" fmla="*/ 0 w 2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4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1" y="1783"/>
                        <a:ext cx="22" cy="19"/>
                      </a:xfrm>
                      <a:custGeom>
                        <a:avLst/>
                        <a:gdLst>
                          <a:gd name="T0" fmla="*/ 0 w 22"/>
                          <a:gd name="T1" fmla="*/ 0 h 19"/>
                          <a:gd name="T2" fmla="*/ 21 w 22"/>
                          <a:gd name="T3" fmla="*/ 0 h 19"/>
                          <a:gd name="T4" fmla="*/ 21 w 22"/>
                          <a:gd name="T5" fmla="*/ 18 h 19"/>
                          <a:gd name="T6" fmla="*/ 0 w 22"/>
                          <a:gd name="T7" fmla="*/ 18 h 19"/>
                          <a:gd name="T8" fmla="*/ 0 w 22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9"/>
                          <a:gd name="T17" fmla="*/ 22 w 22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9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5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6" y="1785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4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4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6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4" y="1783"/>
                        <a:ext cx="197" cy="19"/>
                      </a:xfrm>
                      <a:custGeom>
                        <a:avLst/>
                        <a:gdLst>
                          <a:gd name="T0" fmla="*/ 0 w 197"/>
                          <a:gd name="T1" fmla="*/ 0 h 19"/>
                          <a:gd name="T2" fmla="*/ 0 w 197"/>
                          <a:gd name="T3" fmla="*/ 18 h 19"/>
                          <a:gd name="T4" fmla="*/ 196 w 197"/>
                          <a:gd name="T5" fmla="*/ 18 h 19"/>
                          <a:gd name="T6" fmla="*/ 196 w 197"/>
                          <a:gd name="T7" fmla="*/ 0 h 19"/>
                          <a:gd name="T8" fmla="*/ 0 w 197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7"/>
                          <a:gd name="T16" fmla="*/ 0 h 19"/>
                          <a:gd name="T17" fmla="*/ 197 w 197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7" h="19">
                            <a:moveTo>
                              <a:pt x="0" y="0"/>
                            </a:moveTo>
                            <a:lnTo>
                              <a:pt x="0" y="18"/>
                            </a:lnTo>
                            <a:lnTo>
                              <a:pt x="196" y="18"/>
                            </a:lnTo>
                            <a:lnTo>
                              <a:pt x="196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7" name="Freeform 1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45"/>
                        <a:ext cx="44" cy="19"/>
                      </a:xfrm>
                      <a:custGeom>
                        <a:avLst/>
                        <a:gdLst>
                          <a:gd name="T0" fmla="*/ 43 w 44"/>
                          <a:gd name="T1" fmla="*/ 13 h 19"/>
                          <a:gd name="T2" fmla="*/ 43 w 44"/>
                          <a:gd name="T3" fmla="*/ 0 h 19"/>
                          <a:gd name="T4" fmla="*/ 0 w 44"/>
                          <a:gd name="T5" fmla="*/ 0 h 19"/>
                          <a:gd name="T6" fmla="*/ 0 w 44"/>
                          <a:gd name="T7" fmla="*/ 18 h 19"/>
                          <a:gd name="T8" fmla="*/ 43 w 44"/>
                          <a:gd name="T9" fmla="*/ 18 h 19"/>
                          <a:gd name="T10" fmla="*/ 43 w 44"/>
                          <a:gd name="T11" fmla="*/ 13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4"/>
                          <a:gd name="T19" fmla="*/ 0 h 19"/>
                          <a:gd name="T20" fmla="*/ 44 w 44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4" h="19">
                            <a:moveTo>
                              <a:pt x="43" y="13"/>
                            </a:moveTo>
                            <a:lnTo>
                              <a:pt x="43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3" y="18"/>
                            </a:lnTo>
                            <a:lnTo>
                              <a:pt x="43" y="13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8" name="Freeform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45"/>
                        <a:ext cx="44" cy="19"/>
                      </a:xfrm>
                      <a:custGeom>
                        <a:avLst/>
                        <a:gdLst>
                          <a:gd name="T0" fmla="*/ 43 w 44"/>
                          <a:gd name="T1" fmla="*/ 18 h 19"/>
                          <a:gd name="T2" fmla="*/ 41 w 44"/>
                          <a:gd name="T3" fmla="*/ 0 h 19"/>
                          <a:gd name="T4" fmla="*/ 0 w 44"/>
                          <a:gd name="T5" fmla="*/ 0 h 19"/>
                          <a:gd name="T6" fmla="*/ 0 w 44"/>
                          <a:gd name="T7" fmla="*/ 18 h 19"/>
                          <a:gd name="T8" fmla="*/ 43 w 44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4"/>
                          <a:gd name="T16" fmla="*/ 0 h 19"/>
                          <a:gd name="T17" fmla="*/ 44 w 4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4" h="19">
                            <a:moveTo>
                              <a:pt x="43" y="18"/>
                            </a:moveTo>
                            <a:lnTo>
                              <a:pt x="41" y="0"/>
                            </a:lnTo>
                            <a:lnTo>
                              <a:pt x="0" y="0"/>
                            </a:lnTo>
                            <a:lnTo>
                              <a:pt x="0" y="18"/>
                            </a:lnTo>
                            <a:lnTo>
                              <a:pt x="43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09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54"/>
                        <a:ext cx="49" cy="20"/>
                      </a:xfrm>
                      <a:custGeom>
                        <a:avLst/>
                        <a:gdLst>
                          <a:gd name="T0" fmla="*/ 0 w 49"/>
                          <a:gd name="T1" fmla="*/ 0 h 20"/>
                          <a:gd name="T2" fmla="*/ 44 w 49"/>
                          <a:gd name="T3" fmla="*/ 0 h 20"/>
                          <a:gd name="T4" fmla="*/ 48 w 49"/>
                          <a:gd name="T5" fmla="*/ 19 h 20"/>
                          <a:gd name="T6" fmla="*/ 0 w 49"/>
                          <a:gd name="T7" fmla="*/ 19 h 20"/>
                          <a:gd name="T8" fmla="*/ 0 w 49"/>
                          <a:gd name="T9" fmla="*/ 4 h 20"/>
                          <a:gd name="T10" fmla="*/ 0 w 49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9"/>
                          <a:gd name="T19" fmla="*/ 0 h 20"/>
                          <a:gd name="T20" fmla="*/ 49 w 49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9" h="20">
                            <a:moveTo>
                              <a:pt x="0" y="0"/>
                            </a:moveTo>
                            <a:lnTo>
                              <a:pt x="44" y="0"/>
                            </a:lnTo>
                            <a:lnTo>
                              <a:pt x="48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0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54"/>
                        <a:ext cx="44" cy="20"/>
                      </a:xfrm>
                      <a:custGeom>
                        <a:avLst/>
                        <a:gdLst>
                          <a:gd name="T0" fmla="*/ 0 w 44"/>
                          <a:gd name="T1" fmla="*/ 0 h 20"/>
                          <a:gd name="T2" fmla="*/ 43 w 44"/>
                          <a:gd name="T3" fmla="*/ 0 h 20"/>
                          <a:gd name="T4" fmla="*/ 43 w 44"/>
                          <a:gd name="T5" fmla="*/ 19 h 20"/>
                          <a:gd name="T6" fmla="*/ 0 w 44"/>
                          <a:gd name="T7" fmla="*/ 19 h 20"/>
                          <a:gd name="T8" fmla="*/ 0 w 44"/>
                          <a:gd name="T9" fmla="*/ 4 h 20"/>
                          <a:gd name="T10" fmla="*/ 0 w 44"/>
                          <a:gd name="T11" fmla="*/ 0 h 2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4"/>
                          <a:gd name="T19" fmla="*/ 0 h 20"/>
                          <a:gd name="T20" fmla="*/ 44 w 44"/>
                          <a:gd name="T21" fmla="*/ 20 h 2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4" h="20">
                            <a:moveTo>
                              <a:pt x="0" y="0"/>
                            </a:moveTo>
                            <a:lnTo>
                              <a:pt x="43" y="0"/>
                            </a:lnTo>
                            <a:lnTo>
                              <a:pt x="43" y="19"/>
                            </a:lnTo>
                            <a:lnTo>
                              <a:pt x="0" y="19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1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64"/>
                        <a:ext cx="48" cy="19"/>
                      </a:xfrm>
                      <a:custGeom>
                        <a:avLst/>
                        <a:gdLst>
                          <a:gd name="T0" fmla="*/ 0 w 48"/>
                          <a:gd name="T1" fmla="*/ 0 h 19"/>
                          <a:gd name="T2" fmla="*/ 45 w 48"/>
                          <a:gd name="T3" fmla="*/ 0 h 19"/>
                          <a:gd name="T4" fmla="*/ 47 w 48"/>
                          <a:gd name="T5" fmla="*/ 18 h 19"/>
                          <a:gd name="T6" fmla="*/ 0 w 48"/>
                          <a:gd name="T7" fmla="*/ 18 h 19"/>
                          <a:gd name="T8" fmla="*/ 0 w 48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8"/>
                          <a:gd name="T16" fmla="*/ 0 h 19"/>
                          <a:gd name="T17" fmla="*/ 48 w 48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8" h="19">
                            <a:moveTo>
                              <a:pt x="0" y="0"/>
                            </a:moveTo>
                            <a:lnTo>
                              <a:pt x="45" y="0"/>
                            </a:lnTo>
                            <a:lnTo>
                              <a:pt x="47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2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96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2 h 19"/>
                          <a:gd name="T10" fmla="*/ 0 w 20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0"/>
                          <a:gd name="T19" fmla="*/ 0 h 19"/>
                          <a:gd name="T20" fmla="*/ 20 w 20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3" name="Freeform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93" y="1777"/>
                        <a:ext cx="20" cy="19"/>
                      </a:xfrm>
                      <a:custGeom>
                        <a:avLst/>
                        <a:gdLst>
                          <a:gd name="T0" fmla="*/ 0 w 20"/>
                          <a:gd name="T1" fmla="*/ 0 h 19"/>
                          <a:gd name="T2" fmla="*/ 19 w 20"/>
                          <a:gd name="T3" fmla="*/ 0 h 19"/>
                          <a:gd name="T4" fmla="*/ 19 w 20"/>
                          <a:gd name="T5" fmla="*/ 18 h 19"/>
                          <a:gd name="T6" fmla="*/ 0 w 20"/>
                          <a:gd name="T7" fmla="*/ 18 h 19"/>
                          <a:gd name="T8" fmla="*/ 0 w 20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19"/>
                          <a:gd name="T17" fmla="*/ 20 w 20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19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4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8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0 h 19"/>
                          <a:gd name="T2" fmla="*/ 50 w 51"/>
                          <a:gd name="T3" fmla="*/ 0 h 19"/>
                          <a:gd name="T4" fmla="*/ 50 w 51"/>
                          <a:gd name="T5" fmla="*/ 18 h 19"/>
                          <a:gd name="T6" fmla="*/ 0 w 51"/>
                          <a:gd name="T7" fmla="*/ 18 h 19"/>
                          <a:gd name="T8" fmla="*/ 0 w 51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5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783"/>
                        <a:ext cx="49" cy="19"/>
                      </a:xfrm>
                      <a:custGeom>
                        <a:avLst/>
                        <a:gdLst>
                          <a:gd name="T0" fmla="*/ 0 w 49"/>
                          <a:gd name="T1" fmla="*/ 0 h 19"/>
                          <a:gd name="T2" fmla="*/ 48 w 49"/>
                          <a:gd name="T3" fmla="*/ 0 h 19"/>
                          <a:gd name="T4" fmla="*/ 48 w 49"/>
                          <a:gd name="T5" fmla="*/ 18 h 19"/>
                          <a:gd name="T6" fmla="*/ 0 w 49"/>
                          <a:gd name="T7" fmla="*/ 18 h 19"/>
                          <a:gd name="T8" fmla="*/ 0 w 49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9"/>
                          <a:gd name="T16" fmla="*/ 0 h 19"/>
                          <a:gd name="T17" fmla="*/ 49 w 49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9" h="19">
                            <a:moveTo>
                              <a:pt x="0" y="0"/>
                            </a:moveTo>
                            <a:lnTo>
                              <a:pt x="48" y="0"/>
                            </a:lnTo>
                            <a:lnTo>
                              <a:pt x="48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6" name="Freeform 1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4" y="1745"/>
                        <a:ext cx="51" cy="19"/>
                      </a:xfrm>
                      <a:custGeom>
                        <a:avLst/>
                        <a:gdLst>
                          <a:gd name="T0" fmla="*/ 0 w 51"/>
                          <a:gd name="T1" fmla="*/ 18 h 19"/>
                          <a:gd name="T2" fmla="*/ 0 w 51"/>
                          <a:gd name="T3" fmla="*/ 0 h 19"/>
                          <a:gd name="T4" fmla="*/ 45 w 51"/>
                          <a:gd name="T5" fmla="*/ 0 h 19"/>
                          <a:gd name="T6" fmla="*/ 50 w 51"/>
                          <a:gd name="T7" fmla="*/ 18 h 19"/>
                          <a:gd name="T8" fmla="*/ 0 w 5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0" y="18"/>
                            </a:moveTo>
                            <a:lnTo>
                              <a:pt x="0" y="0"/>
                            </a:lnTo>
                            <a:lnTo>
                              <a:pt x="45" y="0"/>
                            </a:lnTo>
                            <a:lnTo>
                              <a:pt x="50" y="18"/>
                            </a:lnTo>
                            <a:lnTo>
                              <a:pt x="0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7" name="Freeform 1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9" y="1745"/>
                        <a:ext cx="51" cy="19"/>
                      </a:xfrm>
                      <a:custGeom>
                        <a:avLst/>
                        <a:gdLst>
                          <a:gd name="T0" fmla="*/ 1 w 51"/>
                          <a:gd name="T1" fmla="*/ 18 h 19"/>
                          <a:gd name="T2" fmla="*/ 0 w 51"/>
                          <a:gd name="T3" fmla="*/ 0 h 19"/>
                          <a:gd name="T4" fmla="*/ 46 w 51"/>
                          <a:gd name="T5" fmla="*/ 0 h 19"/>
                          <a:gd name="T6" fmla="*/ 50 w 51"/>
                          <a:gd name="T7" fmla="*/ 18 h 19"/>
                          <a:gd name="T8" fmla="*/ 1 w 51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1"/>
                          <a:gd name="T16" fmla="*/ 0 h 19"/>
                          <a:gd name="T17" fmla="*/ 51 w 51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1" h="19">
                            <a:moveTo>
                              <a:pt x="1" y="18"/>
                            </a:moveTo>
                            <a:lnTo>
                              <a:pt x="0" y="0"/>
                            </a:lnTo>
                            <a:lnTo>
                              <a:pt x="46" y="0"/>
                            </a:lnTo>
                            <a:lnTo>
                              <a:pt x="50" y="18"/>
                            </a:lnTo>
                            <a:lnTo>
                              <a:pt x="1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8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4" y="1754"/>
                        <a:ext cx="64" cy="37"/>
                      </a:xfrm>
                      <a:custGeom>
                        <a:avLst/>
                        <a:gdLst>
                          <a:gd name="T0" fmla="*/ 0 w 64"/>
                          <a:gd name="T1" fmla="*/ 0 h 37"/>
                          <a:gd name="T2" fmla="*/ 48 w 64"/>
                          <a:gd name="T3" fmla="*/ 0 h 37"/>
                          <a:gd name="T4" fmla="*/ 63 w 64"/>
                          <a:gd name="T5" fmla="*/ 36 h 37"/>
                          <a:gd name="T6" fmla="*/ 9 w 64"/>
                          <a:gd name="T7" fmla="*/ 36 h 37"/>
                          <a:gd name="T8" fmla="*/ 1 w 64"/>
                          <a:gd name="T9" fmla="*/ 1 h 37"/>
                          <a:gd name="T10" fmla="*/ 0 w 64"/>
                          <a:gd name="T11" fmla="*/ 0 h 37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64"/>
                          <a:gd name="T19" fmla="*/ 0 h 37"/>
                          <a:gd name="T20" fmla="*/ 64 w 64"/>
                          <a:gd name="T21" fmla="*/ 37 h 37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64" h="37">
                            <a:moveTo>
                              <a:pt x="0" y="0"/>
                            </a:moveTo>
                            <a:lnTo>
                              <a:pt x="48" y="0"/>
                            </a:lnTo>
                            <a:lnTo>
                              <a:pt x="63" y="36"/>
                            </a:lnTo>
                            <a:lnTo>
                              <a:pt x="9" y="36"/>
                            </a:lnTo>
                            <a:lnTo>
                              <a:pt x="1" y="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19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3" y="1754"/>
                        <a:ext cx="53" cy="20"/>
                      </a:xfrm>
                      <a:custGeom>
                        <a:avLst/>
                        <a:gdLst>
                          <a:gd name="T0" fmla="*/ 0 w 53"/>
                          <a:gd name="T1" fmla="*/ 0 h 20"/>
                          <a:gd name="T2" fmla="*/ 47 w 53"/>
                          <a:gd name="T3" fmla="*/ 0 h 20"/>
                          <a:gd name="T4" fmla="*/ 52 w 53"/>
                          <a:gd name="T5" fmla="*/ 19 h 20"/>
                          <a:gd name="T6" fmla="*/ 1 w 53"/>
                          <a:gd name="T7" fmla="*/ 19 h 20"/>
                          <a:gd name="T8" fmla="*/ 0 w 53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20"/>
                          <a:gd name="T17" fmla="*/ 53 w 53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20">
                            <a:moveTo>
                              <a:pt x="0" y="0"/>
                            </a:moveTo>
                            <a:lnTo>
                              <a:pt x="47" y="0"/>
                            </a:lnTo>
                            <a:lnTo>
                              <a:pt x="52" y="19"/>
                            </a:lnTo>
                            <a:lnTo>
                              <a:pt x="1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0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4" y="1764"/>
                        <a:ext cx="54" cy="19"/>
                      </a:xfrm>
                      <a:custGeom>
                        <a:avLst/>
                        <a:gdLst>
                          <a:gd name="T0" fmla="*/ 0 w 54"/>
                          <a:gd name="T1" fmla="*/ 0 h 19"/>
                          <a:gd name="T2" fmla="*/ 51 w 54"/>
                          <a:gd name="T3" fmla="*/ 0 h 19"/>
                          <a:gd name="T4" fmla="*/ 53 w 54"/>
                          <a:gd name="T5" fmla="*/ 18 h 19"/>
                          <a:gd name="T6" fmla="*/ 0 w 54"/>
                          <a:gd name="T7" fmla="*/ 18 h 19"/>
                          <a:gd name="T8" fmla="*/ 0 w 54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4"/>
                          <a:gd name="T16" fmla="*/ 0 h 19"/>
                          <a:gd name="T17" fmla="*/ 54 w 54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4" h="19">
                            <a:moveTo>
                              <a:pt x="0" y="0"/>
                            </a:moveTo>
                            <a:lnTo>
                              <a:pt x="51" y="0"/>
                            </a:lnTo>
                            <a:lnTo>
                              <a:pt x="53" y="18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1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6" y="1770"/>
                        <a:ext cx="53" cy="18"/>
                      </a:xfrm>
                      <a:custGeom>
                        <a:avLst/>
                        <a:gdLst>
                          <a:gd name="T0" fmla="*/ 0 w 53"/>
                          <a:gd name="T1" fmla="*/ 0 h 18"/>
                          <a:gd name="T2" fmla="*/ 50 w 53"/>
                          <a:gd name="T3" fmla="*/ 0 h 18"/>
                          <a:gd name="T4" fmla="*/ 52 w 53"/>
                          <a:gd name="T5" fmla="*/ 17 h 18"/>
                          <a:gd name="T6" fmla="*/ 0 w 53"/>
                          <a:gd name="T7" fmla="*/ 17 h 18"/>
                          <a:gd name="T8" fmla="*/ 0 w 53"/>
                          <a:gd name="T9" fmla="*/ 0 h 1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18"/>
                          <a:gd name="T17" fmla="*/ 53 w 53"/>
                          <a:gd name="T18" fmla="*/ 18 h 1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18">
                            <a:moveTo>
                              <a:pt x="0" y="0"/>
                            </a:moveTo>
                            <a:lnTo>
                              <a:pt x="50" y="0"/>
                            </a:lnTo>
                            <a:lnTo>
                              <a:pt x="52" y="17"/>
                            </a:lnTo>
                            <a:lnTo>
                              <a:pt x="0" y="1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2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7" y="1777"/>
                        <a:ext cx="55" cy="19"/>
                      </a:xfrm>
                      <a:custGeom>
                        <a:avLst/>
                        <a:gdLst>
                          <a:gd name="T0" fmla="*/ 52 w 55"/>
                          <a:gd name="T1" fmla="*/ 0 h 19"/>
                          <a:gd name="T2" fmla="*/ 54 w 55"/>
                          <a:gd name="T3" fmla="*/ 18 h 19"/>
                          <a:gd name="T4" fmla="*/ 1 w 55"/>
                          <a:gd name="T5" fmla="*/ 18 h 19"/>
                          <a:gd name="T6" fmla="*/ 0 w 55"/>
                          <a:gd name="T7" fmla="*/ 0 h 19"/>
                          <a:gd name="T8" fmla="*/ 52 w 55"/>
                          <a:gd name="T9" fmla="*/ 0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19"/>
                          <a:gd name="T17" fmla="*/ 55 w 5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19">
                            <a:moveTo>
                              <a:pt x="52" y="0"/>
                            </a:moveTo>
                            <a:lnTo>
                              <a:pt x="54" y="18"/>
                            </a:lnTo>
                            <a:lnTo>
                              <a:pt x="1" y="18"/>
                            </a:lnTo>
                            <a:lnTo>
                              <a:pt x="0" y="0"/>
                            </a:lnTo>
                            <a:lnTo>
                              <a:pt x="52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3" name="Freeform 1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38" y="1783"/>
                        <a:ext cx="56" cy="19"/>
                      </a:xfrm>
                      <a:custGeom>
                        <a:avLst/>
                        <a:gdLst>
                          <a:gd name="T0" fmla="*/ 0 w 56"/>
                          <a:gd name="T1" fmla="*/ 0 h 19"/>
                          <a:gd name="T2" fmla="*/ 54 w 56"/>
                          <a:gd name="T3" fmla="*/ 0 h 19"/>
                          <a:gd name="T4" fmla="*/ 55 w 56"/>
                          <a:gd name="T5" fmla="*/ 18 h 19"/>
                          <a:gd name="T6" fmla="*/ 1 w 56"/>
                          <a:gd name="T7" fmla="*/ 18 h 19"/>
                          <a:gd name="T8" fmla="*/ 1 w 56"/>
                          <a:gd name="T9" fmla="*/ 0 h 19"/>
                          <a:gd name="T10" fmla="*/ 0 w 56"/>
                          <a:gd name="T11" fmla="*/ 0 h 1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56"/>
                          <a:gd name="T19" fmla="*/ 0 h 19"/>
                          <a:gd name="T20" fmla="*/ 56 w 56"/>
                          <a:gd name="T21" fmla="*/ 19 h 1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56" h="19">
                            <a:moveTo>
                              <a:pt x="0" y="0"/>
                            </a:moveTo>
                            <a:lnTo>
                              <a:pt x="54" y="0"/>
                            </a:lnTo>
                            <a:lnTo>
                              <a:pt x="55" y="18"/>
                            </a:lnTo>
                            <a:lnTo>
                              <a:pt x="1" y="18"/>
                            </a:lnTo>
                            <a:lnTo>
                              <a:pt x="1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4" name="Rectangl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78" y="1669"/>
                        <a:ext cx="433" cy="6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5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9" y="1676"/>
                        <a:ext cx="412" cy="4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6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93" y="1681"/>
                        <a:ext cx="405" cy="3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7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710"/>
                        <a:ext cx="114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8" name="Rectangle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716"/>
                        <a:ext cx="114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29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721"/>
                        <a:ext cx="114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0" name="Oval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2" y="1686"/>
                        <a:ext cx="12" cy="10"/>
                      </a:xfrm>
                      <a:prstGeom prst="ellipse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1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36" y="1683"/>
                        <a:ext cx="119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2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5" y="1683"/>
                        <a:ext cx="119" cy="3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3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36" y="1705"/>
                        <a:ext cx="11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4" name="Rectangle 1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5" y="1705"/>
                        <a:ext cx="11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5" name="Rectangle 1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1" y="1685"/>
                        <a:ext cx="12" cy="12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6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91" y="1692"/>
                        <a:ext cx="1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7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13" y="1694"/>
                        <a:ext cx="3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8" name="Rectangle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41" y="1694"/>
                        <a:ext cx="38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39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54" y="1681"/>
                        <a:ext cx="21" cy="21"/>
                      </a:xfrm>
                      <a:custGeom>
                        <a:avLst/>
                        <a:gdLst>
                          <a:gd name="T0" fmla="*/ 0 w 21"/>
                          <a:gd name="T1" fmla="*/ 20 h 21"/>
                          <a:gd name="T2" fmla="*/ 20 w 21"/>
                          <a:gd name="T3" fmla="*/ 20 h 21"/>
                          <a:gd name="T4" fmla="*/ 8 w 21"/>
                          <a:gd name="T5" fmla="*/ 20 h 21"/>
                          <a:gd name="T6" fmla="*/ 8 w 21"/>
                          <a:gd name="T7" fmla="*/ 7 h 21"/>
                          <a:gd name="T8" fmla="*/ 20 w 21"/>
                          <a:gd name="T9" fmla="*/ 3 h 21"/>
                          <a:gd name="T10" fmla="*/ 8 w 21"/>
                          <a:gd name="T11" fmla="*/ 0 h 21"/>
                          <a:gd name="T12" fmla="*/ 0 w 21"/>
                          <a:gd name="T13" fmla="*/ 0 h 21"/>
                          <a:gd name="T14" fmla="*/ 0 w 21"/>
                          <a:gd name="T15" fmla="*/ 20 h 2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21"/>
                          <a:gd name="T25" fmla="*/ 0 h 21"/>
                          <a:gd name="T26" fmla="*/ 21 w 21"/>
                          <a:gd name="T27" fmla="*/ 21 h 2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" h="21">
                            <a:moveTo>
                              <a:pt x="0" y="20"/>
                            </a:moveTo>
                            <a:lnTo>
                              <a:pt x="20" y="20"/>
                            </a:lnTo>
                            <a:lnTo>
                              <a:pt x="8" y="20"/>
                            </a:lnTo>
                            <a:lnTo>
                              <a:pt x="8" y="7"/>
                            </a:lnTo>
                            <a:lnTo>
                              <a:pt x="20" y="3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2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0" name="Rectangle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78" y="1715"/>
                        <a:ext cx="72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1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76" y="1713"/>
                        <a:ext cx="83" cy="20"/>
                      </a:xfrm>
                      <a:custGeom>
                        <a:avLst/>
                        <a:gdLst>
                          <a:gd name="T0" fmla="*/ 0 w 83"/>
                          <a:gd name="T1" fmla="*/ 0 h 20"/>
                          <a:gd name="T2" fmla="*/ 9 w 83"/>
                          <a:gd name="T3" fmla="*/ 0 h 20"/>
                          <a:gd name="T4" fmla="*/ 10 w 83"/>
                          <a:gd name="T5" fmla="*/ 9 h 20"/>
                          <a:gd name="T6" fmla="*/ 68 w 83"/>
                          <a:gd name="T7" fmla="*/ 9 h 20"/>
                          <a:gd name="T8" fmla="*/ 71 w 83"/>
                          <a:gd name="T9" fmla="*/ 0 h 20"/>
                          <a:gd name="T10" fmla="*/ 82 w 83"/>
                          <a:gd name="T11" fmla="*/ 0 h 20"/>
                          <a:gd name="T12" fmla="*/ 77 w 83"/>
                          <a:gd name="T13" fmla="*/ 19 h 20"/>
                          <a:gd name="T14" fmla="*/ 6 w 83"/>
                          <a:gd name="T15" fmla="*/ 19 h 20"/>
                          <a:gd name="T16" fmla="*/ 0 w 83"/>
                          <a:gd name="T17" fmla="*/ 9 h 20"/>
                          <a:gd name="T18" fmla="*/ 0 w 83"/>
                          <a:gd name="T19" fmla="*/ 0 h 2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83"/>
                          <a:gd name="T31" fmla="*/ 0 h 20"/>
                          <a:gd name="T32" fmla="*/ 83 w 83"/>
                          <a:gd name="T33" fmla="*/ 20 h 2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83" h="20">
                            <a:moveTo>
                              <a:pt x="0" y="0"/>
                            </a:moveTo>
                            <a:lnTo>
                              <a:pt x="9" y="0"/>
                            </a:lnTo>
                            <a:lnTo>
                              <a:pt x="10" y="9"/>
                            </a:lnTo>
                            <a:lnTo>
                              <a:pt x="68" y="9"/>
                            </a:lnTo>
                            <a:lnTo>
                              <a:pt x="71" y="0"/>
                            </a:lnTo>
                            <a:lnTo>
                              <a:pt x="82" y="0"/>
                            </a:lnTo>
                            <a:lnTo>
                              <a:pt x="77" y="19"/>
                            </a:lnTo>
                            <a:lnTo>
                              <a:pt x="6" y="19"/>
                            </a:lnTo>
                            <a:lnTo>
                              <a:pt x="0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2" name="Rectangle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80" y="1696"/>
                        <a:ext cx="105" cy="9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3" name="Rectangle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1" y="1691"/>
                        <a:ext cx="3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4" name="Rectangle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03" y="1694"/>
                        <a:ext cx="2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5" name="Rectangle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05" y="1656"/>
                        <a:ext cx="179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6" name="Rectangle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48" y="1403"/>
                        <a:ext cx="291" cy="223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7" name="Rectangle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1" y="1425"/>
                        <a:ext cx="226" cy="167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8" name="Rectangle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91" y="1432"/>
                        <a:ext cx="206" cy="1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49" name="Rectangle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41" y="1645"/>
                        <a:ext cx="112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0" name="Freeform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14" y="1633"/>
                        <a:ext cx="165" cy="19"/>
                      </a:xfrm>
                      <a:custGeom>
                        <a:avLst/>
                        <a:gdLst>
                          <a:gd name="T0" fmla="*/ 22 w 165"/>
                          <a:gd name="T1" fmla="*/ 18 h 19"/>
                          <a:gd name="T2" fmla="*/ 144 w 165"/>
                          <a:gd name="T3" fmla="*/ 18 h 19"/>
                          <a:gd name="T4" fmla="*/ 164 w 165"/>
                          <a:gd name="T5" fmla="*/ 0 h 19"/>
                          <a:gd name="T6" fmla="*/ 0 w 165"/>
                          <a:gd name="T7" fmla="*/ 0 h 19"/>
                          <a:gd name="T8" fmla="*/ 22 w 165"/>
                          <a:gd name="T9" fmla="*/ 18 h 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5"/>
                          <a:gd name="T16" fmla="*/ 0 h 19"/>
                          <a:gd name="T17" fmla="*/ 165 w 165"/>
                          <a:gd name="T18" fmla="*/ 19 h 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5" h="19">
                            <a:moveTo>
                              <a:pt x="22" y="18"/>
                            </a:moveTo>
                            <a:lnTo>
                              <a:pt x="144" y="18"/>
                            </a:lnTo>
                            <a:lnTo>
                              <a:pt x="164" y="0"/>
                            </a:lnTo>
                            <a:lnTo>
                              <a:pt x="0" y="0"/>
                            </a:lnTo>
                            <a:lnTo>
                              <a:pt x="22" y="18"/>
                            </a:lnTo>
                          </a:path>
                        </a:pathLst>
                      </a:custGeom>
                      <a:solidFill>
                        <a:srgbClr val="BFBFB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1" name="Rectangle 1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80" y="1613"/>
                        <a:ext cx="27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2" name="Rectangle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00" y="1613"/>
                        <a:ext cx="1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3" name="Rectangle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01" y="1615"/>
                        <a:ext cx="11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4" name="Rectangle 1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0" y="1611"/>
                        <a:ext cx="35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5" name="Rectangle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1" y="1613"/>
                        <a:ext cx="31" cy="11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87056" name="Rectangle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3" y="1620"/>
                        <a:ext cx="27" cy="10"/>
                      </a:xfrm>
                      <a:prstGeom prst="rect">
                        <a:avLst/>
                      </a:prstGeom>
                      <a:solidFill>
                        <a:srgbClr val="BFBFB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287057" name="Line 1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3025"/>
                    <a:ext cx="0" cy="308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58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4367" y="3735"/>
                    <a:ext cx="0" cy="335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59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4557" y="2683"/>
                    <a:ext cx="0" cy="34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0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5617" y="2683"/>
                    <a:ext cx="0" cy="34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1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3912" y="4078"/>
                    <a:ext cx="1823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2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2" y="4070"/>
                    <a:ext cx="0" cy="125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3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4665" y="4063"/>
                    <a:ext cx="0" cy="199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4" name="Freeform 167"/>
                  <p:cNvSpPr>
                    <a:spLocks/>
                  </p:cNvSpPr>
                  <p:nvPr/>
                </p:nvSpPr>
                <p:spPr bwMode="auto">
                  <a:xfrm>
                    <a:off x="5442" y="4178"/>
                    <a:ext cx="295" cy="412"/>
                  </a:xfrm>
                  <a:custGeom>
                    <a:avLst/>
                    <a:gdLst>
                      <a:gd name="T0" fmla="*/ 0 w 260"/>
                      <a:gd name="T1" fmla="*/ 0 h 249"/>
                      <a:gd name="T2" fmla="*/ 0 w 260"/>
                      <a:gd name="T3" fmla="*/ 5081 h 249"/>
                      <a:gd name="T4" fmla="*/ 554 w 260"/>
                      <a:gd name="T5" fmla="*/ 5081 h 249"/>
                      <a:gd name="T6" fmla="*/ 554 w 260"/>
                      <a:gd name="T7" fmla="*/ 0 h 249"/>
                      <a:gd name="T8" fmla="*/ 0 w 260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249"/>
                      <a:gd name="T17" fmla="*/ 260 w 260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59" y="248"/>
                        </a:lnTo>
                        <a:lnTo>
                          <a:pt x="259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5" name="Freeform 168"/>
                  <p:cNvSpPr>
                    <a:spLocks/>
                  </p:cNvSpPr>
                  <p:nvPr/>
                </p:nvSpPr>
                <p:spPr bwMode="auto">
                  <a:xfrm>
                    <a:off x="4987" y="4178"/>
                    <a:ext cx="298" cy="412"/>
                  </a:xfrm>
                  <a:custGeom>
                    <a:avLst/>
                    <a:gdLst>
                      <a:gd name="T0" fmla="*/ 0 w 261"/>
                      <a:gd name="T1" fmla="*/ 0 h 249"/>
                      <a:gd name="T2" fmla="*/ 0 w 261"/>
                      <a:gd name="T3" fmla="*/ 5081 h 249"/>
                      <a:gd name="T4" fmla="*/ 577 w 261"/>
                      <a:gd name="T5" fmla="*/ 5081 h 249"/>
                      <a:gd name="T6" fmla="*/ 577 w 261"/>
                      <a:gd name="T7" fmla="*/ 0 h 249"/>
                      <a:gd name="T8" fmla="*/ 0 w 26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49"/>
                      <a:gd name="T17" fmla="*/ 261 w 26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60" y="248"/>
                        </a:lnTo>
                        <a:lnTo>
                          <a:pt x="2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6" name="Freeform 169"/>
                  <p:cNvSpPr>
                    <a:spLocks/>
                  </p:cNvSpPr>
                  <p:nvPr/>
                </p:nvSpPr>
                <p:spPr bwMode="auto">
                  <a:xfrm>
                    <a:off x="4520" y="4175"/>
                    <a:ext cx="295" cy="413"/>
                  </a:xfrm>
                  <a:custGeom>
                    <a:avLst/>
                    <a:gdLst>
                      <a:gd name="T0" fmla="*/ 0 w 261"/>
                      <a:gd name="T1" fmla="*/ 0 h 249"/>
                      <a:gd name="T2" fmla="*/ 0 w 261"/>
                      <a:gd name="T3" fmla="*/ 5162 h 249"/>
                      <a:gd name="T4" fmla="*/ 541 w 261"/>
                      <a:gd name="T5" fmla="*/ 5162 h 249"/>
                      <a:gd name="T6" fmla="*/ 541 w 261"/>
                      <a:gd name="T7" fmla="*/ 0 h 249"/>
                      <a:gd name="T8" fmla="*/ 0 w 26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49"/>
                      <a:gd name="T17" fmla="*/ 261 w 26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60" y="248"/>
                        </a:lnTo>
                        <a:lnTo>
                          <a:pt x="2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7" name="Freeform 170"/>
                  <p:cNvSpPr>
                    <a:spLocks/>
                  </p:cNvSpPr>
                  <p:nvPr/>
                </p:nvSpPr>
                <p:spPr bwMode="auto">
                  <a:xfrm>
                    <a:off x="4057" y="4175"/>
                    <a:ext cx="298" cy="413"/>
                  </a:xfrm>
                  <a:custGeom>
                    <a:avLst/>
                    <a:gdLst>
                      <a:gd name="T0" fmla="*/ 0 w 261"/>
                      <a:gd name="T1" fmla="*/ 0 h 249"/>
                      <a:gd name="T2" fmla="*/ 0 w 261"/>
                      <a:gd name="T3" fmla="*/ 5162 h 249"/>
                      <a:gd name="T4" fmla="*/ 577 w 261"/>
                      <a:gd name="T5" fmla="*/ 5162 h 249"/>
                      <a:gd name="T6" fmla="*/ 577 w 261"/>
                      <a:gd name="T7" fmla="*/ 0 h 249"/>
                      <a:gd name="T8" fmla="*/ 0 w 261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249"/>
                      <a:gd name="T17" fmla="*/ 261 w 261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249">
                        <a:moveTo>
                          <a:pt x="0" y="0"/>
                        </a:moveTo>
                        <a:lnTo>
                          <a:pt x="0" y="248"/>
                        </a:lnTo>
                        <a:lnTo>
                          <a:pt x="260" y="248"/>
                        </a:lnTo>
                        <a:lnTo>
                          <a:pt x="2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068" name="Freeform 171"/>
                  <p:cNvSpPr>
                    <a:spLocks/>
                  </p:cNvSpPr>
                  <p:nvPr/>
                </p:nvSpPr>
                <p:spPr bwMode="auto">
                  <a:xfrm>
                    <a:off x="4325" y="3333"/>
                    <a:ext cx="87" cy="405"/>
                  </a:xfrm>
                  <a:custGeom>
                    <a:avLst/>
                    <a:gdLst>
                      <a:gd name="T0" fmla="*/ 0 w 77"/>
                      <a:gd name="T1" fmla="*/ 0 h 244"/>
                      <a:gd name="T2" fmla="*/ 0 w 77"/>
                      <a:gd name="T3" fmla="*/ 5074 h 244"/>
                      <a:gd name="T4" fmla="*/ 158 w 77"/>
                      <a:gd name="T5" fmla="*/ 5074 h 244"/>
                      <a:gd name="T6" fmla="*/ 158 w 77"/>
                      <a:gd name="T7" fmla="*/ 0 h 244"/>
                      <a:gd name="T8" fmla="*/ 0 w 77"/>
                      <a:gd name="T9" fmla="*/ 0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244"/>
                      <a:gd name="T17" fmla="*/ 77 w 77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244">
                        <a:moveTo>
                          <a:pt x="0" y="0"/>
                        </a:moveTo>
                        <a:lnTo>
                          <a:pt x="0" y="243"/>
                        </a:lnTo>
                        <a:lnTo>
                          <a:pt x="76" y="243"/>
                        </a:lnTo>
                        <a:lnTo>
                          <a:pt x="7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7069" name="Freeform 172"/>
                <p:cNvSpPr>
                  <a:spLocks/>
                </p:cNvSpPr>
                <p:nvPr/>
              </p:nvSpPr>
              <p:spPr bwMode="auto">
                <a:xfrm>
                  <a:off x="4727" y="5083"/>
                  <a:ext cx="423" cy="175"/>
                </a:xfrm>
                <a:custGeom>
                  <a:avLst/>
                  <a:gdLst>
                    <a:gd name="T0" fmla="*/ 0 w 373"/>
                    <a:gd name="T1" fmla="*/ 0 h 106"/>
                    <a:gd name="T2" fmla="*/ 0 w 373"/>
                    <a:gd name="T3" fmla="*/ 2123 h 106"/>
                    <a:gd name="T4" fmla="*/ 793 w 373"/>
                    <a:gd name="T5" fmla="*/ 2123 h 106"/>
                    <a:gd name="T6" fmla="*/ 793 w 373"/>
                    <a:gd name="T7" fmla="*/ 0 h 106"/>
                    <a:gd name="T8" fmla="*/ 0 w 373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3"/>
                    <a:gd name="T16" fmla="*/ 0 h 106"/>
                    <a:gd name="T17" fmla="*/ 373 w 373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3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372" y="105"/>
                      </a:lnTo>
                      <a:lnTo>
                        <a:pt x="37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70" name="Freeform 173"/>
                <p:cNvSpPr>
                  <a:spLocks/>
                </p:cNvSpPr>
                <p:nvPr/>
              </p:nvSpPr>
              <p:spPr bwMode="auto">
                <a:xfrm>
                  <a:off x="4727" y="5620"/>
                  <a:ext cx="425" cy="175"/>
                </a:xfrm>
                <a:custGeom>
                  <a:avLst/>
                  <a:gdLst>
                    <a:gd name="T0" fmla="*/ 0 w 374"/>
                    <a:gd name="T1" fmla="*/ 0 h 106"/>
                    <a:gd name="T2" fmla="*/ 0 w 374"/>
                    <a:gd name="T3" fmla="*/ 2123 h 106"/>
                    <a:gd name="T4" fmla="*/ 805 w 374"/>
                    <a:gd name="T5" fmla="*/ 2123 h 106"/>
                    <a:gd name="T6" fmla="*/ 805 w 374"/>
                    <a:gd name="T7" fmla="*/ 0 h 106"/>
                    <a:gd name="T8" fmla="*/ 0 w 374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"/>
                    <a:gd name="T16" fmla="*/ 0 h 106"/>
                    <a:gd name="T17" fmla="*/ 374 w 374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373" y="105"/>
                      </a:lnTo>
                      <a:lnTo>
                        <a:pt x="3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71" name="Freeform 174"/>
                <p:cNvSpPr>
                  <a:spLocks/>
                </p:cNvSpPr>
                <p:nvPr/>
              </p:nvSpPr>
              <p:spPr bwMode="auto">
                <a:xfrm>
                  <a:off x="4727" y="5355"/>
                  <a:ext cx="425" cy="175"/>
                </a:xfrm>
                <a:custGeom>
                  <a:avLst/>
                  <a:gdLst>
                    <a:gd name="T0" fmla="*/ 0 w 374"/>
                    <a:gd name="T1" fmla="*/ 0 h 106"/>
                    <a:gd name="T2" fmla="*/ 0 w 374"/>
                    <a:gd name="T3" fmla="*/ 2123 h 106"/>
                    <a:gd name="T4" fmla="*/ 805 w 374"/>
                    <a:gd name="T5" fmla="*/ 2123 h 106"/>
                    <a:gd name="T6" fmla="*/ 805 w 374"/>
                    <a:gd name="T7" fmla="*/ 0 h 106"/>
                    <a:gd name="T8" fmla="*/ 0 w 374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"/>
                    <a:gd name="T16" fmla="*/ 0 h 106"/>
                    <a:gd name="T17" fmla="*/ 374 w 374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373" y="105"/>
                      </a:lnTo>
                      <a:lnTo>
                        <a:pt x="3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72" name="Freeform 175"/>
                <p:cNvSpPr>
                  <a:spLocks/>
                </p:cNvSpPr>
                <p:nvPr/>
              </p:nvSpPr>
              <p:spPr bwMode="auto">
                <a:xfrm>
                  <a:off x="4727" y="5895"/>
                  <a:ext cx="425" cy="173"/>
                </a:xfrm>
                <a:custGeom>
                  <a:avLst/>
                  <a:gdLst>
                    <a:gd name="T0" fmla="*/ 0 w 374"/>
                    <a:gd name="T1" fmla="*/ 0 h 105"/>
                    <a:gd name="T2" fmla="*/ 0 w 374"/>
                    <a:gd name="T3" fmla="*/ 2079 h 105"/>
                    <a:gd name="T4" fmla="*/ 805 w 374"/>
                    <a:gd name="T5" fmla="*/ 2079 h 105"/>
                    <a:gd name="T6" fmla="*/ 805 w 374"/>
                    <a:gd name="T7" fmla="*/ 0 h 105"/>
                    <a:gd name="T8" fmla="*/ 0 w 374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"/>
                    <a:gd name="T16" fmla="*/ 0 h 105"/>
                    <a:gd name="T17" fmla="*/ 374 w 374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" h="105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373" y="104"/>
                      </a:lnTo>
                      <a:lnTo>
                        <a:pt x="3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7074" name="Line 177"/>
              <p:cNvSpPr>
                <a:spLocks noChangeShapeType="1"/>
              </p:cNvSpPr>
              <p:nvPr/>
            </p:nvSpPr>
            <p:spPr bwMode="auto">
              <a:xfrm flipH="1">
                <a:off x="4667" y="5158"/>
                <a:ext cx="5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5" name="Line 178"/>
              <p:cNvSpPr>
                <a:spLocks noChangeShapeType="1"/>
              </p:cNvSpPr>
              <p:nvPr/>
            </p:nvSpPr>
            <p:spPr bwMode="auto">
              <a:xfrm flipH="1">
                <a:off x="4667" y="5698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6" name="Line 179"/>
              <p:cNvSpPr>
                <a:spLocks noChangeShapeType="1"/>
              </p:cNvSpPr>
              <p:nvPr/>
            </p:nvSpPr>
            <p:spPr bwMode="auto">
              <a:xfrm flipH="1">
                <a:off x="4667" y="5433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077" name="Line 180"/>
              <p:cNvSpPr>
                <a:spLocks noChangeShapeType="1"/>
              </p:cNvSpPr>
              <p:nvPr/>
            </p:nvSpPr>
            <p:spPr bwMode="auto">
              <a:xfrm flipH="1">
                <a:off x="4667" y="5968"/>
                <a:ext cx="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87078" name="Line 181"/>
            <p:cNvSpPr>
              <a:spLocks noChangeShapeType="1"/>
            </p:cNvSpPr>
            <p:nvPr/>
          </p:nvSpPr>
          <p:spPr bwMode="auto">
            <a:xfrm flipV="1">
              <a:off x="5585" y="4063"/>
              <a:ext cx="0" cy="1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6" name="Text Box 7"/>
          <p:cNvSpPr txBox="1">
            <a:spLocks noChangeArrowheads="1"/>
          </p:cNvSpPr>
          <p:nvPr/>
        </p:nvSpPr>
        <p:spPr bwMode="auto">
          <a:xfrm>
            <a:off x="914400" y="781936"/>
            <a:ext cx="8236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400" b="1" dirty="0"/>
              <a:t>Management- User Interface</a:t>
            </a:r>
            <a:endParaRPr lang="de-DE" sz="1200" u="sng" dirty="0">
              <a:solidFill>
                <a:srgbClr val="FF0000"/>
              </a:solidFill>
            </a:endParaRPr>
          </a:p>
        </p:txBody>
      </p:sp>
      <p:sp>
        <p:nvSpPr>
          <p:cNvPr id="361" name="Rechteck 360"/>
          <p:cNvSpPr/>
          <p:nvPr/>
        </p:nvSpPr>
        <p:spPr>
          <a:xfrm>
            <a:off x="5563568" y="2996952"/>
            <a:ext cx="789173" cy="33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4" name="Ellipse 363"/>
          <p:cNvSpPr/>
          <p:nvPr/>
        </p:nvSpPr>
        <p:spPr bwMode="auto">
          <a:xfrm>
            <a:off x="3491880" y="1355303"/>
            <a:ext cx="2071688" cy="785812"/>
          </a:xfrm>
          <a:prstGeom prst="ellipse">
            <a:avLst/>
          </a:prstGeom>
          <a:solidFill>
            <a:srgbClr val="92D050">
              <a:alpha val="67000"/>
            </a:srgbClr>
          </a:solidFill>
          <a:ln>
            <a:headEnd type="none" w="sm" len="sm"/>
            <a:tailEnd type="stealth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e-DE" sz="2800" b="1" dirty="0">
                <a:solidFill>
                  <a:schemeClr val="tx1"/>
                </a:solidFill>
              </a:rPr>
              <a:t>BMS 2</a:t>
            </a:r>
          </a:p>
        </p:txBody>
      </p:sp>
      <p:sp>
        <p:nvSpPr>
          <p:cNvPr id="365" name="Ellipse 364"/>
          <p:cNvSpPr/>
          <p:nvPr/>
        </p:nvSpPr>
        <p:spPr bwMode="auto">
          <a:xfrm>
            <a:off x="6352741" y="1364828"/>
            <a:ext cx="2071687" cy="785812"/>
          </a:xfrm>
          <a:prstGeom prst="ellipse">
            <a:avLst/>
          </a:prstGeom>
          <a:solidFill>
            <a:schemeClr val="accent2">
              <a:lumMod val="40000"/>
              <a:lumOff val="60000"/>
              <a:alpha val="75000"/>
            </a:schemeClr>
          </a:solidFill>
          <a:ln>
            <a:headEnd type="none" w="sm" len="sm"/>
            <a:tailEnd type="stealth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e-DE" sz="2800" b="1" dirty="0">
                <a:solidFill>
                  <a:schemeClr val="tx1"/>
                </a:solidFill>
              </a:rPr>
              <a:t>BMS 3</a:t>
            </a:r>
          </a:p>
        </p:txBody>
      </p:sp>
    </p:spTree>
    <p:extLst>
      <p:ext uri="{BB962C8B-B14F-4D97-AF65-F5344CB8AC3E}">
        <p14:creationId xmlns:p14="http://schemas.microsoft.com/office/powerpoint/2010/main" val="4237542602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Office PowerPoint</Application>
  <PresentationFormat>Bildschirmpräsentation (4:3)</PresentationFormat>
  <Paragraphs>186</Paragraphs>
  <Slides>32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3" baseType="lpstr">
      <vt:lpstr>Arial</vt:lpstr>
      <vt:lpstr>Arial  </vt:lpstr>
      <vt:lpstr>Arial Narrow</vt:lpstr>
      <vt:lpstr>Frutiger 45 Light</vt:lpstr>
      <vt:lpstr>Isonorm3098 LW20</vt:lpstr>
      <vt:lpstr>Roboto</vt:lpstr>
      <vt:lpstr>Symbol</vt:lpstr>
      <vt:lpstr>Times New Roman</vt:lpstr>
      <vt:lpstr>Univers 47 CondensedLight</vt:lpstr>
      <vt:lpstr>1_Standarddesign</vt:lpstr>
      <vt:lpstr>PhotoImpact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siganet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holger.wallmeier</dc:creator>
  <cp:lastModifiedBy>Sariates, Hueseyin</cp:lastModifiedBy>
  <cp:revision>2177</cp:revision>
  <cp:lastPrinted>2019-04-30T11:26:44Z</cp:lastPrinted>
  <dcterms:created xsi:type="dcterms:W3CDTF">2004-09-20T18:08:37Z</dcterms:created>
  <dcterms:modified xsi:type="dcterms:W3CDTF">2020-11-23T18:23:10Z</dcterms:modified>
</cp:coreProperties>
</file>